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49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50.xml" ContentType="application/vnd.openxmlformats-officedocument.presentationml.slide+xml"/>
  <Override PartName="/ppt/slides/slide45.xml" ContentType="application/vnd.openxmlformats-officedocument.presentationml.slide+xml"/>
  <Override PartName="/ppt/slides/slide51.xml" ContentType="application/vnd.openxmlformats-officedocument.presentationml.slide+xml"/>
  <Override PartName="/ppt/slides/slide46.xml" ContentType="application/vnd.openxmlformats-officedocument.presentationml.slide+xml"/>
  <Override PartName="/ppt/slides/slide41.xml" ContentType="application/vnd.openxmlformats-officedocument.presentationml.slide+xml"/>
  <Override PartName="/ppt/notesSlides/notesSlide47.xml" ContentType="application/vnd.openxmlformats-officedocument.presentationml.notesSlide+xml"/>
  <Override PartName="/ppt/notesSlides/notesSlide18.xml" ContentType="application/vnd.openxmlformats-officedocument.presentationml.notesSlide+xml"/>
  <Override PartName="/ppt/slides/slide32.xml" ContentType="application/vnd.openxmlformats-officedocument.presentationml.slide+xml"/>
  <Override PartName="/ppt/slides/slide36.xml" ContentType="application/vnd.openxmlformats-officedocument.presentationml.slide+xml"/>
  <Override PartName="/ppt/slides/slide30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28.xml" ContentType="application/vnd.openxmlformats-officedocument.presentationml.slide+xml"/>
  <Override PartName="/ppt/slides/slide34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27.xml" ContentType="application/vnd.openxmlformats-officedocument.presentationml.slide+xml"/>
  <Override PartName="/ppt/slides/slide24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13.xml" ContentType="application/vnd.openxmlformats-officedocument.presentationml.slide+xml"/>
  <Override PartName="/ppt/slides/slide43.xml" ContentType="application/vnd.openxmlformats-officedocument.presentationml.slide+xml"/>
  <Override PartName="/ppt/slides/slide12.xml" ContentType="application/vnd.openxmlformats-officedocument.presentationml.slide+xml"/>
  <Override PartName="/ppt/notesSlides/notesSlide46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9.xml" ContentType="application/vnd.openxmlformats-officedocument.presentationml.slide+xml"/>
  <Override PartName="/ppt/slides/slide42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20.xml" ContentType="application/vnd.openxmlformats-officedocument.presentationml.slide+xml"/>
  <Override PartName="/ppt/slides/slide33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10.xml" ContentType="application/vnd.openxmlformats-officedocument.presentationml.slide+xml"/>
  <Override PartName="/ppt/slides/slide35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40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41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s/slide44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7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37.xml" ContentType="application/vnd.openxmlformats-officedocument.presentationml.slide+xml"/>
  <Override PartName="/ppt/notesSlides/notesSlide35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34.xml" ContentType="application/vnd.openxmlformats-officedocument.presentationml.notesSlide+xml"/>
  <Override PartName="/ppt/slides/slide48.xml" ContentType="application/vnd.openxmlformats-officedocument.presentationml.slide+xml"/>
  <Override PartName="/ppt/theme/theme2.xml" ContentType="application/vnd.openxmlformats-officedocument.theme+xml"/>
  <Override PartName="/ppt/notesSlides/notesSlide17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2.xml" ContentType="application/vnd.openxmlformats-officedocument.presentationml.slide+xml"/>
  <Override PartName="/docProps/app.xml" ContentType="application/vnd.openxmlformats-officedocument.extended-properties+xml"/>
  <Override PartName="/ppt/slides/slide29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s/slide21.xml" ContentType="application/vnd.openxmlformats-officedocument.presentationml.slide+xml"/>
  <Override PartName="/docProps/core.xml" ContentType="application/vnd.openxmlformats-package.core-properties+xml"/>
  <Override PartName="/ppt/slides/slide19.xml" ContentType="application/vnd.openxmlformats-officedocument.presentationml.slide+xml"/>
  <Override PartName="/ppt/viewProps.xml" ContentType="application/vnd.openxmlformats-officedocument.presentationml.viewProps+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s/slide31.xml" ContentType="application/vnd.openxmlformats-officedocument.presentationml.slide+xml"/>
  <Override PartName="/ppt/notesSlides/notesSlide50.xml" ContentType="application/vnd.openxmlformats-officedocument.presentationml.notesSlide+xml"/>
  <Override PartName="/ppt/notesSlides/notesSlide8.xml" ContentType="application/vnd.openxmlformats-officedocument.presentationml.notesSlide+xml"/>
  <Override PartName="/ppt/slides/slide47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slides/slide39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5.xml" ContentType="application/vnd.openxmlformats-officedocument.presentationml.slide+xml"/>
  <Override PartName="/ppt/notesSlides/notesSlide30.xml" ContentType="application/vnd.openxmlformats-officedocument.presentationml.notesSlide+xml"/>
  <Override PartName="/ppt/notesSlides/notesSlide19.xml" ContentType="application/vnd.openxmlformats-officedocument.presentationml.notesSlide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slides/slide38.xml" ContentType="application/vnd.openxmlformats-officedocument.presentationml.slide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55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</p:sldIdLst>
  <p:sldSz cx="12192000" cy="6858000"/>
  <p:notesSz cx="6858000" cy="9144000"/>
  <p:defaultTextStyle>
    <a:defPPr>
      <a:defRPr lang="fr-FR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  <a:fill>
          <a:solidFill>
            <a:schemeClr val="accent2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55" d="100"/>
          <a:sy n="55" d="100"/>
        </p:scale>
        <p:origin x="1072" y="264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slide" Target="slides/slide44.xml"/><Relationship Id="rId48" Type="http://schemas.openxmlformats.org/officeDocument/2006/relationships/slide" Target="slides/slide45.xml"/><Relationship Id="rId49" Type="http://schemas.openxmlformats.org/officeDocument/2006/relationships/slide" Target="slides/slide46.xml"/><Relationship Id="rId50" Type="http://schemas.openxmlformats.org/officeDocument/2006/relationships/slide" Target="slides/slide47.xml"/><Relationship Id="rId51" Type="http://schemas.openxmlformats.org/officeDocument/2006/relationships/slide" Target="slides/slide48.xml"/><Relationship Id="rId52" Type="http://schemas.openxmlformats.org/officeDocument/2006/relationships/slide" Target="slides/slide49.xml"/><Relationship Id="rId53" Type="http://schemas.openxmlformats.org/officeDocument/2006/relationships/slide" Target="slides/slide50.xml"/><Relationship Id="rId54" Type="http://schemas.openxmlformats.org/officeDocument/2006/relationships/slide" Target="slides/slide51.xml"/><Relationship Id="rId55" Type="http://schemas.openxmlformats.org/officeDocument/2006/relationships/notesMaster" Target="notesMasters/notesMaster1.xml"/><Relationship Id="rId56" Type="http://schemas.openxmlformats.org/officeDocument/2006/relationships/presProps" Target="presProps.xml" /><Relationship Id="rId57" Type="http://schemas.openxmlformats.org/officeDocument/2006/relationships/tableStyles" Target="tableStyles.xml" /><Relationship Id="rId58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'en-tête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pour la date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632E96E-41F7-40C5-8419-297958CC00FA}" type="datetimeFigureOut">
              <a:rPr lang="fr-FR"/>
              <a:t>09/11/2025</a:t>
            </a:fld>
            <a:endParaRPr lang="fr-FR"/>
          </a:p>
        </p:txBody>
      </p:sp>
      <p:sp>
        <p:nvSpPr>
          <p:cNvPr id="4" name="Espace réservé pour l'image de la diapositive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fr-FR"/>
          </a:p>
        </p:txBody>
      </p:sp>
      <p:sp>
        <p:nvSpPr>
          <p:cNvPr id="5" name="Remarques Espace réservé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E6999B8-B6B4-4561-A3CD-BBCDAB9FC9D9}" type="slidenum">
              <a:rPr lang="fr-FR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 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 ?>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 ?>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 ?>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 ?>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 ?>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 ?>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 ?>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 ?>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 ?>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 ?>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 ?>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 ?>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 ?>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 ?>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 ?>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 ?>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 ?>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 ?>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 ?>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 ?>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 ?>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 ?>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 ?>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 ?>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 ?>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 ?>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 ?>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 ?>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 ?>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 ?>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pour l'image de la diapositive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3" name="Remarques Espace réservé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fr-FR">
              <a:latin typeface="Arial"/>
              <a:cs typeface="Arial"/>
            </a:endParaRPr>
          </a:p>
        </p:txBody>
      </p:sp>
      <p:sp>
        <p:nvSpPr>
          <p:cNvPr id="4" name="Espace réservé pour le numéro de diapositive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E6999B8-B6B4-4561-A3CD-BBCDAB9FC9D9}" type="slidenum">
              <a:rPr lang="fr-FR"/>
              <a:t>1</a:t>
            </a:fld>
            <a:endParaRPr lang="fr-FR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3D3F5C5-88B0-3119-159E-903AAEBD2398}" type="slidenum">
              <a:rPr/>
              <a:t/>
            </a:fld>
            <a:endParaRPr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C8F1FA9-EFB1-559F-E7BD-353867D539A1}" type="slidenum">
              <a:rPr/>
              <a:t/>
            </a:fld>
            <a:endParaRPr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EA67EC4-9759-DF40-967E-90111E4DDBDC}" type="slidenum">
              <a:rPr/>
              <a:t/>
            </a:fld>
            <a:endParaRPr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16BF941-D4DE-DA9D-4EF4-852C6351E48A}" type="slidenum">
              <a:rPr/>
              <a:t/>
            </a:fld>
            <a:endParaRPr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5923017-ECAB-8DA6-88B5-0B3FA7D2F693}" type="slidenum">
              <a:rPr/>
              <a:t/>
            </a:fld>
            <a:endParaRPr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26B9D2B-6DE2-4397-6CB6-F6C7BE7994FD}" type="slidenum">
              <a:rPr/>
              <a:t>7</a:t>
            </a:fld>
            <a:endParaRPr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F2C5B17-ED25-1E2B-5B2D-870E74387EEF}" type="slidenum">
              <a:rPr/>
              <a:t>8</a:t>
            </a:fld>
            <a:endParaRPr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84F82FC-B1BA-E3C0-6DDF-0E3E8418146B}" type="slidenum">
              <a:rPr/>
              <a:t/>
            </a:fld>
            <a:endParaRPr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F389C72-A7DA-87C6-BFC6-3DABB2CDCC03}" type="slidenum">
              <a:rPr/>
              <a:t/>
            </a:fld>
            <a:endParaRPr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B7858EA-3490-5D45-1D6B-7BAC700E4DF6}" type="slidenum">
              <a:rPr/>
              <a:t/>
            </a:fld>
            <a:endParaRPr/>
          </a:p>
        </p:txBody>
      </p:sp>
    </p:spTree>
  </p:cSld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2DA794F-AC61-D6A3-33F5-E2E9A529C440}" type="slidenum">
              <a:rPr/>
              <a:t/>
            </a:fld>
            <a:endParaRPr/>
          </a:p>
        </p:txBody>
      </p:sp>
    </p:spTree>
  </p:cSld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6C91191-28AE-E18C-BDB2-4C2302F2CB4A}" type="slidenum">
              <a:rPr/>
              <a:t/>
            </a:fld>
            <a:endParaRPr/>
          </a:p>
        </p:txBody>
      </p:sp>
    </p:spTree>
  </p:cSld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A3040BE-1E6A-FC0D-7058-663385D857DB}" type="slidenum">
              <a:rPr/>
              <a:t/>
            </a:fld>
            <a:endParaRPr/>
          </a:p>
        </p:txBody>
      </p:sp>
    </p:spTree>
  </p:cSld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EAFCE39-0485-B858-C0DB-0B100A1B46FA}" type="slidenum">
              <a:rPr/>
              <a:t/>
            </a:fld>
            <a:endParaRPr/>
          </a:p>
        </p:txBody>
      </p:sp>
    </p:spTree>
  </p:cSld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A70C147-B11A-DD72-E340-3951508030AA}" type="slidenum">
              <a:rPr/>
              <a:t/>
            </a:fld>
            <a:endParaRPr/>
          </a:p>
        </p:txBody>
      </p:sp>
    </p:spTree>
  </p:cSld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789775F-64DD-A5C3-F3BE-9381B16D756D}" type="slidenum">
              <a:rPr/>
              <a:t/>
            </a:fld>
            <a:endParaRPr/>
          </a:p>
        </p:txBody>
      </p:sp>
    </p:spTree>
  </p:cSld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1F07B69-31F0-FE82-641E-51786CC11316}" type="slidenum">
              <a:rPr/>
              <a:t/>
            </a:fld>
            <a:endParaRPr/>
          </a:p>
        </p:txBody>
      </p:sp>
    </p:spTree>
  </p:cSld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5720F68-A495-D97A-E9CD-5E9F1BB0171C}" type="slidenum">
              <a:rPr/>
              <a:t/>
            </a:fld>
            <a:endParaRPr/>
          </a:p>
        </p:txBody>
      </p:sp>
    </p:spTree>
  </p:cSld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CF545FF-1423-F793-CF83-93684A48BEB1}" type="slidenum">
              <a:rPr/>
              <a:t/>
            </a:fld>
            <a:endParaRPr/>
          </a:p>
        </p:txBody>
      </p:sp>
    </p:spTree>
  </p:cSld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2F89312-15DE-D165-9763-8715D30339DD}" type="slidenum">
              <a:rPr/>
              <a:t/>
            </a:fld>
            <a:endParaRPr/>
          </a:p>
        </p:txBody>
      </p:sp>
    </p:spTree>
  </p:cSld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703C33C-09F9-2600-385B-1380C0801305}" type="slidenum">
              <a:rPr/>
              <a:t/>
            </a:fld>
            <a:endParaRPr/>
          </a:p>
        </p:txBody>
      </p:sp>
    </p:spTree>
  </p:cSld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0227C2E-B550-922E-BF90-05C7E608F06C}" type="slidenum">
              <a:rPr/>
              <a:t>23</a:t>
            </a:fld>
            <a:endParaRPr/>
          </a:p>
        </p:txBody>
      </p:sp>
    </p:spTree>
  </p:cSld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3177FB7-DF28-F33E-E762-905D9EF3EA4B}" type="slidenum">
              <a:rPr/>
              <a:t>24</a:t>
            </a:fld>
            <a:endParaRPr/>
          </a:p>
        </p:txBody>
      </p:sp>
    </p:spTree>
  </p:cSld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FDA425A-6D4C-655C-77CD-4C41D76E2E78}" type="slidenum">
              <a:rPr/>
              <a:t/>
            </a:fld>
            <a:endParaRPr/>
          </a:p>
        </p:txBody>
      </p:sp>
    </p:spTree>
  </p:cSld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E38A3F0-868A-E0CC-B7AF-0E23A0939EF4}" type="slidenum">
              <a:rPr/>
              <a:t/>
            </a:fld>
            <a:endParaRPr/>
          </a:p>
        </p:txBody>
      </p:sp>
    </p:spTree>
  </p:cSld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AA8D3CA-66CE-689B-EA10-E78BD4736712}" type="slidenum">
              <a:rPr/>
              <a:t/>
            </a:fld>
            <a:endParaRPr/>
          </a:p>
        </p:txBody>
      </p:sp>
    </p:spTree>
  </p:cSld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6AD6F7A-CD0A-A924-BC40-70EF51EC546E}" type="slidenum">
              <a:rPr/>
              <a:t>28</a:t>
            </a:fld>
            <a:endParaRPr/>
          </a:p>
        </p:txBody>
      </p:sp>
    </p:spTree>
  </p:cSld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BD83BA6-98E8-ABC1-F2A4-141E27ED36C7}" type="slidenum">
              <a:rPr/>
              <a:t/>
            </a:fld>
            <a:endParaRPr/>
          </a:p>
        </p:txBody>
      </p:sp>
    </p:spTree>
  </p:cSld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68BB1D0-1054-3DEF-11F1-4EE06F4F5763}" type="slidenum">
              <a:rPr/>
              <a:t/>
            </a:fld>
            <a:endParaRPr/>
          </a:p>
        </p:txBody>
      </p:sp>
    </p:spTree>
  </p:cSld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F816BC4-9088-DC1F-4C00-24E5AB2AB5D6}" type="slidenum">
              <a:rPr/>
              <a:t/>
            </a:fld>
            <a:endParaRPr/>
          </a:p>
        </p:txBody>
      </p:sp>
    </p:spTree>
  </p:cSld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2D11D28-3372-B9A9-55A2-F1FF3C1D6CCA}" type="slidenum">
              <a:rPr/>
              <a:t/>
            </a:fld>
            <a:endParaRPr/>
          </a:p>
        </p:txBody>
      </p:sp>
    </p:spTree>
  </p:cSld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5D8DF0A-8031-CC8D-AAD2-A5925F6419D5}" type="slidenum">
              <a:rPr/>
              <a:t/>
            </a:fld>
            <a:endParaRPr/>
          </a:p>
        </p:txBody>
      </p:sp>
    </p:spTree>
  </p:cSld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EEFA0F7-37EF-6945-937A-31D0824B6B46}" type="slidenum">
              <a:rPr/>
              <a:t/>
            </a:fld>
            <a:endParaRPr/>
          </a:p>
        </p:txBody>
      </p:sp>
    </p:spTree>
  </p:cSld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56D1EB5-C38B-243C-234F-6F7A6CD0D2B5}" type="slidenum">
              <a:rPr/>
              <a:t/>
            </a:fld>
            <a:endParaRPr/>
          </a:p>
        </p:txBody>
      </p:sp>
    </p:spTree>
  </p:cSld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C669C33-782F-21D1-F776-EC89344980F4}" type="slidenum">
              <a:rPr/>
              <a:t/>
            </a:fld>
            <a:endParaRPr/>
          </a:p>
        </p:txBody>
      </p:sp>
    </p:spTree>
  </p:cSld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6DAE47A-24C3-16EE-CA15-314D596BB1B9}" type="slidenum">
              <a:rPr/>
              <a:t/>
            </a:fld>
            <a:endParaRPr/>
          </a:p>
        </p:txBody>
      </p:sp>
    </p:spTree>
  </p:cSld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E46C3A4-D071-5E30-A222-A719F80127BB}" type="slidenum">
              <a:rPr/>
              <a:t/>
            </a:fld>
            <a:endParaRPr/>
          </a:p>
        </p:txBody>
      </p:sp>
    </p:spTree>
  </p:cSld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4B527F3-8E33-0E69-3CFF-1BC7179EA1F7}" type="slidenum">
              <a:rPr/>
              <a:t/>
            </a:fld>
            <a:endParaRPr/>
          </a:p>
        </p:txBody>
      </p:sp>
    </p:spTree>
  </p:cSld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319B4B0-4EE9-6744-CB92-CC74A1D78E5D}" type="slidenum">
              <a:rPr/>
              <a:t/>
            </a:fld>
            <a:endParaRPr/>
          </a:p>
        </p:txBody>
      </p:sp>
    </p:spTree>
  </p:cSld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8315B26-6325-1B16-0051-DACC9775C6DB}" type="slidenum">
              <a:rPr/>
              <a:t/>
            </a:fld>
            <a:endParaRPr/>
          </a:p>
        </p:txBody>
      </p:sp>
    </p:spTree>
  </p:cSld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E5F814B-7B3F-4769-DE26-384B8568B399}" type="slidenum">
              <a:rPr/>
              <a:t/>
            </a:fld>
            <a:endParaRPr/>
          </a:p>
        </p:txBody>
      </p:sp>
    </p:spTree>
  </p:cSld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65AE3E1-B4C5-39B6-60D2-0B58A431EAD4}" type="slidenum">
              <a:rPr/>
              <a:t/>
            </a:fld>
            <a:endParaRPr/>
          </a:p>
        </p:txBody>
      </p:sp>
    </p:spTree>
  </p:cSld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F8BD339-648A-4F63-D1B7-2180316418CA}" type="slidenum">
              <a:rPr/>
              <a:t/>
            </a:fld>
            <a:endParaRPr/>
          </a:p>
        </p:txBody>
      </p:sp>
    </p:spTree>
  </p:cSld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EDDB364-1113-543A-C4AF-D4256312A376}" type="slidenum">
              <a:rPr/>
              <a:t/>
            </a:fld>
            <a:endParaRPr/>
          </a:p>
        </p:txBody>
      </p:sp>
    </p:spTree>
  </p:cSld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984D47E-2953-1BE7-9EF8-B90422938495}" type="slidenum">
              <a:rPr/>
              <a:t/>
            </a:fld>
            <a:endParaRPr/>
          </a:p>
        </p:txBody>
      </p:sp>
    </p:spTree>
  </p:cSld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5C977C6-57A8-E01D-5851-B197BABB5DD4}" type="slidenum">
              <a:rPr/>
              <a:t/>
            </a:fld>
            <a:endParaRPr/>
          </a:p>
        </p:txBody>
      </p:sp>
    </p:spTree>
  </p:cSld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7B2CE2B-CB32-20B3-B7A2-82B653CBA7F3}" type="slidenum">
              <a:rPr/>
              <a:t>47</a:t>
            </a:fld>
            <a:endParaRPr/>
          </a:p>
        </p:txBody>
      </p:sp>
    </p:spTree>
  </p:cSld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0C6819C-F5FB-7B73-D610-19715ACE723F}" type="slidenum">
              <a:rPr/>
              <a:t/>
            </a:fld>
            <a:endParaRPr/>
          </a:p>
        </p:txBody>
      </p:sp>
    </p:spTree>
  </p:cSld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CF9E408-FF3E-BC4E-C8BF-631DDF834439}" type="slidenum">
              <a:rPr/>
              <a:t>49</a:t>
            </a:fld>
            <a:endParaRPr/>
          </a:p>
        </p:txBody>
      </p:sp>
    </p:spTree>
  </p:cSld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90EAB20-DC7F-F39F-8F6D-10DD41B4C476}" type="slidenum">
              <a:rPr/>
              <a:t/>
            </a:fld>
            <a:endParaRPr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Diapositive de 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fr-FR"/>
              <a:t>Modifiez le style des sous-titres du masque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>09/11/2025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itre et contenu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>09/11/2025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Titre de sec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>09/11/2025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Deux contenu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>09/11/2025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a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>09/11/2025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Titre seu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>09/11/2025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V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>09/11/2025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nu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>09/11/2025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Image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pour une image 2"/>
          <p:cNvSpPr>
            <a:spLocks noChangeAspect="1"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fr-FR"/>
              <a:t>Cliquez sur l'icône pour ajouter une image</a:t>
            </a:r>
            <a:endParaRPr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>09/11/2025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itre et texte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>09/11/2025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Titre vertical et tex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>09/11/2025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fr-FR"/>
              <a:t>09/11/2025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fr-FR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5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7.pn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0.png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1.png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2.png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3.png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4.png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5.png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6.png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7.png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8.png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9.png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0.png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1.png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2.png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3.png"/></Relationships>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4.png"/></Relationships>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5.png"/></Relationships>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6.png"/></Relationships>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7.png"/></Relationships>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8.png"/></Relationships>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9.png"/></Relationships>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/Relationships>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4.png"/></Relationships>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5.png"/></Relationships>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Freeform: Shape 1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ectangle 1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Freeform: Shape 1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20" name="Isosceles Tri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Isosceles Tri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rcRect l="1379" t="0" r="0" b="0"/>
          <a:stretch/>
        </p:blipFill>
        <p:spPr bwMode="auto">
          <a:xfrm>
            <a:off x="1057620" y="676651"/>
            <a:ext cx="10047382" cy="5438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329184" y="1436870"/>
            <a:ext cx="4171994" cy="138344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en-US" sz="3800">
                <a:ln w="0"/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SOMMAIRE</a:t>
            </a:r>
            <a:endParaRPr/>
          </a:p>
        </p:txBody>
      </p:sp>
      <p:grpSp>
        <p:nvGrpSpPr>
          <p:cNvPr id="17" name="Group 16"/>
          <p:cNvGrpSpPr>
            <a:grpSpLocks noChangeAspect="1" noGrp="1" noMove="1" noResize="1" noRot="1" noUngrp="1"/>
          </p:cNvGrpSpPr>
          <p:nvPr/>
        </p:nvGrpSpPr>
        <p:grpSpPr bwMode="auto"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18" name="Straight Connector 17"/>
            <p:cNvCxnSpPr/>
            <p:nvPr/>
          </p:nvCxnSpPr>
          <p:spPr bwMode="auto"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 bwMode="auto"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1" name="Rectangle 20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5386598" y="269324"/>
            <a:ext cx="6116779" cy="6208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3" name="Tableau 2"/>
          <p:cNvGraphicFramePr>
            <a:graphicFrameLocks xmlns:a="http://schemas.openxmlformats.org/drawingml/2006/main" noGrp="1"/>
          </p:cNvGraphicFramePr>
          <p:nvPr/>
        </p:nvGraphicFramePr>
        <p:xfrm>
          <a:off x="4902507" y="341523"/>
          <a:ext cx="6600870" cy="6168332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  <a:solidFill>
                  <a:srgbClr val="F2F2F2">
                    <a:alpha val="30193"/>
                  </a:srgbClr>
                </a:solidFill>
              </a:tblPr>
              <a:tblGrid>
                <a:gridCol w="6600870"/>
              </a:tblGrid>
              <a:tr h="6136577">
                <a:tc>
                  <a:txBody>
                    <a:bodyPr/>
                    <a:p>
                      <a:pPr>
                        <a:defRPr/>
                      </a:pPr>
                      <a:r>
                        <a:rPr lang="fr-FR" sz="2000" b="1" cap="none" spc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*</a:t>
                      </a:r>
                      <a:r>
                        <a:rPr lang="fr-FR" sz="2000" b="0" cap="none" spc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Calendrier </a:t>
                      </a:r>
                      <a:r>
                        <a:rPr lang="fr-FR" sz="2000" b="0" cap="none" spc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616161"/>
                          </a:solidFill>
                        </a:rPr>
                        <a:t>de</a:t>
                      </a:r>
                      <a:r>
                        <a:rPr lang="fr-FR" sz="2000" b="0" cap="none" spc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 l’orientation</a:t>
                      </a:r>
                      <a:endParaRPr/>
                    </a:p>
                    <a:p>
                      <a:pPr>
                        <a:defRPr/>
                      </a:pPr>
                      <a:endParaRPr lang="fr-FR" sz="1400" b="0" cap="none" spc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lang="fr-FR" sz="2000" b="0" cap="none" spc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*Les différentes voies de formation après la classe de 3</a:t>
                      </a:r>
                      <a:r>
                        <a:rPr lang="fr-FR" sz="2000" b="0" cap="none" spc="0" baseline="3000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ème</a:t>
                      </a:r>
                      <a:r>
                        <a:rPr lang="fr-FR" sz="2000" b="0" cap="none" spc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 (le schéma)</a:t>
                      </a:r>
                      <a:endParaRPr/>
                    </a:p>
                    <a:p>
                      <a:pPr>
                        <a:defRPr/>
                      </a:pPr>
                      <a:endParaRPr lang="fr-FR" sz="1400" b="0" cap="none" spc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lang="fr-FR" sz="2000" b="0" cap="none" spc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*</a:t>
                      </a:r>
                      <a:r>
                        <a:rPr lang="fr-FR" sz="2000" b="0" u="sng" cap="none" spc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La voie générale : </a:t>
                      </a:r>
                      <a:r>
                        <a:rPr lang="fr-FR" sz="2000" b="0" cap="none" spc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la 2</a:t>
                      </a:r>
                      <a:r>
                        <a:rPr lang="fr-FR" sz="2000" b="0" cap="none" spc="0" baseline="3000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nde</a:t>
                      </a:r>
                      <a:r>
                        <a:rPr lang="fr-FR" sz="2000" b="0" cap="none" spc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 générale et technologique : enseignements communs, enseignements optionnels, les EDS, horaires, </a:t>
                      </a:r>
                      <a:endParaRPr/>
                    </a:p>
                    <a:p>
                      <a:pPr>
                        <a:defRPr/>
                      </a:pPr>
                      <a:endParaRPr lang="fr-FR" sz="1400" b="0" cap="none" spc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lang="fr-FR" sz="2000" b="0" cap="none" spc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*</a:t>
                      </a:r>
                      <a:r>
                        <a:rPr lang="fr-FR" sz="2000" b="0" u="sng" cap="none" spc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La voie technologique </a:t>
                      </a:r>
                      <a:r>
                        <a:rPr lang="fr-FR" sz="2000" b="0" cap="none" spc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(les 8 séries) : enseignements communs, enseignements optionnels, les EDS, horaires</a:t>
                      </a:r>
                      <a:endParaRPr/>
                    </a:p>
                    <a:p>
                      <a:pPr>
                        <a:defRPr/>
                      </a:pPr>
                      <a:endParaRPr lang="fr-FR" sz="1400" b="0" cap="none" spc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lang="fr-FR" sz="2000" b="0" cap="none" spc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*Les épreuves du baccalauréat...</a:t>
                      </a:r>
                      <a:endParaRPr/>
                    </a:p>
                    <a:p>
                      <a:pPr>
                        <a:defRPr/>
                      </a:pPr>
                      <a:endParaRPr lang="fr-FR" sz="1400" b="0" cap="none" spc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lang="fr-FR" sz="2000" b="0" cap="none" spc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*</a:t>
                      </a:r>
                      <a:r>
                        <a:rPr lang="fr-FR" sz="2000" b="0" u="sng" cap="none" spc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La voie professionnelle : </a:t>
                      </a:r>
                      <a:r>
                        <a:rPr lang="fr-FR" sz="2000" b="0" cap="none" spc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le CAP, le BAC PRO (enseignements, horaires)</a:t>
                      </a:r>
                      <a:endParaRPr/>
                    </a:p>
                    <a:p>
                      <a:pPr>
                        <a:defRPr/>
                      </a:pPr>
                      <a:endParaRPr lang="fr-FR" sz="1400" b="0" cap="none" spc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lang="fr-FR" sz="2000" b="0" cap="none" spc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*Le service en ligne : TSO / TSA</a:t>
                      </a:r>
                      <a:endParaRPr/>
                    </a:p>
                    <a:p>
                      <a:pPr>
                        <a:defRPr/>
                      </a:pPr>
                      <a:endParaRPr lang="fr-FR" sz="1400" b="0" cap="none" spc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lang="fr-FR" sz="2000" b="0" cap="none" spc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*Les épreuves du DNB</a:t>
                      </a:r>
                      <a:endParaRPr/>
                    </a:p>
                    <a:p>
                      <a:pPr>
                        <a:defRPr/>
                      </a:pPr>
                      <a:endParaRPr lang="fr-FR" sz="1400" b="0" cap="none" spc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lang="fr-FR" sz="2000" b="0" cap="none" spc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*Vos questions ? </a:t>
                      </a:r>
                      <a:endParaRPr/>
                    </a:p>
                  </a:txBody>
                  <a:tcPr marL="126264" marR="81271" marT="97126" marB="97126" anchor="ctr">
                    <a:lnL w="38100" algn="ctr">
                      <a:solidFill>
                        <a:schemeClr val="tx1"/>
                      </a:solidFill>
                    </a:lnL>
                    <a:lnR w="38100" algn="ctr">
                      <a:solidFill>
                        <a:schemeClr val="tx1"/>
                      </a:solidFill>
                    </a:lnR>
                    <a:lnT w="38100" algn="ctr">
                      <a:solidFill>
                        <a:schemeClr val="tx1"/>
                      </a:solidFill>
                    </a:lnT>
                    <a:lnB w="38100" algn="ctr">
                      <a:solidFill>
                        <a:schemeClr val="tx1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: Shape 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: Shape 1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8" name="Isosceles Triangle 1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rcRect l="1379" t="0" r="0" b="0"/>
          <a:stretch/>
        </p:blipFill>
        <p:spPr bwMode="auto">
          <a:xfrm>
            <a:off x="1121835" y="643467"/>
            <a:ext cx="9948329" cy="557106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Isosceles Tri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7" name="Freeform: Shape 36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Rectangle 38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" name="Rectangle 40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3" name="Freeform: Shape 42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45" name="Isosceles Triangle 44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0" name="Image 29" descr="Une image contenant texte, capture d’écran, Police, diagramme&#10;&#10;Le contenu généré par l’IA peut êtr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62708" y="643467"/>
            <a:ext cx="11237205" cy="58570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7" name="Isosceles Triangle 46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1058537" y="2623583"/>
            <a:ext cx="10515600" cy="13255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pPr algn="ctr">
              <a:defRPr/>
            </a:pPr>
            <a:r>
              <a:rPr lang="fr-FR" b="1"/>
              <a:t>La voie générale et technologique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864297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algn="ctr">
              <a:defRPr/>
            </a:pPr>
            <a:r>
              <a:rPr lang="fr-FR" sz="4800" b="1"/>
              <a:t>La voie générale (2</a:t>
            </a:r>
            <a:r>
              <a:rPr lang="fr-FR" sz="4800" b="1" baseline="30000"/>
              <a:t>nde</a:t>
            </a:r>
            <a:r>
              <a:rPr lang="fr-FR" sz="4800" b="1"/>
              <a:t> GT)</a:t>
            </a:r>
            <a:endParaRPr lang="fr-FR" sz="4800" b="1"/>
          </a:p>
        </p:txBody>
      </p:sp>
      <p:sp>
        <p:nvSpPr>
          <p:cNvPr id="3" name="Rectangle 2"/>
          <p:cNvSpPr/>
          <p:nvPr/>
        </p:nvSpPr>
        <p:spPr bwMode="auto">
          <a:xfrm>
            <a:off x="764087" y="1479007"/>
            <a:ext cx="11022903" cy="864296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3600">
                <a:solidFill>
                  <a:schemeClr val="tx1"/>
                </a:solidFill>
              </a:rPr>
              <a:t>Des enseignements communs à tous les élèves</a:t>
            </a:r>
            <a:endParaRPr lang="fr-FR" sz="3600">
              <a:solidFill>
                <a:schemeClr val="tx1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rcRect l="782" t="0" r="0" b="0"/>
          <a:stretch/>
        </p:blipFill>
        <p:spPr bwMode="auto">
          <a:xfrm>
            <a:off x="1352811" y="2343303"/>
            <a:ext cx="9845457" cy="40244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Freeform: Shape 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Rectangle 22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Freeform: Shape 1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8" name="Isosceles Triangle 1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rcRect l="869" t="2346" r="0" b="1992"/>
          <a:stretch/>
        </p:blipFill>
        <p:spPr bwMode="auto">
          <a:xfrm>
            <a:off x="757980" y="288485"/>
            <a:ext cx="10676040" cy="62810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Isosceles Tri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Freeform: Shape 1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ectangle 1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Freeform: Shape 1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20" name="Isosceles Tri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Isosceles Tri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rcRect l="0" t="1088" r="0" b="0"/>
          <a:stretch/>
        </p:blipFill>
        <p:spPr bwMode="auto">
          <a:xfrm>
            <a:off x="1178804" y="206005"/>
            <a:ext cx="10255215" cy="64702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1036503" y="2678667"/>
            <a:ext cx="10515600" cy="13255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pPr algn="ctr">
              <a:defRPr/>
            </a:pPr>
            <a:r>
              <a:rPr lang="fr-FR" b="1"/>
              <a:t>Les séries technologiques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pic>
        <p:nvPicPr>
          <p:cNvPr id="3" name="Image 2" descr="Une image contenant texte, capture d’écran, Police, logo&#10;&#10;Le contenu généré par l’IA peut être incorrect."/>
          <p:cNvPicPr>
            <a:picLocks noChangeAspect="1"/>
          </p:cNvPicPr>
          <p:nvPr/>
        </p:nvPicPr>
        <p:blipFill>
          <a:blip r:embed="rId3"/>
          <a:srcRect l="0" t="19" r="0" b="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670141" y="365126"/>
            <a:ext cx="11022903" cy="1011982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pPr algn="ctr">
              <a:defRPr/>
            </a:pPr>
            <a:r>
              <a:rPr lang="fr-FR" b="1"/>
              <a:t>La voie </a:t>
            </a:r>
            <a:r>
              <a:rPr lang="fr-FR" sz="4800" b="1"/>
              <a:t>technologique (série)</a:t>
            </a:r>
            <a:endParaRPr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rcRect l="764" t="3870" r="0" b="0"/>
          <a:stretch/>
        </p:blipFill>
        <p:spPr bwMode="auto">
          <a:xfrm flipH="0" flipV="0">
            <a:off x="1078037" y="2343302"/>
            <a:ext cx="10059112" cy="37544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/>
          <p:cNvSpPr/>
          <p:nvPr/>
        </p:nvSpPr>
        <p:spPr bwMode="auto">
          <a:xfrm>
            <a:off x="670141" y="1479007"/>
            <a:ext cx="11022903" cy="86429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3600">
                <a:solidFill>
                  <a:schemeClr val="tx1"/>
                </a:solidFill>
              </a:rPr>
              <a:t>Des enseignements communs à tous les élèves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Freeform: Shape 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: Shape 1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8" name="Isosceles Triangle 1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rcRect l="309" t="604" r="-1" b="0"/>
          <a:stretch/>
        </p:blipFill>
        <p:spPr bwMode="auto">
          <a:xfrm>
            <a:off x="643467" y="374573"/>
            <a:ext cx="10905066" cy="597066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</p:spPr>
      </p:pic>
      <p:sp>
        <p:nvSpPr>
          <p:cNvPr id="20" name="Isosceles Tri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Freeform: Shape 14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ectangle 16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Rectangle 18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Freeform: Shape 20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23" name="Isosceles Triangle 22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rcRect l="0" t="2344" r="0" b="0"/>
          <a:stretch/>
        </p:blipFill>
        <p:spPr bwMode="auto">
          <a:xfrm flipH="0" flipV="0">
            <a:off x="757980" y="358857"/>
            <a:ext cx="10610616" cy="593476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</p:spPr>
      </p:pic>
      <p:sp>
        <p:nvSpPr>
          <p:cNvPr id="25" name="Isosceles Triangle 24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Freeform: Shape 14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ectangle 16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Rectangle 18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Freeform: Shape 20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23" name="Isosceles Triangle 22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rcRect l="-42" t="1847" r="0" b="0"/>
          <a:stretch/>
        </p:blipFill>
        <p:spPr bwMode="auto">
          <a:xfrm>
            <a:off x="638978" y="512759"/>
            <a:ext cx="10909555" cy="51499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</p:spPr>
      </p:pic>
      <p:sp>
        <p:nvSpPr>
          <p:cNvPr id="25" name="Isosceles Triangle 24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: Shape 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: Shape 1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8" name="Isosceles Triangle 1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43467" y="627961"/>
            <a:ext cx="10905066" cy="533646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</p:spPr>
      </p:pic>
      <p:sp>
        <p:nvSpPr>
          <p:cNvPr id="20" name="Isosceles Tri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838200" y="2380627"/>
            <a:ext cx="10515600" cy="13255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pPr algn="ctr">
              <a:defRPr/>
            </a:pPr>
            <a:r>
              <a:rPr lang="fr-FR" b="1"/>
              <a:t>La 2</a:t>
            </a:r>
            <a:r>
              <a:rPr lang="fr-FR" b="1" baseline="30000"/>
              <a:t>nde</a:t>
            </a:r>
            <a:r>
              <a:rPr lang="fr-FR" b="1"/>
              <a:t> spécifique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23720" y="1193034"/>
            <a:ext cx="9492231" cy="52197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4" name="Tableau 3"/>
          <p:cNvGraphicFramePr>
            <a:graphicFrameLocks xmlns:a="http://schemas.openxmlformats.org/drawingml/2006/main" noGrp="1"/>
          </p:cNvGraphicFramePr>
          <p:nvPr/>
        </p:nvGraphicFramePr>
        <p:xfrm>
          <a:off x="363555" y="235926"/>
          <a:ext cx="3679635" cy="73162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{21E4AEA4-8DFA-4A89-87EB-49C32662AFE0}</a:tableStyleId>
              </a:tblPr>
              <a:tblGrid>
                <a:gridCol w="3679635"/>
              </a:tblGrid>
              <a:tr h="731620">
                <a:tc>
                  <a:txBody>
                    <a:bodyPr/>
                    <a:p>
                      <a:pPr>
                        <a:defRPr/>
                      </a:pPr>
                      <a:r>
                        <a:rPr lang="fr-FR" sz="2400" b="1">
                          <a:solidFill>
                            <a:schemeClr val="tx1"/>
                          </a:solidFill>
                        </a:rPr>
                        <a:t>La seconde spécifique</a:t>
                      </a:r>
                      <a:endParaRPr/>
                    </a:p>
                  </a:txBody>
                  <a:tcPr>
                    <a:lnL w="38100" algn="ctr">
                      <a:solidFill>
                        <a:schemeClr val="tx1"/>
                      </a:solidFill>
                    </a:lnL>
                    <a:lnR w="38100" algn="ctr">
                      <a:solidFill>
                        <a:schemeClr val="tx1"/>
                      </a:solidFill>
                    </a:lnR>
                    <a:lnT w="38100" algn="ctr">
                      <a:solidFill>
                        <a:schemeClr val="tx1"/>
                      </a:solidFill>
                    </a:lnT>
                    <a:lnB w="38100" algn="ctr">
                      <a:solidFill>
                        <a:schemeClr val="tx1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915318" y="2612566"/>
            <a:ext cx="10515600" cy="13255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pPr algn="ctr">
              <a:defRPr/>
            </a:pPr>
            <a:r>
              <a:rPr lang="fr-FR"/>
              <a:t>Les enseignements de spécialité des établissements de secteur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: Shape 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: Shape 1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8" name="Isosceles Triangle 1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rcRect l="1335" t="1106" r="322" b="0"/>
          <a:stretch/>
        </p:blipFill>
        <p:spPr bwMode="auto">
          <a:xfrm>
            <a:off x="1318665" y="705080"/>
            <a:ext cx="9654135" cy="5509452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Isosceles Tri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: Shape 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: Shape 1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8" name="Isosceles Triangle 1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3614" y="643467"/>
            <a:ext cx="10364771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: Shape 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: Shape 1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8" name="Isosceles Triangle 1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" name="Image 2" descr="Une image contenant texte, capture d’écran, nombre, Police&#10;&#10;Le contenu généré par l’IA peut être incorrect."/>
          <p:cNvPicPr>
            <a:picLocks noChangeAspect="1"/>
          </p:cNvPicPr>
          <p:nvPr/>
        </p:nvPicPr>
        <p:blipFill>
          <a:blip r:embed="rId3"/>
          <a:srcRect l="0" t="0" r="686" b="0"/>
          <a:stretch/>
        </p:blipFill>
        <p:spPr bwMode="auto">
          <a:xfrm>
            <a:off x="1242674" y="643467"/>
            <a:ext cx="9706651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915318" y="2623583"/>
            <a:ext cx="10515600" cy="13255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pPr algn="ctr">
              <a:defRPr/>
            </a:pPr>
            <a:r>
              <a:rPr lang="fr-FR" b="1"/>
              <a:t>Les épreuves du baccalauréat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35244462" name="Image 203524446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64649" y="460694"/>
            <a:ext cx="10462701" cy="5936612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ectangle 16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77012" y="487090"/>
            <a:ext cx="5458121" cy="5897880"/>
          </a:xfrm>
          <a:prstGeom prst="rect">
            <a:avLst/>
          </a:prstGeom>
          <a:solidFill>
            <a:srgbClr val="FFFFFF"/>
          </a:solidFill>
          <a:ln w="19050">
            <a:solidFill>
              <a:srgbClr val="F9BB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" name="Image 4" descr="Une image contenant texte, capture d’écran, Police, nombre&#10;&#10;Le contenu généré par l’IA peut être incorrect."/>
          <p:cNvPicPr>
            <a:picLocks noChangeAspect="1"/>
          </p:cNvPicPr>
          <p:nvPr/>
        </p:nvPicPr>
        <p:blipFill>
          <a:blip r:embed="rId3"/>
          <a:srcRect l="1629" t="0" r="0" b="0"/>
          <a:stretch/>
        </p:blipFill>
        <p:spPr bwMode="auto">
          <a:xfrm>
            <a:off x="1181204" y="650497"/>
            <a:ext cx="4028030" cy="5571066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18" name="Rectangle 1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6256865" y="480060"/>
            <a:ext cx="5458121" cy="5897880"/>
          </a:xfrm>
          <a:prstGeom prst="rect">
            <a:avLst/>
          </a:prstGeom>
          <a:solidFill>
            <a:srgbClr val="FFFFFF"/>
          </a:solidFill>
          <a:ln w="19050">
            <a:solidFill>
              <a:srgbClr val="F9BB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" name="Image 2" descr="Une image contenant texte, capture d’écran, Police, nombre&#10;&#10;Le contenu généré par l’IA peut être incorrect."/>
          <p:cNvPicPr>
            <a:picLocks noChangeAspect="1"/>
          </p:cNvPicPr>
          <p:nvPr/>
        </p:nvPicPr>
        <p:blipFill>
          <a:blip r:embed="rId4"/>
          <a:srcRect l="1103" t="0" r="1733" b="0"/>
          <a:stretch/>
        </p:blipFill>
        <p:spPr bwMode="auto">
          <a:xfrm>
            <a:off x="6899627" y="650497"/>
            <a:ext cx="4100316" cy="5571066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: Shape 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: Shape 1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8" name="Isosceles Triangle 1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rcRect l="849" t="2318" r="1447" b="0"/>
          <a:stretch/>
        </p:blipFill>
        <p:spPr bwMode="auto">
          <a:xfrm>
            <a:off x="1793051" y="643467"/>
            <a:ext cx="8605898" cy="5571065"/>
          </a:xfrm>
          <a:prstGeom prst="rect">
            <a:avLst/>
          </a:prstGeom>
          <a:ln w="38100" cap="sq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Isosceles Tri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 flipH="0" flipV="0">
            <a:off x="970401" y="1789275"/>
            <a:ext cx="10515600" cy="18515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/>
          <a:p>
            <a:pPr algn="ctr">
              <a:defRPr/>
            </a:pPr>
            <a:r>
              <a:rPr lang="fr-FR" sz="4800" b="1"/>
              <a:t>La voie professionnelle :</a:t>
            </a:r>
            <a:br>
              <a:rPr lang="fr-FR" sz="4800" b="1"/>
            </a:br>
            <a:r>
              <a:rPr lang="fr-FR" sz="4800" b="1"/>
              <a:t>Le CAP, Le Bac Pro.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: Shape 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: Shape 1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8" name="Isosceles Triangle 1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rcRect l="693" t="1364" r="0" b="0"/>
          <a:stretch/>
        </p:blipFill>
        <p:spPr bwMode="auto">
          <a:xfrm flipH="0" flipV="0">
            <a:off x="1762699" y="643465"/>
            <a:ext cx="8138401" cy="5472033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: Shape 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: Shape 1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8" name="Isosceles Triangle 1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Isosceles Tri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rcRect l="632" t="0" r="870" b="0"/>
          <a:stretch/>
        </p:blipFill>
        <p:spPr bwMode="auto">
          <a:xfrm>
            <a:off x="1035586" y="661011"/>
            <a:ext cx="9915180" cy="57485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838200" y="2414262"/>
            <a:ext cx="10515600" cy="13255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pPr algn="ctr">
              <a:defRPr/>
            </a:pPr>
            <a:r>
              <a:rPr lang="fr-FR"/>
              <a:t>Les familles de métiers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: Shape 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: Shape 1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8" name="Isosceles Triangle 1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" name="Image 2" descr="Une image contenant texte, capture d’écran, Police, nombre&#10;&#10;Le contenu généré par l’IA peut être incorrect."/>
          <p:cNvPicPr>
            <a:picLocks noChangeAspect="1"/>
          </p:cNvPicPr>
          <p:nvPr/>
        </p:nvPicPr>
        <p:blipFill>
          <a:blip r:embed="rId3"/>
          <a:srcRect l="263" t="1741" r="0" b="0"/>
          <a:stretch/>
        </p:blipFill>
        <p:spPr bwMode="auto">
          <a:xfrm>
            <a:off x="1318665" y="740418"/>
            <a:ext cx="9579978" cy="54741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Isosceles Tri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: Shape 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: Shape 1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8" name="Isosceles Triangle 1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rcRect l="896" t="1348" r="0" b="0"/>
          <a:stretch/>
        </p:blipFill>
        <p:spPr bwMode="auto">
          <a:xfrm>
            <a:off x="687199" y="643467"/>
            <a:ext cx="10817601" cy="55710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Isosceles Tri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: Shape 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: Shape 1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8" name="Isosceles Triangle 1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" name="Image 2" descr="Une image contenant texte, capture d’écran, Police, nombre&#10;&#10;Le contenu généré par l’IA peut être incorrect."/>
          <p:cNvPicPr>
            <a:picLocks noChangeAspect="1"/>
          </p:cNvPicPr>
          <p:nvPr/>
        </p:nvPicPr>
        <p:blipFill>
          <a:blip r:embed="rId3"/>
          <a:srcRect l="1113" t="1426" r="0" b="0"/>
          <a:stretch/>
        </p:blipFill>
        <p:spPr bwMode="auto">
          <a:xfrm>
            <a:off x="643558" y="643467"/>
            <a:ext cx="10904884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: Shape 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: Shape 1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8" name="Isosceles Triangle 1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rcRect l="900" t="1954" r="0" b="0"/>
          <a:stretch/>
        </p:blipFill>
        <p:spPr bwMode="auto">
          <a:xfrm>
            <a:off x="733185" y="643467"/>
            <a:ext cx="10725629" cy="55710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Isosceles Tri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: Shape 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: Shape 1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8" name="Isosceles Triangle 1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rcRect l="687" t="1834" r="0" b="0"/>
          <a:stretch/>
        </p:blipFill>
        <p:spPr bwMode="auto">
          <a:xfrm>
            <a:off x="913614" y="643467"/>
            <a:ext cx="10364771" cy="55710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Isosceles Tri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: Shape 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: Shape 1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8" name="Isosceles Triangle 1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rcRect l="753" t="1412" r="0" b="0"/>
          <a:stretch/>
        </p:blipFill>
        <p:spPr bwMode="auto">
          <a:xfrm>
            <a:off x="1031394" y="643467"/>
            <a:ext cx="10129211" cy="55710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Isosceles Tri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: Shape 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: Shape 1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8" name="Isosceles Triangle 1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rcRect l="731" t="1758" r="293" b="0"/>
          <a:stretch/>
        </p:blipFill>
        <p:spPr bwMode="auto">
          <a:xfrm>
            <a:off x="1334406" y="643467"/>
            <a:ext cx="9523188" cy="55710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Isosceles Tri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: Shape 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: Shape 1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8" name="Isosceles Triangle 1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rcRect l="945" t="1033" r="0" b="0"/>
          <a:stretch/>
        </p:blipFill>
        <p:spPr bwMode="auto">
          <a:xfrm>
            <a:off x="1139539" y="643467"/>
            <a:ext cx="9912922" cy="5571065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Isosceles Tri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26819288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793177" y="582905"/>
            <a:ext cx="10076914" cy="5692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: Shape 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: Shape 1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8" name="Isosceles Triangle 1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43467" y="729995"/>
            <a:ext cx="10905066" cy="5398006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: Shape 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: Shape 1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8" name="Isosceles Triangle 1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rcRect l="0" t="1679" r="1194" b="0"/>
          <a:stretch/>
        </p:blipFill>
        <p:spPr bwMode="auto">
          <a:xfrm flipH="0" flipV="0">
            <a:off x="1720554" y="643465"/>
            <a:ext cx="8437388" cy="5330006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: Shape 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: Shape 1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8" name="Isosceles Triangle 1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rcRect l="998" t="0" r="0" b="0"/>
          <a:stretch/>
        </p:blipFill>
        <p:spPr bwMode="auto">
          <a:xfrm flipH="0" flipV="0">
            <a:off x="1763481" y="643465"/>
            <a:ext cx="8296542" cy="5392000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: Shape 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: Shape 1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8" name="Isosceles Triangle 1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rcRect l="293" t="93" r="0" b="0"/>
          <a:stretch/>
        </p:blipFill>
        <p:spPr bwMode="auto">
          <a:xfrm>
            <a:off x="1313970" y="643467"/>
            <a:ext cx="9564059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: Shape 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: Shape 1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8" name="Isosceles Triangle 1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Isosceles Tri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67898353" name="Image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58760" y="266257"/>
            <a:ext cx="11159613" cy="62220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: Shape 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: Shape 1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8" name="Isosceles Triangle 1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" name="Image 2" descr="Une image contenant texte, Police, nombre, ligne&#10;&#10;Le contenu généré par l’IA peut être incorrect."/>
          <p:cNvPicPr>
            <a:picLocks noChangeAspect="1"/>
          </p:cNvPicPr>
          <p:nvPr/>
        </p:nvPicPr>
        <p:blipFill>
          <a:blip r:embed="rId3"/>
          <a:srcRect l="314" t="5813" r="1" b="0"/>
          <a:stretch/>
        </p:blipFill>
        <p:spPr bwMode="auto">
          <a:xfrm>
            <a:off x="686585" y="643467"/>
            <a:ext cx="10818829" cy="5571065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  <p:sp>
        <p:nvSpPr>
          <p:cNvPr id="20" name="Isosceles Tri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: Shape 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: Shape 1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8" name="Isosceles Triangle 1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rcRect l="0" t="826" r="0" b="1"/>
          <a:stretch/>
        </p:blipFill>
        <p:spPr bwMode="auto">
          <a:xfrm>
            <a:off x="1903818" y="643467"/>
            <a:ext cx="8384363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926335" y="2645616"/>
            <a:ext cx="10515600" cy="13255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pPr algn="ctr">
              <a:defRPr/>
            </a:pPr>
            <a:r>
              <a:rPr lang="fr-FR" b="1"/>
              <a:t>Les épreuves du DNB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838200" y="203812"/>
            <a:ext cx="10035448" cy="8317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algn="ctr">
              <a:defRPr/>
            </a:pPr>
            <a:r>
              <a:rPr lang="fr-FR"/>
              <a:t>Les épreuves finales du DNB</a:t>
            </a:r>
            <a:endParaRPr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38200" y="1134736"/>
            <a:ext cx="10035448" cy="55194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922388" y="843896"/>
            <a:ext cx="6562803" cy="2585104"/>
          </a:xfrm>
          <a:prstGeom prst="rect">
            <a:avLst/>
          </a:prstGeom>
          <a:ln w="381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001464" y="3483259"/>
            <a:ext cx="3181794" cy="235300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rcRect l="0" t="3842" r="0" b="0"/>
          <a:stretch/>
        </p:blipFill>
        <p:spPr bwMode="auto">
          <a:xfrm>
            <a:off x="1278764" y="2083293"/>
            <a:ext cx="2902760" cy="4122422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rot="20784772">
            <a:off x="432034" y="612462"/>
            <a:ext cx="3391373" cy="957483"/>
          </a:xfrm>
          <a:prstGeom prst="rect">
            <a:avLst/>
          </a:prstGeom>
          <a:ln w="5715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: Shape 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: Shape 1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8" name="Isosceles Triangle 1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" name="Image 2" descr="Une image contenant texte, capture d’écran, Police, nombre&#10;&#10;Le contenu généré par l’IA peut être incorrect."/>
          <p:cNvPicPr>
            <a:picLocks noChangeAspect="1"/>
          </p:cNvPicPr>
          <p:nvPr/>
        </p:nvPicPr>
        <p:blipFill>
          <a:blip r:embed="rId3"/>
          <a:srcRect l="0" t="1425" r="0" b="0"/>
          <a:stretch/>
        </p:blipFill>
        <p:spPr bwMode="auto">
          <a:xfrm>
            <a:off x="1049929" y="643467"/>
            <a:ext cx="10092142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: Shape 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: Shape 1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8" name="Isosceles Triangle 1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251596" y="643467"/>
            <a:ext cx="9688808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Freeform: Shape 10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 fill="norm" stroke="1" extrusionOk="0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 14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Freeform: Shape 16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 fill="norm" stroke="1" extrusionOk="0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9" name="Isosceles Triangle 18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976344" y="6115501"/>
            <a:ext cx="1494513" cy="742499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Isosceles Triangle 20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flipH="1">
            <a:off x="7604080" y="6453143"/>
            <a:ext cx="814903" cy="404857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4" name="Tableau 3"/>
          <p:cNvGraphicFramePr>
            <a:graphicFrameLocks xmlns:a="http://schemas.openxmlformats.org/drawingml/2006/main" noGrp="1"/>
          </p:cNvGraphicFramePr>
          <p:nvPr/>
        </p:nvGraphicFramePr>
        <p:xfrm>
          <a:off x="2721166" y="2346594"/>
          <a:ext cx="7370285" cy="1082406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7370285"/>
              </a:tblGrid>
              <a:tr h="1082406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fr-FR" sz="4800" b="1">
                          <a:solidFill>
                            <a:schemeClr val="tx1"/>
                          </a:solidFill>
                        </a:rPr>
                        <a:t>Merci de votre attention</a:t>
                      </a:r>
                      <a:endParaRPr/>
                    </a:p>
                  </a:txBody>
                  <a:tcPr marL="62865" marR="62865" marT="31433" marB="31433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ONLYOFFICE/8.3.1.25</Application>
  <PresentationFormat>On-screen Show (4:3)</PresentationFormat>
  <Paragraphs>0</Paragraphs>
  <Slides>51</Slides>
  <Notes>51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GONIS GONIS</dc:creator>
  <cp:lastModifiedBy/>
  <cp:revision>14</cp:revision>
  <dcterms:created xsi:type="dcterms:W3CDTF">2012-12-03T06:56:55Z</dcterms:created>
  <dcterms:modified xsi:type="dcterms:W3CDTF">2025-11-14T20:13:26Z</dcterms:modified>
</cp:coreProperties>
</file>