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73" r:id="rId3"/>
    <p:sldId id="281" r:id="rId4"/>
    <p:sldId id="274" r:id="rId5"/>
    <p:sldId id="279" r:id="rId6"/>
    <p:sldId id="280" r:id="rId7"/>
    <p:sldId id="275" r:id="rId8"/>
    <p:sldId id="283" r:id="rId9"/>
    <p:sldId id="282" r:id="rId10"/>
    <p:sldId id="276" r:id="rId11"/>
    <p:sldId id="258" r:id="rId12"/>
    <p:sldId id="277" r:id="rId13"/>
    <p:sldId id="270" r:id="rId14"/>
    <p:sldId id="259" r:id="rId15"/>
    <p:sldId id="261" r:id="rId16"/>
    <p:sldId id="262"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CC00"/>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8" autoAdjust="0"/>
    <p:restoredTop sz="94660"/>
  </p:normalViewPr>
  <p:slideViewPr>
    <p:cSldViewPr>
      <p:cViewPr varScale="1">
        <p:scale>
          <a:sx n="50" d="100"/>
          <a:sy n="50" d="100"/>
        </p:scale>
        <p:origin x="-85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4D0A81-FD87-44B1-A36F-99907737C671}" type="datetimeFigureOut">
              <a:rPr lang="fr-FR" smtClean="0"/>
              <a:pPr/>
              <a:t>29/03/2019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F5B4D9-012A-4A76-8491-C5E81765DEF4}"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2403393-F8E2-4A13-801E-CAFB50D7E0BA}" type="datetimeFigureOut">
              <a:rPr lang="fr-FR" smtClean="0"/>
              <a:pPr/>
              <a:t>29/03/2019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D6B21-3A22-40E5-B931-46B89DD81BA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03393-F8E2-4A13-801E-CAFB50D7E0BA}" type="datetimeFigureOut">
              <a:rPr lang="fr-FR" smtClean="0"/>
              <a:pPr/>
              <a:t>29/03/2019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0D6B21-3A22-40E5-B931-46B89DD81BA1}"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file:///F:\Bruitages\chevaux%20marchant%20dans%20rue%202.mp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file:///F:\Bruitages\troupeau%20au%20galop.mp3"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file:///F:\Bruitages\chevaux%20marchant%20dans%20rue%202.mp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file:///F:\Bruitages\chevaux%20marchant%20dans%20rue%203.mp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audio" Target="file:///F:\Bruitages\galop%20essouffl&#233;.mp3"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jJp-HF3L_JAhVC7CYKHe8tCk0QjRwIBw&amp;url=http://rmcsport.bfmtv.com/paris-hippique/&amp;psig=AFQjCNHWzdHvtApw49dXP-S5MQaNgsNWPA&amp;ust=1449233173218128" TargetMode="External"/><Relationship Id="rId2" Type="http://schemas.openxmlformats.org/officeDocument/2006/relationships/slideLayout" Target="../slideLayouts/slideLayout2.xml"/><Relationship Id="rId1" Type="http://schemas.openxmlformats.org/officeDocument/2006/relationships/audio" Target="file:///F:\Bruitages\course%20de%20chevaux.mp3" TargetMode="External"/><Relationship Id="rId5"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file:///F:\Bruitages\chevaux%20marchant%20dans%20rue%202.mp3" TargetMode="Externa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hyperlink" Target="http://www.letelegramme.fr/tag/franc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fr.wikipedia.org/wiki/Cheva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14282" y="357166"/>
            <a:ext cx="8715436" cy="4801314"/>
          </a:xfrm>
          <a:prstGeom prst="rect">
            <a:avLst/>
          </a:prstGeom>
          <a:noFill/>
        </p:spPr>
        <p:txBody>
          <a:bodyPr wrap="square" rtlCol="0">
            <a:spAutoFit/>
          </a:bodyPr>
          <a:lstStyle/>
          <a:p>
            <a:pPr algn="ctr"/>
            <a:endParaRPr lang="fr-FR" sz="4400" b="1" dirty="0" smtClean="0">
              <a:solidFill>
                <a:srgbClr val="FF0000"/>
              </a:solidFill>
              <a:latin typeface="Verdana" pitchFamily="34" charset="0"/>
              <a:ea typeface="Verdana" pitchFamily="34" charset="0"/>
              <a:cs typeface="Verdana" pitchFamily="34" charset="0"/>
            </a:endParaRPr>
          </a:p>
          <a:p>
            <a:pPr algn="ctr"/>
            <a:endParaRPr lang="fr-FR" sz="4400" b="1" dirty="0" smtClean="0">
              <a:solidFill>
                <a:srgbClr val="FF0000"/>
              </a:solidFill>
              <a:latin typeface="Verdana" pitchFamily="34" charset="0"/>
              <a:ea typeface="Verdana" pitchFamily="34" charset="0"/>
              <a:cs typeface="Verdana" pitchFamily="34" charset="0"/>
            </a:endParaRPr>
          </a:p>
          <a:p>
            <a:pPr algn="ctr"/>
            <a:r>
              <a:rPr lang="fr-FR" sz="4400" b="1" dirty="0" smtClean="0">
                <a:solidFill>
                  <a:srgbClr val="FF0000"/>
                </a:solidFill>
                <a:latin typeface="Verdana" pitchFamily="34" charset="0"/>
                <a:ea typeface="Verdana" pitchFamily="34" charset="0"/>
                <a:cs typeface="Verdana" pitchFamily="34" charset="0"/>
              </a:rPr>
              <a:t>L’UTILISATION </a:t>
            </a:r>
          </a:p>
          <a:p>
            <a:pPr algn="ctr"/>
            <a:r>
              <a:rPr lang="fr-FR" sz="4400" b="1" dirty="0" smtClean="0">
                <a:solidFill>
                  <a:srgbClr val="FF0000"/>
                </a:solidFill>
                <a:latin typeface="Verdana" pitchFamily="34" charset="0"/>
                <a:ea typeface="Verdana" pitchFamily="34" charset="0"/>
                <a:cs typeface="Verdana" pitchFamily="34" charset="0"/>
              </a:rPr>
              <a:t>DU CHEVAL</a:t>
            </a:r>
          </a:p>
          <a:p>
            <a:pPr algn="ctr"/>
            <a:r>
              <a:rPr lang="fr-FR" sz="4400" b="1" dirty="0" smtClean="0">
                <a:solidFill>
                  <a:srgbClr val="FF0000"/>
                </a:solidFill>
                <a:latin typeface="Verdana" pitchFamily="34" charset="0"/>
                <a:ea typeface="Verdana" pitchFamily="34" charset="0"/>
                <a:cs typeface="Verdana" pitchFamily="34" charset="0"/>
              </a:rPr>
              <a:t>PAR L’HOMME </a:t>
            </a:r>
          </a:p>
          <a:p>
            <a:pPr algn="ctr"/>
            <a:r>
              <a:rPr lang="fr-FR" sz="4400" b="1" dirty="0" smtClean="0">
                <a:solidFill>
                  <a:srgbClr val="FF0000"/>
                </a:solidFill>
                <a:latin typeface="Verdana" pitchFamily="34" charset="0"/>
                <a:ea typeface="Verdana" pitchFamily="34" charset="0"/>
                <a:cs typeface="Verdana" pitchFamily="34" charset="0"/>
              </a:rPr>
              <a:t>A TRAVERS LES EPOQUES</a:t>
            </a:r>
          </a:p>
          <a:p>
            <a:pPr algn="ctr"/>
            <a:r>
              <a:rPr lang="fr-FR" sz="2400" b="1" smtClean="0">
                <a:solidFill>
                  <a:srgbClr val="FF0000"/>
                </a:solidFill>
                <a:latin typeface="Verdana" pitchFamily="34" charset="0"/>
                <a:ea typeface="Verdana" pitchFamily="34" charset="0"/>
                <a:cs typeface="Verdana" pitchFamily="34" charset="0"/>
              </a:rPr>
              <a:t>Par Bastien</a:t>
            </a:r>
            <a:endParaRPr lang="fr-FR" sz="2400" b="1" dirty="0" smtClean="0">
              <a:solidFill>
                <a:srgbClr val="FF0000"/>
              </a:solidFill>
              <a:latin typeface="Verdana" pitchFamily="34" charset="0"/>
              <a:ea typeface="Verdana" pitchFamily="34" charset="0"/>
              <a:cs typeface="Verdana" pitchFamily="34" charset="0"/>
            </a:endParaRPr>
          </a:p>
          <a:p>
            <a:endParaRPr lang="fr-FR" dirty="0"/>
          </a:p>
        </p:txBody>
      </p:sp>
    </p:spTree>
  </p:cSld>
  <p:clrMapOvr>
    <a:masterClrMapping/>
  </p:clrMapOvr>
  <p:transition advClick="0" advTm="20000">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r>
              <a:rPr lang="fr-FR" sz="3600" b="1" dirty="0" smtClean="0">
                <a:solidFill>
                  <a:srgbClr val="FF6600"/>
                </a:solidFill>
                <a:latin typeface="Verdana" pitchFamily="34" charset="0"/>
                <a:ea typeface="Verdana" pitchFamily="34" charset="0"/>
                <a:cs typeface="Verdana" pitchFamily="34" charset="0"/>
              </a:rPr>
              <a:t>Antiquité</a:t>
            </a:r>
            <a:endParaRPr lang="fr-FR" sz="3600" b="1" dirty="0">
              <a:solidFill>
                <a:srgbClr val="FF6600"/>
              </a:solidFill>
              <a:latin typeface="Verdana" pitchFamily="34" charset="0"/>
              <a:ea typeface="Verdana" pitchFamily="34" charset="0"/>
              <a:cs typeface="Verdana" pitchFamily="34" charset="0"/>
            </a:endParaRPr>
          </a:p>
        </p:txBody>
      </p:sp>
      <p:sp>
        <p:nvSpPr>
          <p:cNvPr id="4" name="Rectangle 3"/>
          <p:cNvSpPr/>
          <p:nvPr/>
        </p:nvSpPr>
        <p:spPr>
          <a:xfrm>
            <a:off x="571472" y="1643050"/>
            <a:ext cx="7572428" cy="4370427"/>
          </a:xfrm>
          <a:prstGeom prst="rect">
            <a:avLst/>
          </a:prstGeom>
        </p:spPr>
        <p:txBody>
          <a:bodyPr wrap="square">
            <a:spAutoFit/>
          </a:bodyPr>
          <a:lstStyle/>
          <a:p>
            <a:pPr>
              <a:buNone/>
            </a:pPr>
            <a:r>
              <a:rPr lang="fr-FR" b="1" dirty="0" smtClean="0">
                <a:solidFill>
                  <a:srgbClr val="00B050"/>
                </a:solidFill>
              </a:rPr>
              <a:t>	</a:t>
            </a:r>
            <a:r>
              <a:rPr lang="fr-FR" sz="2800" b="1" dirty="0" smtClean="0">
                <a:latin typeface="Calibri" pitchFamily="34" charset="0"/>
                <a:cs typeface="Calibri" pitchFamily="34" charset="0"/>
              </a:rPr>
              <a:t>L'utilisation du cheval  dans l'antiquité est très importante pour de nombreux peuples,  en particulier pour le transport et la guerre, car la maîtrise de cet animal est facteur de victoire ou défaite lors de conflits . </a:t>
            </a:r>
          </a:p>
          <a:p>
            <a:r>
              <a:rPr lang="fr-FR" sz="2800" b="1" dirty="0" smtClean="0">
                <a:latin typeface="Calibri" pitchFamily="34" charset="0"/>
                <a:cs typeface="Calibri" pitchFamily="34" charset="0"/>
              </a:rPr>
              <a:t>Les chevaux antiques sont  différents par leur conformation et leur élevage, des chevaux modernes. Ils sont en général de plus petite taille </a:t>
            </a:r>
          </a:p>
          <a:p>
            <a:pPr>
              <a:buNone/>
            </a:pPr>
            <a:endParaRPr lang="fr-FR" b="1" dirty="0" smtClean="0">
              <a:solidFill>
                <a:srgbClr val="00B050"/>
              </a:solidFill>
            </a:endParaRPr>
          </a:p>
          <a:p>
            <a:pPr>
              <a:buNone/>
            </a:pPr>
            <a:endParaRPr lang="fr-FR" b="1" dirty="0" smtClean="0">
              <a:solidFill>
                <a:srgbClr val="00B050"/>
              </a:solidFill>
            </a:endParaRPr>
          </a:p>
          <a:p>
            <a:pPr>
              <a:buNone/>
            </a:pPr>
            <a:endParaRPr lang="fr-FR" b="1" dirty="0" smtClean="0">
              <a:solidFill>
                <a:srgbClr val="00B050"/>
              </a:solidFill>
            </a:endParaRPr>
          </a:p>
        </p:txBody>
      </p:sp>
      <p:pic>
        <p:nvPicPr>
          <p:cNvPr id="6" name="chevaux marchant dans rue 2.mp3">
            <a:hlinkClick r:id="" action="ppaction://media"/>
          </p:cNvPr>
          <p:cNvPicPr>
            <a:picLocks noRot="1" noChangeAspect="1"/>
          </p:cNvPicPr>
          <p:nvPr>
            <a:audioFile r:link="rId1"/>
          </p:nvPr>
        </p:nvPicPr>
        <p:blipFill>
          <a:blip r:embed="rId3" cstate="print"/>
          <a:stretch>
            <a:fillRect/>
          </a:stretch>
        </p:blipFill>
        <p:spPr>
          <a:xfrm>
            <a:off x="7786710" y="5643578"/>
            <a:ext cx="304800" cy="304800"/>
          </a:xfrm>
          <a:prstGeom prst="rect">
            <a:avLst/>
          </a:prstGeom>
        </p:spPr>
      </p:pic>
    </p:spTree>
  </p:cSld>
  <p:clrMapOvr>
    <a:masterClrMapping/>
  </p:clrMapOvr>
  <p:transition advClick="0" advTm="60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descr="C:\Users\ULIS 07\Desktop\2char10[1].jpg"/>
          <p:cNvPicPr>
            <a:picLocks noGrp="1" noChangeAspect="1" noChangeArrowheads="1"/>
          </p:cNvPicPr>
          <p:nvPr>
            <p:ph idx="1"/>
          </p:nvPr>
        </p:nvPicPr>
        <p:blipFill>
          <a:blip r:embed="rId3" cstate="print"/>
          <a:srcRect/>
          <a:stretch>
            <a:fillRect/>
          </a:stretch>
        </p:blipFill>
        <p:spPr bwMode="auto">
          <a:xfrm>
            <a:off x="1714480" y="1000108"/>
            <a:ext cx="5073193" cy="3929090"/>
          </a:xfrm>
          <a:prstGeom prst="rect">
            <a:avLst/>
          </a:prstGeom>
          <a:noFill/>
        </p:spPr>
      </p:pic>
      <p:pic>
        <p:nvPicPr>
          <p:cNvPr id="4" name="troupeau au galop.mp3">
            <a:hlinkClick r:id="" action="ppaction://media"/>
          </p:cNvPr>
          <p:cNvPicPr>
            <a:picLocks noRot="1" noChangeAspect="1"/>
          </p:cNvPicPr>
          <p:nvPr>
            <a:audioFile r:link="rId1"/>
          </p:nvPr>
        </p:nvPicPr>
        <p:blipFill>
          <a:blip r:embed="rId4" cstate="print"/>
          <a:stretch>
            <a:fillRect/>
          </a:stretch>
        </p:blipFill>
        <p:spPr>
          <a:xfrm>
            <a:off x="8001024" y="5857892"/>
            <a:ext cx="304800" cy="304800"/>
          </a:xfrm>
          <a:prstGeom prst="rect">
            <a:avLst/>
          </a:prstGeom>
        </p:spPr>
      </p:pic>
    </p:spTree>
  </p:cSld>
  <p:clrMapOvr>
    <a:masterClrMapping/>
  </p:clrMapOvr>
  <p:transition advClick="0" advTm="20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14414" y="0"/>
            <a:ext cx="6143668" cy="1000108"/>
          </a:xfrm>
        </p:spPr>
        <p:txBody>
          <a:bodyPr>
            <a:normAutofit/>
          </a:bodyPr>
          <a:lstStyle/>
          <a:p>
            <a:r>
              <a:rPr lang="fr-FR" sz="3600" b="1" dirty="0" smtClean="0">
                <a:solidFill>
                  <a:srgbClr val="FF6600"/>
                </a:solidFill>
                <a:latin typeface="Verdana" pitchFamily="34" charset="0"/>
                <a:ea typeface="Verdana" pitchFamily="34" charset="0"/>
                <a:cs typeface="Verdana" pitchFamily="34" charset="0"/>
              </a:rPr>
              <a:t>Moyen Âge</a:t>
            </a:r>
            <a:endParaRPr lang="fr-FR" sz="3600" b="1" dirty="0">
              <a:solidFill>
                <a:srgbClr val="FF6600"/>
              </a:solidFill>
              <a:latin typeface="Verdana" pitchFamily="34" charset="0"/>
              <a:ea typeface="Verdana" pitchFamily="34" charset="0"/>
              <a:cs typeface="Verdana" pitchFamily="34" charset="0"/>
            </a:endParaRPr>
          </a:p>
        </p:txBody>
      </p:sp>
      <p:sp>
        <p:nvSpPr>
          <p:cNvPr id="4" name="Rectangle 3"/>
          <p:cNvSpPr/>
          <p:nvPr/>
        </p:nvSpPr>
        <p:spPr>
          <a:xfrm>
            <a:off x="2571736" y="1214423"/>
            <a:ext cx="2571768" cy="369332"/>
          </a:xfrm>
          <a:prstGeom prst="rect">
            <a:avLst/>
          </a:prstGeom>
        </p:spPr>
        <p:txBody>
          <a:bodyPr wrap="square">
            <a:spAutoFit/>
          </a:bodyPr>
          <a:lstStyle/>
          <a:p>
            <a:r>
              <a:rPr lang="fr-FR" b="1" dirty="0" smtClean="0">
                <a:solidFill>
                  <a:srgbClr val="0070C0"/>
                </a:solidFill>
              </a:rPr>
              <a:t>.</a:t>
            </a:r>
            <a:endParaRPr lang="fr-FR" dirty="0"/>
          </a:p>
        </p:txBody>
      </p:sp>
      <p:sp>
        <p:nvSpPr>
          <p:cNvPr id="5" name="Rectangle 4"/>
          <p:cNvSpPr/>
          <p:nvPr/>
        </p:nvSpPr>
        <p:spPr>
          <a:xfrm>
            <a:off x="2571736" y="1214422"/>
            <a:ext cx="2571768" cy="369332"/>
          </a:xfrm>
          <a:prstGeom prst="rect">
            <a:avLst/>
          </a:prstGeom>
        </p:spPr>
        <p:txBody>
          <a:bodyPr wrap="square">
            <a:spAutoFit/>
          </a:bodyPr>
          <a:lstStyle/>
          <a:p>
            <a:r>
              <a:rPr lang="fr-FR" b="1" dirty="0" smtClean="0">
                <a:solidFill>
                  <a:srgbClr val="0070C0"/>
                </a:solidFill>
              </a:rPr>
              <a:t>.</a:t>
            </a:r>
            <a:endParaRPr lang="fr-FR" dirty="0"/>
          </a:p>
        </p:txBody>
      </p:sp>
      <p:sp>
        <p:nvSpPr>
          <p:cNvPr id="6" name="Rectangle 5"/>
          <p:cNvSpPr/>
          <p:nvPr/>
        </p:nvSpPr>
        <p:spPr>
          <a:xfrm>
            <a:off x="500034" y="928671"/>
            <a:ext cx="7643866" cy="6155531"/>
          </a:xfrm>
          <a:prstGeom prst="rect">
            <a:avLst/>
          </a:prstGeom>
        </p:spPr>
        <p:txBody>
          <a:bodyPr wrap="square">
            <a:spAutoFit/>
          </a:bodyPr>
          <a:lstStyle/>
          <a:p>
            <a:r>
              <a:rPr lang="fr-FR" sz="2000" b="1" dirty="0" smtClean="0">
                <a:latin typeface="Calibri" pitchFamily="34" charset="0"/>
                <a:cs typeface="Calibri" pitchFamily="34" charset="0"/>
              </a:rPr>
              <a:t>Au Moyen-âge, il existait beaucoup de termes désignant différents chevaux. Le mot "cheval" étant un terme générique habituellement employé pour désigner une mauvaise monture.</a:t>
            </a:r>
          </a:p>
          <a:p>
            <a:r>
              <a:rPr lang="fr-FR" sz="2000" b="1" dirty="0" smtClean="0">
                <a:latin typeface="Calibri" pitchFamily="34" charset="0"/>
                <a:cs typeface="Calibri" pitchFamily="34" charset="0"/>
              </a:rPr>
              <a:t>Le cheval a  divers usages. On constate objectivement qu'il fait partie du paysage. Jamais acteur mais toujours présent, au combat, au travail... </a:t>
            </a:r>
            <a:br>
              <a:rPr lang="fr-FR" sz="2000" b="1" dirty="0" smtClean="0">
                <a:latin typeface="Calibri" pitchFamily="34" charset="0"/>
                <a:cs typeface="Calibri" pitchFamily="34" charset="0"/>
              </a:rPr>
            </a:br>
            <a:r>
              <a:rPr lang="fr-FR" sz="2000" b="1" dirty="0" smtClean="0">
                <a:latin typeface="Calibri" pitchFamily="34" charset="0"/>
                <a:cs typeface="Calibri" pitchFamily="34" charset="0"/>
              </a:rPr>
              <a:t>Les chevaliers disposaient  de plusieurs types de chevaux. Chacun avait une utilisation particulière, le voyage ou la parade, le combat, le transport du matériel. L’entretien d’un cheval était très coûteux (céréales, foin…) ; de plus il fallait du personnel pour s’occuper des différents chevaux. </a:t>
            </a:r>
            <a:endParaRPr lang="fr-FR" sz="1200" b="1" dirty="0" smtClean="0">
              <a:latin typeface="Calibri" pitchFamily="34" charset="0"/>
              <a:cs typeface="Calibri" pitchFamily="34" charset="0"/>
            </a:endParaRPr>
          </a:p>
          <a:p>
            <a:r>
              <a:rPr lang="fr-FR" b="1" dirty="0" smtClean="0">
                <a:latin typeface="Calibri" pitchFamily="34" charset="0"/>
                <a:cs typeface="Calibri" pitchFamily="34" charset="0"/>
              </a:rPr>
              <a:t/>
            </a:r>
            <a:br>
              <a:rPr lang="fr-FR" b="1" dirty="0" smtClean="0">
                <a:latin typeface="Calibri" pitchFamily="34" charset="0"/>
                <a:cs typeface="Calibri" pitchFamily="34" charset="0"/>
              </a:rPr>
            </a:br>
            <a:r>
              <a:rPr lang="fr-FR" sz="2000" b="1" dirty="0" smtClean="0">
                <a:latin typeface="Calibri" pitchFamily="34" charset="0"/>
                <a:cs typeface="Calibri" pitchFamily="34" charset="0"/>
              </a:rPr>
              <a:t>Le destrier (ou coursier) est  le cheval de bataille par excellence, pas particulièrement coûteux, mais d'une valeur affective très grande pour le propriétaire. Il n'est monté qu'au moment du combat. On l'appelle ainsi parce que l'écuyer tenait la bride dans la main droite. Pendant un combat, pour le protéger, il est revêtu d'un caparaçon, une couverture de fer généralement de la même couleur que l'écu.</a:t>
            </a:r>
          </a:p>
          <a:p>
            <a:endParaRPr lang="fr-FR" b="1" dirty="0" smtClean="0">
              <a:solidFill>
                <a:srgbClr val="0070C0"/>
              </a:solidFill>
            </a:endParaRPr>
          </a:p>
          <a:p>
            <a:endParaRPr lang="fr-FR" dirty="0"/>
          </a:p>
        </p:txBody>
      </p:sp>
      <p:pic>
        <p:nvPicPr>
          <p:cNvPr id="7" name="chevaux marchant dans rue 2.mp3">
            <a:hlinkClick r:id="" action="ppaction://media"/>
          </p:cNvPr>
          <p:cNvPicPr>
            <a:picLocks noRot="1" noChangeAspect="1"/>
          </p:cNvPicPr>
          <p:nvPr>
            <a:audioFile r:link="rId1"/>
          </p:nvPr>
        </p:nvPicPr>
        <p:blipFill>
          <a:blip r:embed="rId3" cstate="print"/>
          <a:stretch>
            <a:fillRect/>
          </a:stretch>
        </p:blipFill>
        <p:spPr>
          <a:xfrm>
            <a:off x="8286776" y="6072206"/>
            <a:ext cx="304800" cy="304800"/>
          </a:xfrm>
          <a:prstGeom prst="rect">
            <a:avLst/>
          </a:prstGeom>
        </p:spPr>
      </p:pic>
    </p:spTree>
  </p:cSld>
  <p:clrMapOvr>
    <a:masterClrMapping/>
  </p:clrMapOvr>
  <p:transition advClick="0" advTm="9000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6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5840435"/>
          </a:xfrm>
        </p:spPr>
        <p:txBody>
          <a:bodyPr>
            <a:normAutofit fontScale="47500" lnSpcReduction="20000"/>
          </a:bodyPr>
          <a:lstStyle/>
          <a:p>
            <a:pPr>
              <a:tabLst>
                <a:tab pos="5197475" algn="l"/>
              </a:tabLst>
            </a:pPr>
            <a:endParaRPr lang="fr-FR" b="1" dirty="0" smtClean="0">
              <a:solidFill>
                <a:srgbClr val="0070C0"/>
              </a:solidFill>
            </a:endParaRPr>
          </a:p>
          <a:p>
            <a:pPr algn="ctr">
              <a:buNone/>
              <a:tabLst>
                <a:tab pos="5197475" algn="l"/>
              </a:tabLst>
            </a:pPr>
            <a:r>
              <a:rPr lang="fr-FR" sz="4400" b="1" dirty="0" smtClean="0">
                <a:solidFill>
                  <a:srgbClr val="00CC00"/>
                </a:solidFill>
                <a:latin typeface="Comic Sans MS" pitchFamily="66" charset="0"/>
              </a:rPr>
              <a:t>Différents types de chevaux</a:t>
            </a:r>
          </a:p>
          <a:p>
            <a:endParaRPr lang="fr-FR" b="1" dirty="0" smtClean="0"/>
          </a:p>
          <a:p>
            <a:r>
              <a:rPr lang="fr-FR" sz="3600" b="1" dirty="0" smtClean="0">
                <a:latin typeface="Calibri" pitchFamily="34" charset="0"/>
                <a:cs typeface="Calibri" pitchFamily="34" charset="0"/>
              </a:rPr>
              <a:t>Le </a:t>
            </a:r>
            <a:r>
              <a:rPr lang="fr-FR" sz="3600" b="1" dirty="0" err="1">
                <a:latin typeface="Calibri" pitchFamily="34" charset="0"/>
                <a:cs typeface="Calibri" pitchFamily="34" charset="0"/>
              </a:rPr>
              <a:t>misaudor</a:t>
            </a:r>
            <a:r>
              <a:rPr lang="fr-FR" sz="3600" b="1" dirty="0">
                <a:latin typeface="Calibri" pitchFamily="34" charset="0"/>
                <a:cs typeface="Calibri" pitchFamily="34" charset="0"/>
              </a:rPr>
              <a:t> (</a:t>
            </a:r>
            <a:r>
              <a:rPr lang="fr-FR" sz="3600" b="1" dirty="0" err="1">
                <a:latin typeface="Calibri" pitchFamily="34" charset="0"/>
                <a:cs typeface="Calibri" pitchFamily="34" charset="0"/>
              </a:rPr>
              <a:t>milsodor</a:t>
            </a:r>
            <a:r>
              <a:rPr lang="fr-FR" sz="3600" b="1" dirty="0">
                <a:latin typeface="Calibri" pitchFamily="34" charset="0"/>
                <a:cs typeface="Calibri" pitchFamily="34" charset="0"/>
              </a:rPr>
              <a:t>, </a:t>
            </a:r>
            <a:r>
              <a:rPr lang="fr-FR" sz="3600" b="1" dirty="0" err="1">
                <a:latin typeface="Calibri" pitchFamily="34" charset="0"/>
                <a:cs typeface="Calibri" pitchFamily="34" charset="0"/>
              </a:rPr>
              <a:t>milsoudor</a:t>
            </a:r>
            <a:r>
              <a:rPr lang="fr-FR" sz="3600" b="1" dirty="0" smtClean="0">
                <a:latin typeface="Calibri" pitchFamily="34" charset="0"/>
                <a:cs typeface="Calibri" pitchFamily="34" charset="0"/>
              </a:rPr>
              <a:t>), est  </a:t>
            </a:r>
            <a:r>
              <a:rPr lang="fr-FR" sz="3600" b="1" dirty="0">
                <a:latin typeface="Calibri" pitchFamily="34" charset="0"/>
                <a:cs typeface="Calibri" pitchFamily="34" charset="0"/>
              </a:rPr>
              <a:t>un destrier de très grande valeur, donc très </a:t>
            </a:r>
            <a:r>
              <a:rPr lang="fr-FR" sz="3600" b="1" dirty="0" smtClean="0">
                <a:latin typeface="Calibri" pitchFamily="34" charset="0"/>
                <a:cs typeface="Calibri" pitchFamily="34" charset="0"/>
              </a:rPr>
              <a:t>précieux. C’est un magnifique </a:t>
            </a:r>
            <a:r>
              <a:rPr lang="fr-FR" sz="3600" b="1" dirty="0">
                <a:latin typeface="Calibri" pitchFamily="34" charset="0"/>
                <a:cs typeface="Calibri" pitchFamily="34" charset="0"/>
              </a:rPr>
              <a:t>cheval de bataille.</a:t>
            </a:r>
            <a:r>
              <a:rPr lang="fr-FR" b="1" dirty="0">
                <a:latin typeface="Calibri" pitchFamily="34" charset="0"/>
                <a:cs typeface="Calibri" pitchFamily="34" charset="0"/>
              </a:rPr>
              <a:t/>
            </a:r>
            <a:br>
              <a:rPr lang="fr-FR" b="1" dirty="0">
                <a:latin typeface="Calibri" pitchFamily="34" charset="0"/>
                <a:cs typeface="Calibri" pitchFamily="34" charset="0"/>
              </a:rPr>
            </a:br>
            <a:endParaRPr lang="fr-FR" b="1" dirty="0" smtClean="0">
              <a:latin typeface="Calibri" pitchFamily="34" charset="0"/>
              <a:cs typeface="Calibri" pitchFamily="34" charset="0"/>
            </a:endParaRPr>
          </a:p>
          <a:p>
            <a:r>
              <a:rPr lang="fr-FR" sz="3600" b="1" dirty="0" smtClean="0">
                <a:latin typeface="Calibri" pitchFamily="34" charset="0"/>
                <a:cs typeface="Calibri" pitchFamily="34" charset="0"/>
              </a:rPr>
              <a:t>Le </a:t>
            </a:r>
            <a:r>
              <a:rPr lang="fr-FR" sz="3600" b="1" dirty="0">
                <a:latin typeface="Calibri" pitchFamily="34" charset="0"/>
                <a:cs typeface="Calibri" pitchFamily="34" charset="0"/>
              </a:rPr>
              <a:t>palefroi (ou Ambleur</a:t>
            </a:r>
            <a:r>
              <a:rPr lang="fr-FR" sz="3600" b="1" dirty="0" smtClean="0">
                <a:latin typeface="Calibri" pitchFamily="34" charset="0"/>
                <a:cs typeface="Calibri" pitchFamily="34" charset="0"/>
              </a:rPr>
              <a:t>) est </a:t>
            </a:r>
            <a:r>
              <a:rPr lang="fr-FR" sz="3600" b="1" dirty="0">
                <a:latin typeface="Calibri" pitchFamily="34" charset="0"/>
                <a:cs typeface="Calibri" pitchFamily="34" charset="0"/>
              </a:rPr>
              <a:t>un cheval de </a:t>
            </a:r>
            <a:r>
              <a:rPr lang="fr-FR" sz="3600" b="1" dirty="0" smtClean="0">
                <a:latin typeface="Calibri" pitchFamily="34" charset="0"/>
                <a:cs typeface="Calibri" pitchFamily="34" charset="0"/>
              </a:rPr>
              <a:t>parade </a:t>
            </a:r>
            <a:r>
              <a:rPr lang="fr-FR" sz="3600" b="1" dirty="0">
                <a:latin typeface="Calibri" pitchFamily="34" charset="0"/>
                <a:cs typeface="Calibri" pitchFamily="34" charset="0"/>
              </a:rPr>
              <a:t>essentiellement, qui coûtait très cher et qui devait être le mieux </a:t>
            </a:r>
            <a:r>
              <a:rPr lang="fr-FR" sz="3600" b="1" dirty="0" smtClean="0">
                <a:latin typeface="Calibri" pitchFamily="34" charset="0"/>
                <a:cs typeface="Calibri" pitchFamily="34" charset="0"/>
              </a:rPr>
              <a:t>paré que </a:t>
            </a:r>
            <a:r>
              <a:rPr lang="fr-FR" sz="3600" b="1" dirty="0">
                <a:latin typeface="Calibri" pitchFamily="34" charset="0"/>
                <a:cs typeface="Calibri" pitchFamily="34" charset="0"/>
              </a:rPr>
              <a:t>possible. C'est la seule monture permise aux nobles dames, qui l'utilisaient pour voyager. </a:t>
            </a:r>
            <a:r>
              <a:rPr lang="fr-FR" sz="3600" b="1" dirty="0" smtClean="0">
                <a:latin typeface="Calibri" pitchFamily="34" charset="0"/>
                <a:cs typeface="Calibri" pitchFamily="34" charset="0"/>
              </a:rPr>
              <a:t>Ce cheval </a:t>
            </a:r>
            <a:r>
              <a:rPr lang="fr-FR" sz="3600" b="1" dirty="0">
                <a:latin typeface="Calibri" pitchFamily="34" charset="0"/>
                <a:cs typeface="Calibri" pitchFamily="34" charset="0"/>
              </a:rPr>
              <a:t>de qualité </a:t>
            </a:r>
            <a:r>
              <a:rPr lang="fr-FR" sz="3600" b="1" dirty="0" smtClean="0">
                <a:latin typeface="Calibri" pitchFamily="34" charset="0"/>
                <a:cs typeface="Calibri" pitchFamily="34" charset="0"/>
              </a:rPr>
              <a:t>est monté par  </a:t>
            </a:r>
            <a:r>
              <a:rPr lang="fr-FR" sz="3600" b="1" dirty="0">
                <a:latin typeface="Calibri" pitchFamily="34" charset="0"/>
                <a:cs typeface="Calibri" pitchFamily="34" charset="0"/>
              </a:rPr>
              <a:t>l'homme d'armes en dehors des charges.</a:t>
            </a:r>
            <a:r>
              <a:rPr lang="fr-FR" b="1" dirty="0">
                <a:latin typeface="Calibri" pitchFamily="34" charset="0"/>
                <a:cs typeface="Calibri" pitchFamily="34" charset="0"/>
              </a:rPr>
              <a:t/>
            </a:r>
            <a:br>
              <a:rPr lang="fr-FR" b="1" dirty="0">
                <a:latin typeface="Calibri" pitchFamily="34" charset="0"/>
                <a:cs typeface="Calibri" pitchFamily="34" charset="0"/>
              </a:rPr>
            </a:br>
            <a:endParaRPr lang="fr-FR" b="1" dirty="0" smtClean="0">
              <a:latin typeface="Calibri" pitchFamily="34" charset="0"/>
              <a:cs typeface="Calibri" pitchFamily="34" charset="0"/>
            </a:endParaRPr>
          </a:p>
          <a:p>
            <a:r>
              <a:rPr lang="fr-FR" sz="3600" b="1" dirty="0" smtClean="0">
                <a:latin typeface="Calibri" pitchFamily="34" charset="0"/>
                <a:cs typeface="Calibri" pitchFamily="34" charset="0"/>
              </a:rPr>
              <a:t>La </a:t>
            </a:r>
            <a:r>
              <a:rPr lang="fr-FR" sz="3600" b="1" dirty="0">
                <a:latin typeface="Calibri" pitchFamily="34" charset="0"/>
                <a:cs typeface="Calibri" pitchFamily="34" charset="0"/>
              </a:rPr>
              <a:t>rosse est un cheval de mauvaise qualité.</a:t>
            </a:r>
            <a:r>
              <a:rPr lang="fr-FR" b="1" dirty="0">
                <a:latin typeface="Calibri" pitchFamily="34" charset="0"/>
                <a:cs typeface="Calibri" pitchFamily="34" charset="0"/>
              </a:rPr>
              <a:t/>
            </a:r>
            <a:br>
              <a:rPr lang="fr-FR" b="1" dirty="0">
                <a:latin typeface="Calibri" pitchFamily="34" charset="0"/>
                <a:cs typeface="Calibri" pitchFamily="34" charset="0"/>
              </a:rPr>
            </a:br>
            <a:endParaRPr lang="fr-FR" b="1" dirty="0" smtClean="0">
              <a:latin typeface="Calibri" pitchFamily="34" charset="0"/>
              <a:cs typeface="Calibri" pitchFamily="34" charset="0"/>
            </a:endParaRPr>
          </a:p>
          <a:p>
            <a:r>
              <a:rPr lang="fr-FR" sz="3600" b="1" dirty="0" smtClean="0">
                <a:latin typeface="Calibri" pitchFamily="34" charset="0"/>
                <a:cs typeface="Calibri" pitchFamily="34" charset="0"/>
              </a:rPr>
              <a:t>Le </a:t>
            </a:r>
            <a:r>
              <a:rPr lang="fr-FR" sz="3600" b="1" dirty="0">
                <a:latin typeface="Calibri" pitchFamily="34" charset="0"/>
                <a:cs typeface="Calibri" pitchFamily="34" charset="0"/>
              </a:rPr>
              <a:t>roussin (roncin</a:t>
            </a:r>
            <a:r>
              <a:rPr lang="fr-FR" sz="3600" b="1" dirty="0" smtClean="0">
                <a:latin typeface="Calibri" pitchFamily="34" charset="0"/>
                <a:cs typeface="Calibri" pitchFamily="34" charset="0"/>
              </a:rPr>
              <a:t>), est un </a:t>
            </a:r>
            <a:r>
              <a:rPr lang="fr-FR" sz="3600" b="1" dirty="0">
                <a:latin typeface="Calibri" pitchFamily="34" charset="0"/>
                <a:cs typeface="Calibri" pitchFamily="34" charset="0"/>
              </a:rPr>
              <a:t>cheval de trait de peu de valeur, utilisé comme monture par les vilains. </a:t>
            </a:r>
            <a:br>
              <a:rPr lang="fr-FR" sz="3600" b="1" dirty="0">
                <a:latin typeface="Calibri" pitchFamily="34" charset="0"/>
                <a:cs typeface="Calibri" pitchFamily="34" charset="0"/>
              </a:rPr>
            </a:br>
            <a:r>
              <a:rPr lang="fr-FR" sz="3600" b="1" dirty="0" smtClean="0">
                <a:latin typeface="Calibri" pitchFamily="34" charset="0"/>
                <a:cs typeface="Calibri" pitchFamily="34" charset="0"/>
              </a:rPr>
              <a:t>Il est devenu au </a:t>
            </a:r>
            <a:r>
              <a:rPr lang="fr-FR" sz="3600" b="1" dirty="0">
                <a:latin typeface="Calibri" pitchFamily="34" charset="0"/>
                <a:cs typeface="Calibri" pitchFamily="34" charset="0"/>
              </a:rPr>
              <a:t>XIVe </a:t>
            </a:r>
            <a:r>
              <a:rPr lang="fr-FR" sz="3600" b="1" dirty="0" smtClean="0">
                <a:latin typeface="Calibri" pitchFamily="34" charset="0"/>
                <a:cs typeface="Calibri" pitchFamily="34" charset="0"/>
              </a:rPr>
              <a:t>siècle le </a:t>
            </a:r>
            <a:r>
              <a:rPr lang="fr-FR" sz="3600" b="1" dirty="0">
                <a:latin typeface="Calibri" pitchFamily="34" charset="0"/>
                <a:cs typeface="Calibri" pitchFamily="34" charset="0"/>
              </a:rPr>
              <a:t>cheval de service, puis au XVIe, il désignait un cheval de forte taille monté à la chasse ou à la guerre, par un écuyer</a:t>
            </a:r>
            <a:r>
              <a:rPr lang="fr-FR" sz="3600" b="1" dirty="0" smtClean="0">
                <a:latin typeface="Calibri" pitchFamily="34" charset="0"/>
                <a:cs typeface="Calibri" pitchFamily="34" charset="0"/>
              </a:rPr>
              <a:t>. </a:t>
            </a:r>
          </a:p>
          <a:p>
            <a:pPr>
              <a:buNone/>
            </a:pPr>
            <a:r>
              <a:rPr lang="fr-FR" sz="3600" b="1" dirty="0" smtClean="0">
                <a:latin typeface="Calibri" pitchFamily="34" charset="0"/>
                <a:cs typeface="Calibri" pitchFamily="34" charset="0"/>
              </a:rPr>
              <a:t>	Roussin a </a:t>
            </a:r>
            <a:r>
              <a:rPr lang="fr-FR" sz="3600" b="1" dirty="0">
                <a:latin typeface="Calibri" pitchFamily="34" charset="0"/>
                <a:cs typeface="Calibri" pitchFamily="34" charset="0"/>
              </a:rPr>
              <a:t>donné Rossinante, dans Don Quichotte.</a:t>
            </a:r>
            <a:r>
              <a:rPr lang="fr-FR" b="1" dirty="0">
                <a:latin typeface="Calibri" pitchFamily="34" charset="0"/>
                <a:cs typeface="Calibri" pitchFamily="34" charset="0"/>
              </a:rPr>
              <a:t/>
            </a:r>
            <a:br>
              <a:rPr lang="fr-FR" b="1" dirty="0">
                <a:latin typeface="Calibri" pitchFamily="34" charset="0"/>
                <a:cs typeface="Calibri" pitchFamily="34" charset="0"/>
              </a:rPr>
            </a:br>
            <a:endParaRPr lang="fr-FR" b="1" dirty="0" smtClean="0">
              <a:latin typeface="Calibri" pitchFamily="34" charset="0"/>
              <a:cs typeface="Calibri" pitchFamily="34" charset="0"/>
            </a:endParaRPr>
          </a:p>
          <a:p>
            <a:r>
              <a:rPr lang="fr-FR" sz="3600" b="1" dirty="0" smtClean="0">
                <a:latin typeface="Calibri" pitchFamily="34" charset="0"/>
                <a:cs typeface="Calibri" pitchFamily="34" charset="0"/>
              </a:rPr>
              <a:t>Le sommier est un </a:t>
            </a:r>
            <a:r>
              <a:rPr lang="fr-FR" sz="3600" b="1" dirty="0">
                <a:latin typeface="Calibri" pitchFamily="34" charset="0"/>
                <a:cs typeface="Calibri" pitchFamily="34" charset="0"/>
              </a:rPr>
              <a:t>cheval de peu de valeur utilisé, comme son nom l'indique, comme bête de somme, c'est-à-dire pour transporter les </a:t>
            </a:r>
            <a:r>
              <a:rPr lang="fr-FR" sz="3600" b="1" dirty="0" smtClean="0">
                <a:latin typeface="Calibri" pitchFamily="34" charset="0"/>
                <a:cs typeface="Calibri" pitchFamily="34" charset="0"/>
              </a:rPr>
              <a:t>fardeaux.</a:t>
            </a:r>
            <a:endParaRPr lang="fr-FR" sz="3600" dirty="0">
              <a:latin typeface="Calibri" pitchFamily="34" charset="0"/>
              <a:cs typeface="Calibri" pitchFamily="34" charset="0"/>
            </a:endParaRPr>
          </a:p>
        </p:txBody>
      </p:sp>
      <p:pic>
        <p:nvPicPr>
          <p:cNvPr id="4" name="chevaux marchant dans rue 3.mp3">
            <a:hlinkClick r:id="" action="ppaction://media"/>
          </p:cNvPr>
          <p:cNvPicPr>
            <a:picLocks noRot="1" noChangeAspect="1"/>
          </p:cNvPicPr>
          <p:nvPr>
            <a:audioFile r:link="rId1"/>
          </p:nvPr>
        </p:nvPicPr>
        <p:blipFill>
          <a:blip r:embed="rId3" cstate="print"/>
          <a:stretch>
            <a:fillRect/>
          </a:stretch>
        </p:blipFill>
        <p:spPr>
          <a:xfrm>
            <a:off x="8143900" y="5857892"/>
            <a:ext cx="304800" cy="304800"/>
          </a:xfrm>
          <a:prstGeom prst="rect">
            <a:avLst/>
          </a:prstGeom>
        </p:spPr>
      </p:pic>
    </p:spTree>
  </p:cSld>
  <p:clrMapOvr>
    <a:masterClrMapping/>
  </p:clrMapOvr>
  <p:transition advClick="0" advTm="8000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6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C:\Users\ULIS 07\Desktop\1762846482[1].jpg"/>
          <p:cNvPicPr>
            <a:picLocks noGrp="1" noChangeAspect="1" noChangeArrowheads="1"/>
          </p:cNvPicPr>
          <p:nvPr>
            <p:ph idx="1"/>
          </p:nvPr>
        </p:nvPicPr>
        <p:blipFill>
          <a:blip r:embed="rId3" cstate="print"/>
          <a:srcRect/>
          <a:stretch>
            <a:fillRect/>
          </a:stretch>
        </p:blipFill>
        <p:spPr bwMode="auto">
          <a:xfrm>
            <a:off x="1643042" y="1357298"/>
            <a:ext cx="5685006" cy="3786214"/>
          </a:xfrm>
          <a:prstGeom prst="rect">
            <a:avLst/>
          </a:prstGeom>
          <a:noFill/>
        </p:spPr>
      </p:pic>
      <p:pic>
        <p:nvPicPr>
          <p:cNvPr id="3" name="galop essoufflé.mp3">
            <a:hlinkClick r:id="" action="ppaction://media"/>
          </p:cNvPr>
          <p:cNvPicPr>
            <a:picLocks noRot="1" noChangeAspect="1"/>
          </p:cNvPicPr>
          <p:nvPr>
            <a:audioFile r:link="rId1"/>
          </p:nvPr>
        </p:nvPicPr>
        <p:blipFill>
          <a:blip r:embed="rId4" cstate="print"/>
          <a:stretch>
            <a:fillRect/>
          </a:stretch>
        </p:blipFill>
        <p:spPr>
          <a:xfrm>
            <a:off x="8001024" y="5643578"/>
            <a:ext cx="304800" cy="304800"/>
          </a:xfrm>
          <a:prstGeom prst="rect">
            <a:avLst/>
          </a:prstGeom>
        </p:spPr>
      </p:pic>
    </p:spTree>
  </p:cSld>
  <p:clrMapOvr>
    <a:masterClrMapping/>
  </p:clrMapOvr>
  <p:transition advClick="0" advTm="20000">
    <p:wheel spokes="2"/>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142852"/>
            <a:ext cx="8229600" cy="1357322"/>
          </a:xfrm>
        </p:spPr>
        <p:txBody>
          <a:bodyPr>
            <a:normAutofit fontScale="90000"/>
          </a:bodyPr>
          <a:lstStyle/>
          <a:p>
            <a:r>
              <a:rPr lang="fr-FR" sz="3600" b="1" dirty="0" smtClean="0">
                <a:latin typeface="Verdana" pitchFamily="34" charset="0"/>
                <a:ea typeface="Verdana" pitchFamily="34" charset="0"/>
                <a:cs typeface="Verdana" pitchFamily="34" charset="0"/>
              </a:rPr>
              <a:t/>
            </a:r>
            <a:br>
              <a:rPr lang="fr-FR" sz="3600" b="1" dirty="0" smtClean="0">
                <a:latin typeface="Verdana" pitchFamily="34" charset="0"/>
                <a:ea typeface="Verdana" pitchFamily="34" charset="0"/>
                <a:cs typeface="Verdana" pitchFamily="34" charset="0"/>
              </a:rPr>
            </a:br>
            <a:r>
              <a:rPr lang="fr-FR" sz="3600" b="1" dirty="0" smtClean="0">
                <a:latin typeface="Verdana" pitchFamily="34" charset="0"/>
                <a:ea typeface="Verdana" pitchFamily="34" charset="0"/>
                <a:cs typeface="Verdana" pitchFamily="34" charset="0"/>
              </a:rPr>
              <a:t/>
            </a:r>
            <a:br>
              <a:rPr lang="fr-FR" sz="3600" b="1" dirty="0" smtClean="0">
                <a:latin typeface="Verdana" pitchFamily="34" charset="0"/>
                <a:ea typeface="Verdana" pitchFamily="34" charset="0"/>
                <a:cs typeface="Verdana" pitchFamily="34" charset="0"/>
              </a:rPr>
            </a:br>
            <a:r>
              <a:rPr lang="fr-FR" sz="3600" b="1" dirty="0" smtClean="0">
                <a:latin typeface="Verdana" pitchFamily="34" charset="0"/>
                <a:ea typeface="Verdana" pitchFamily="34" charset="0"/>
                <a:cs typeface="Verdana" pitchFamily="34" charset="0"/>
              </a:rPr>
              <a:t/>
            </a:r>
            <a:br>
              <a:rPr lang="fr-FR" sz="3600" b="1" dirty="0" smtClean="0">
                <a:latin typeface="Verdana" pitchFamily="34" charset="0"/>
                <a:ea typeface="Verdana" pitchFamily="34" charset="0"/>
                <a:cs typeface="Verdana" pitchFamily="34" charset="0"/>
              </a:rPr>
            </a:br>
            <a:r>
              <a:rPr lang="fr-FR" sz="3600" b="1" dirty="0" smtClean="0">
                <a:solidFill>
                  <a:srgbClr val="FF6600"/>
                </a:solidFill>
                <a:latin typeface="Verdana" pitchFamily="34" charset="0"/>
                <a:ea typeface="Verdana" pitchFamily="34" charset="0"/>
                <a:cs typeface="Verdana" pitchFamily="34" charset="0"/>
              </a:rPr>
              <a:t>De nos jours</a:t>
            </a:r>
            <a:r>
              <a:rPr lang="fr-FR" sz="3600" b="1" dirty="0" smtClean="0">
                <a:latin typeface="Verdana" pitchFamily="34" charset="0"/>
                <a:ea typeface="Verdana" pitchFamily="34" charset="0"/>
                <a:cs typeface="Verdana" pitchFamily="34" charset="0"/>
              </a:rPr>
              <a:t/>
            </a:r>
            <a:br>
              <a:rPr lang="fr-FR" sz="3600" b="1" dirty="0" smtClean="0">
                <a:latin typeface="Verdana" pitchFamily="34" charset="0"/>
                <a:ea typeface="Verdana" pitchFamily="34" charset="0"/>
                <a:cs typeface="Verdana" pitchFamily="34" charset="0"/>
              </a:rPr>
            </a:br>
            <a:r>
              <a:rPr lang="fr-FR" sz="3600" b="1" dirty="0" smtClean="0">
                <a:latin typeface="Calibri" pitchFamily="34" charset="0"/>
                <a:cs typeface="Calibri" pitchFamily="34" charset="0"/>
              </a:rPr>
              <a:t> </a:t>
            </a:r>
            <a:br>
              <a:rPr lang="fr-FR" sz="3600" b="1" dirty="0" smtClean="0">
                <a:latin typeface="Calibri" pitchFamily="34" charset="0"/>
                <a:cs typeface="Calibri" pitchFamily="34" charset="0"/>
              </a:rPr>
            </a:br>
            <a:r>
              <a:rPr lang="fr-FR" sz="3100" b="1" dirty="0" smtClean="0">
                <a:latin typeface="Calibri" pitchFamily="34" charset="0"/>
                <a:cs typeface="Calibri" pitchFamily="34" charset="0"/>
              </a:rPr>
              <a:t>Les activités, sportives prennent le relais </a:t>
            </a:r>
            <a:br>
              <a:rPr lang="fr-FR" sz="3100" b="1" dirty="0" smtClean="0">
                <a:latin typeface="Calibri" pitchFamily="34" charset="0"/>
                <a:cs typeface="Calibri" pitchFamily="34" charset="0"/>
              </a:rPr>
            </a:br>
            <a:r>
              <a:rPr lang="fr-FR" sz="3100" b="1" dirty="0" smtClean="0">
                <a:latin typeface="Calibri" pitchFamily="34" charset="0"/>
                <a:cs typeface="Calibri" pitchFamily="34" charset="0"/>
              </a:rPr>
              <a:t>au tournant du 20siècle </a:t>
            </a:r>
            <a:r>
              <a:rPr lang="fr-FR" sz="3600" b="1" dirty="0" smtClean="0">
                <a:latin typeface="Verdana" pitchFamily="34" charset="0"/>
                <a:ea typeface="Verdana" pitchFamily="34" charset="0"/>
                <a:cs typeface="Verdana" pitchFamily="34" charset="0"/>
              </a:rPr>
              <a:t/>
            </a:r>
            <a:br>
              <a:rPr lang="fr-FR" sz="3600" b="1" dirty="0" smtClean="0">
                <a:latin typeface="Verdana" pitchFamily="34" charset="0"/>
                <a:ea typeface="Verdana" pitchFamily="34" charset="0"/>
                <a:cs typeface="Verdana" pitchFamily="34" charset="0"/>
              </a:rPr>
            </a:br>
            <a:endParaRPr lang="fr-FR" sz="3600" b="1" dirty="0">
              <a:latin typeface="Verdana" pitchFamily="34" charset="0"/>
              <a:ea typeface="Verdana" pitchFamily="34" charset="0"/>
              <a:cs typeface="Verdana" pitchFamily="34" charset="0"/>
            </a:endParaRPr>
          </a:p>
        </p:txBody>
      </p:sp>
      <p:sp>
        <p:nvSpPr>
          <p:cNvPr id="3" name="Espace réservé du contenu 2"/>
          <p:cNvSpPr>
            <a:spLocks noGrp="1"/>
          </p:cNvSpPr>
          <p:nvPr>
            <p:ph idx="1"/>
          </p:nvPr>
        </p:nvSpPr>
        <p:spPr>
          <a:xfrm>
            <a:off x="714348" y="2857496"/>
            <a:ext cx="7286676" cy="1071570"/>
          </a:xfrm>
        </p:spPr>
        <p:txBody>
          <a:bodyPr>
            <a:normAutofit/>
          </a:bodyPr>
          <a:lstStyle/>
          <a:p>
            <a:endParaRPr lang="fr-FR" sz="1900" b="1" dirty="0" smtClean="0">
              <a:latin typeface="Calibri" pitchFamily="34" charset="0"/>
              <a:cs typeface="Calibri" pitchFamily="34" charset="0"/>
            </a:endParaRPr>
          </a:p>
          <a:p>
            <a:pPr>
              <a:buNone/>
            </a:pPr>
            <a:endParaRPr lang="fr-FR" sz="1200" b="1" dirty="0" smtClean="0">
              <a:latin typeface="Calibri" pitchFamily="34" charset="0"/>
              <a:cs typeface="Calibri" pitchFamily="34" charset="0"/>
            </a:endParaRPr>
          </a:p>
          <a:p>
            <a:pPr>
              <a:buNone/>
            </a:pPr>
            <a:r>
              <a:rPr lang="fr-FR" sz="1800" b="1" dirty="0" smtClean="0">
                <a:latin typeface="Calibri" pitchFamily="34" charset="0"/>
                <a:cs typeface="Calibri" pitchFamily="34" charset="0"/>
              </a:rPr>
              <a:t>	</a:t>
            </a:r>
            <a:endParaRPr lang="fr-FR" dirty="0" smtClean="0"/>
          </a:p>
          <a:p>
            <a:endParaRPr lang="fr-FR" dirty="0" smtClean="0">
              <a:latin typeface="Verdana" pitchFamily="34" charset="0"/>
              <a:ea typeface="Verdana" pitchFamily="34" charset="0"/>
              <a:cs typeface="Verdana" pitchFamily="34" charset="0"/>
            </a:endParaRPr>
          </a:p>
          <a:p>
            <a:endParaRPr lang="fr-FR" dirty="0" smtClean="0">
              <a:latin typeface="Verdana" pitchFamily="34" charset="0"/>
              <a:ea typeface="Verdana" pitchFamily="34" charset="0"/>
              <a:cs typeface="Verdana" pitchFamily="34" charset="0"/>
            </a:endParaRPr>
          </a:p>
          <a:p>
            <a:endParaRPr lang="fr-FR" dirty="0" smtClean="0"/>
          </a:p>
          <a:p>
            <a:endParaRPr lang="fr-FR" dirty="0" smtClean="0"/>
          </a:p>
          <a:p>
            <a:endParaRPr lang="fr-FR" dirty="0" smtClean="0"/>
          </a:p>
          <a:p>
            <a:endParaRPr lang="fr-FR" dirty="0"/>
          </a:p>
        </p:txBody>
      </p:sp>
      <p:pic>
        <p:nvPicPr>
          <p:cNvPr id="4" name="Picture 2" descr="http://img.bfmtv.com/c/300/200/b9d/f751913a8ef53ab94277d007e21d0.png">
            <a:hlinkClick r:id="rId3"/>
          </p:cNvPr>
          <p:cNvPicPr>
            <a:picLocks noChangeAspect="1" noChangeArrowheads="1"/>
          </p:cNvPicPr>
          <p:nvPr/>
        </p:nvPicPr>
        <p:blipFill>
          <a:blip r:embed="rId4" cstate="print"/>
          <a:srcRect/>
          <a:stretch>
            <a:fillRect/>
          </a:stretch>
        </p:blipFill>
        <p:spPr bwMode="auto">
          <a:xfrm>
            <a:off x="2214546" y="2928934"/>
            <a:ext cx="4393436" cy="2928958"/>
          </a:xfrm>
          <a:prstGeom prst="rect">
            <a:avLst/>
          </a:prstGeom>
          <a:noFill/>
        </p:spPr>
      </p:pic>
      <p:pic>
        <p:nvPicPr>
          <p:cNvPr id="5" name="course de chevaux.mp3">
            <a:hlinkClick r:id="" action="ppaction://media"/>
          </p:cNvPr>
          <p:cNvPicPr>
            <a:picLocks noRot="1" noChangeAspect="1"/>
          </p:cNvPicPr>
          <p:nvPr>
            <a:audioFile r:link="rId1"/>
          </p:nvPr>
        </p:nvPicPr>
        <p:blipFill>
          <a:blip r:embed="rId5" cstate="print"/>
          <a:stretch>
            <a:fillRect/>
          </a:stretch>
        </p:blipFill>
        <p:spPr>
          <a:xfrm>
            <a:off x="7929586" y="5715016"/>
            <a:ext cx="304800" cy="304800"/>
          </a:xfrm>
          <a:prstGeom prst="rect">
            <a:avLst/>
          </a:prstGeom>
        </p:spPr>
      </p:pic>
    </p:spTree>
  </p:cSld>
  <p:clrMapOvr>
    <a:masterClrMapping/>
  </p:clrMapOvr>
  <p:transition advClick="0" advTm="2000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34" y="1142984"/>
            <a:ext cx="8229600" cy="4525963"/>
          </a:xfrm>
        </p:spPr>
        <p:txBody>
          <a:bodyPr/>
          <a:lstStyle/>
          <a:p>
            <a:pPr>
              <a:buNone/>
            </a:pPr>
            <a:r>
              <a:rPr lang="fr-FR" b="1" dirty="0" smtClean="0">
                <a:latin typeface="Calibri" pitchFamily="34" charset="0"/>
                <a:cs typeface="Calibri" pitchFamily="34" charset="0"/>
              </a:rPr>
              <a:t>	Au 21siècle, les éleveurs préfèrent voir dans leur animaux des reproducteurs, des chevaux de traits ou de loisir, comme l’attelage. </a:t>
            </a:r>
          </a:p>
          <a:p>
            <a:pPr>
              <a:buNone/>
            </a:pPr>
            <a:endParaRPr lang="fr-FR" sz="1800" b="1" dirty="0" smtClean="0">
              <a:latin typeface="Calibri" pitchFamily="34" charset="0"/>
              <a:cs typeface="Calibri" pitchFamily="34" charset="0"/>
            </a:endParaRPr>
          </a:p>
          <a:p>
            <a:pPr>
              <a:buNone/>
            </a:pPr>
            <a:r>
              <a:rPr lang="fr-FR" sz="2800" b="1" dirty="0" smtClean="0">
                <a:latin typeface="Calibri" pitchFamily="34" charset="0"/>
                <a:cs typeface="Calibri" pitchFamily="34" charset="0"/>
              </a:rPr>
              <a:t>	</a:t>
            </a:r>
            <a:r>
              <a:rPr lang="fr-FR" b="1" dirty="0" smtClean="0">
                <a:latin typeface="Calibri" pitchFamily="34" charset="0"/>
                <a:cs typeface="Calibri" pitchFamily="34" charset="0"/>
              </a:rPr>
              <a:t>Aujourd’hui  de nouveaux usages du cheval lourd sont expérimenté pour tenter d'enrayer son déclin : ramassage scolaire, collecte d’ordures…</a:t>
            </a:r>
          </a:p>
        </p:txBody>
      </p:sp>
    </p:spTree>
  </p:cSld>
  <p:clrMapOvr>
    <a:masterClrMapping/>
  </p:clrMapOvr>
  <p:transition advClick="0" advTm="40000">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solidFill>
                  <a:srgbClr val="009900"/>
                </a:solidFill>
                <a:latin typeface="Comic Sans MS" pitchFamily="66" charset="0"/>
                <a:ea typeface="Verdana" pitchFamily="34" charset="0"/>
                <a:cs typeface="Verdana" pitchFamily="34" charset="0"/>
              </a:rPr>
              <a:t>Le cheval de trait</a:t>
            </a:r>
            <a:endParaRPr lang="fr-FR" sz="3600" b="1" dirty="0">
              <a:solidFill>
                <a:srgbClr val="009900"/>
              </a:solidFill>
              <a:latin typeface="Comic Sans MS" pitchFamily="66" charset="0"/>
              <a:ea typeface="Verdana" pitchFamily="34" charset="0"/>
              <a:cs typeface="Verdana" pitchFamily="34" charset="0"/>
            </a:endParaRPr>
          </a:p>
        </p:txBody>
      </p:sp>
      <p:sp>
        <p:nvSpPr>
          <p:cNvPr id="3" name="Espace réservé du contenu 2"/>
          <p:cNvSpPr>
            <a:spLocks noGrp="1"/>
          </p:cNvSpPr>
          <p:nvPr>
            <p:ph idx="1"/>
          </p:nvPr>
        </p:nvSpPr>
        <p:spPr/>
        <p:txBody>
          <a:bodyPr>
            <a:normAutofit/>
          </a:bodyPr>
          <a:lstStyle/>
          <a:p>
            <a:pPr>
              <a:buNone/>
            </a:pPr>
            <a:r>
              <a:rPr lang="fr-FR" dirty="0" smtClean="0">
                <a:latin typeface="Verdana" pitchFamily="34" charset="0"/>
                <a:ea typeface="Verdana" pitchFamily="34" charset="0"/>
                <a:cs typeface="Verdana" pitchFamily="34" charset="0"/>
              </a:rPr>
              <a:t>	</a:t>
            </a:r>
            <a:r>
              <a:rPr lang="fr-FR" b="1" dirty="0" smtClean="0">
                <a:ea typeface="Verdana" pitchFamily="34" charset="0"/>
                <a:cs typeface="Verdana" pitchFamily="34" charset="0"/>
              </a:rPr>
              <a:t>Ramassage des déchets, transport de personnes, entretien des milieux naturels..., Le cheval de trait peut parfois remplacer avantageusement un engin motorisé. Plusieurs communes bretonnes l'ont compris. La Région aussi qui entend favoriser le développement du cheval territorial.</a:t>
            </a:r>
          </a:p>
          <a:p>
            <a:endParaRPr lang="fr-FR" dirty="0"/>
          </a:p>
        </p:txBody>
      </p:sp>
    </p:spTree>
  </p:cSld>
  <p:clrMapOvr>
    <a:masterClrMapping/>
  </p:clrMapOvr>
  <p:transition advClick="0" advTm="50000">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214414" y="857232"/>
          <a:ext cx="6710886" cy="4357718"/>
        </p:xfrm>
        <a:graphic>
          <a:graphicData uri="http://schemas.openxmlformats.org/presentationml/2006/ole">
            <p:oleObj spid="_x0000_s26626" name="Photo" r:id="rId4" imgW="5866667" imgH="3809524" progId="StaticMetafile">
              <p:embed/>
            </p:oleObj>
          </a:graphicData>
        </a:graphic>
      </p:graphicFrame>
      <p:pic>
        <p:nvPicPr>
          <p:cNvPr id="3" name="chevaux marchant dans rue 2.mp3">
            <a:hlinkClick r:id="" action="ppaction://media"/>
          </p:cNvPr>
          <p:cNvPicPr>
            <a:picLocks noRot="1" noChangeAspect="1"/>
          </p:cNvPicPr>
          <p:nvPr>
            <a:audioFile r:link="rId2"/>
          </p:nvPr>
        </p:nvPicPr>
        <p:blipFill>
          <a:blip r:embed="rId5" cstate="print"/>
          <a:stretch>
            <a:fillRect/>
          </a:stretch>
        </p:blipFill>
        <p:spPr>
          <a:xfrm>
            <a:off x="8143900" y="5715016"/>
            <a:ext cx="304800" cy="304800"/>
          </a:xfrm>
          <a:prstGeom prst="rect">
            <a:avLst/>
          </a:prstGeom>
        </p:spPr>
      </p:pic>
    </p:spTree>
  </p:cSld>
  <p:clrMapOvr>
    <a:masterClrMapping/>
  </p:clrMapOvr>
  <p:transition advClick="0" advTm="20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4348" y="751344"/>
            <a:ext cx="8215370" cy="4985980"/>
          </a:xfrm>
          <a:prstGeom prst="rect">
            <a:avLst/>
          </a:prstGeom>
        </p:spPr>
        <p:txBody>
          <a:bodyPr wrap="square">
            <a:spAutoFit/>
          </a:bodyPr>
          <a:lstStyle/>
          <a:p>
            <a:endParaRPr lang="fr-FR" dirty="0" smtClean="0">
              <a:latin typeface="Verdana" pitchFamily="34" charset="0"/>
              <a:ea typeface="Verdana" pitchFamily="34" charset="0"/>
              <a:cs typeface="Verdana" pitchFamily="34" charset="0"/>
            </a:endParaRPr>
          </a:p>
          <a:p>
            <a:r>
              <a:rPr lang="fr-FR" sz="2400" b="1" dirty="0" smtClean="0">
                <a:latin typeface="Verdana" pitchFamily="34" charset="0"/>
                <a:ea typeface="Verdana" pitchFamily="34" charset="0"/>
                <a:cs typeface="Verdana" pitchFamily="34" charset="0"/>
              </a:rPr>
              <a:t>Il est midi ce mardi et c'est l'heure pour les maternelles de l'école de La Chapelle-</a:t>
            </a:r>
            <a:r>
              <a:rPr lang="fr-FR" sz="2400" b="1" dirty="0" err="1" smtClean="0">
                <a:latin typeface="Verdana" pitchFamily="34" charset="0"/>
                <a:ea typeface="Verdana" pitchFamily="34" charset="0"/>
                <a:cs typeface="Verdana" pitchFamily="34" charset="0"/>
              </a:rPr>
              <a:t>Gaceline</a:t>
            </a:r>
            <a:r>
              <a:rPr lang="fr-FR" sz="2400" b="1" dirty="0" smtClean="0">
                <a:latin typeface="Verdana" pitchFamily="34" charset="0"/>
                <a:ea typeface="Verdana" pitchFamily="34" charset="0"/>
                <a:cs typeface="Verdana" pitchFamily="34" charset="0"/>
              </a:rPr>
              <a:t> de rejoindre la cantine à un kilomètre de là. Une distance que les 32 élèves effectueront ni à pieds ni en car mais en calèche. Un privilège qu'ils sont sans doute les seuls à avoir en France et que tous apprécient. « C’est vraiment super et ça va même plus vite que la voiture » commente Noé, 3 ans et demi qui, comme tous ses camarades est devenu un ami de Kayak, le cheval.</a:t>
            </a:r>
          </a:p>
          <a:p>
            <a:r>
              <a:rPr lang="fr-FR" b="1" dirty="0" smtClean="0">
                <a:hlinkClick r:id="rId2"/>
              </a:rPr>
              <a:t/>
            </a:r>
            <a:br>
              <a:rPr lang="fr-FR" b="1" dirty="0" smtClean="0">
                <a:hlinkClick r:id="rId2"/>
              </a:rPr>
            </a:br>
            <a:endParaRPr lang="fr-FR" dirty="0"/>
          </a:p>
        </p:txBody>
      </p:sp>
    </p:spTree>
  </p:cSld>
  <p:clrMapOvr>
    <a:masterClrMapping/>
  </p:clrMapOvr>
  <p:transition advClick="0" advTm="60000">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2"/>
          <p:cNvGraphicFramePr>
            <a:graphicFrameLocks noChangeAspect="1"/>
          </p:cNvGraphicFramePr>
          <p:nvPr>
            <p:ph idx="1"/>
          </p:nvPr>
        </p:nvGraphicFramePr>
        <p:xfrm>
          <a:off x="1000100" y="1214422"/>
          <a:ext cx="7099504" cy="4000528"/>
        </p:xfrm>
        <a:graphic>
          <a:graphicData uri="http://schemas.openxmlformats.org/presentationml/2006/ole">
            <p:oleObj spid="_x0000_s50178" name="Photo" r:id="rId3" imgW="6287378" imgH="3543795" progId="StaticMetafile">
              <p:embed/>
            </p:oleObj>
          </a:graphicData>
        </a:graphic>
      </p:graphicFrame>
    </p:spTree>
  </p:cSld>
  <p:clrMapOvr>
    <a:masterClrMapping/>
  </p:clrMapOvr>
  <p:transition advClick="0" advTm="20000">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357158" y="642918"/>
            <a:ext cx="8229600" cy="5693866"/>
          </a:xfrm>
          <a:prstGeom prst="rect">
            <a:avLst/>
          </a:prstGeom>
        </p:spPr>
        <p:txBody>
          <a:bodyPr wrap="square">
            <a:spAutoFit/>
          </a:bodyPr>
          <a:lstStyle/>
          <a:p>
            <a:pPr algn="ctr">
              <a:buNone/>
            </a:pPr>
            <a:r>
              <a:rPr lang="fr" sz="2400" b="1" dirty="0">
                <a:latin typeface="Comic Sans MS" pitchFamily="66" charset="0"/>
                <a:ea typeface="Verdana" pitchFamily="34" charset="0"/>
                <a:cs typeface="Verdana" pitchFamily="34" charset="0"/>
              </a:rPr>
              <a:t> </a:t>
            </a:r>
            <a:r>
              <a:rPr lang="fr" sz="2400" b="1" dirty="0" smtClean="0">
                <a:solidFill>
                  <a:srgbClr val="009900"/>
                </a:solidFill>
                <a:latin typeface="Comic Sans MS" pitchFamily="66" charset="0"/>
                <a:ea typeface="Verdana" pitchFamily="34" charset="0"/>
                <a:cs typeface="Verdana" pitchFamily="34" charset="0"/>
              </a:rPr>
              <a:t>Une i</a:t>
            </a:r>
            <a:r>
              <a:rPr lang="fr-FR" sz="2400" b="1" dirty="0" err="1" smtClean="0">
                <a:solidFill>
                  <a:srgbClr val="009900"/>
                </a:solidFill>
                <a:latin typeface="Comic Sans MS" pitchFamily="66" charset="0"/>
                <a:ea typeface="Verdana" pitchFamily="34" charset="0"/>
                <a:cs typeface="Verdana" pitchFamily="34" charset="0"/>
              </a:rPr>
              <a:t>nitiative</a:t>
            </a:r>
            <a:r>
              <a:rPr lang="fr-FR" sz="2400" b="1" dirty="0" smtClean="0">
                <a:solidFill>
                  <a:srgbClr val="009900"/>
                </a:solidFill>
                <a:latin typeface="Comic Sans MS" pitchFamily="66" charset="0"/>
                <a:ea typeface="Verdana" pitchFamily="34" charset="0"/>
                <a:cs typeface="Verdana" pitchFamily="34" charset="0"/>
              </a:rPr>
              <a:t> du département Nord </a:t>
            </a:r>
          </a:p>
          <a:p>
            <a:pPr>
              <a:buNone/>
            </a:pPr>
            <a:r>
              <a:rPr lang="fr-FR" sz="2000" b="1" dirty="0" smtClean="0">
                <a:solidFill>
                  <a:srgbClr val="009900"/>
                </a:solidFill>
                <a:latin typeface="Calibri" pitchFamily="34" charset="0"/>
                <a:ea typeface="Verdana" pitchFamily="34" charset="0"/>
                <a:cs typeface="Calibri" pitchFamily="34" charset="0"/>
              </a:rPr>
              <a:t>	</a:t>
            </a:r>
          </a:p>
          <a:p>
            <a:pPr>
              <a:buNone/>
            </a:pPr>
            <a:r>
              <a:rPr lang="fr-FR" sz="2000" b="1" dirty="0" smtClean="0">
                <a:latin typeface="Calibri" pitchFamily="34" charset="0"/>
                <a:ea typeface="Verdana" pitchFamily="34" charset="0"/>
                <a:cs typeface="Calibri" pitchFamily="34" charset="0"/>
              </a:rPr>
              <a:t>	Dans une ville </a:t>
            </a:r>
            <a:r>
              <a:rPr lang="fr-FR" sz="2000" b="1" dirty="0">
                <a:latin typeface="Calibri" pitchFamily="34" charset="0"/>
                <a:ea typeface="Verdana" pitchFamily="34" charset="0"/>
                <a:cs typeface="Calibri" pitchFamily="34" charset="0"/>
              </a:rPr>
              <a:t>du Nord </a:t>
            </a:r>
            <a:r>
              <a:rPr lang="fr-FR" sz="2000" b="1" dirty="0" smtClean="0">
                <a:latin typeface="Calibri" pitchFamily="34" charset="0"/>
                <a:ea typeface="Verdana" pitchFamily="34" charset="0"/>
                <a:cs typeface="Calibri" pitchFamily="34" charset="0"/>
              </a:rPr>
              <a:t>(Région Nord-Pas-de-Calais) le </a:t>
            </a:r>
            <a:r>
              <a:rPr lang="fr-FR" sz="2000" b="1" dirty="0">
                <a:latin typeface="Calibri" pitchFamily="34" charset="0"/>
                <a:ea typeface="Verdana" pitchFamily="34" charset="0"/>
                <a:cs typeface="Calibri" pitchFamily="34" charset="0"/>
              </a:rPr>
              <a:t>camion </a:t>
            </a:r>
            <a:r>
              <a:rPr lang="fr-FR" sz="2000" b="1" dirty="0" smtClean="0">
                <a:latin typeface="Calibri" pitchFamily="34" charset="0"/>
                <a:ea typeface="Verdana" pitchFamily="34" charset="0"/>
                <a:cs typeface="Calibri" pitchFamily="34" charset="0"/>
              </a:rPr>
              <a:t>a été a remplacé par </a:t>
            </a:r>
            <a:r>
              <a:rPr lang="fr-FR" sz="2000" b="1" dirty="0">
                <a:latin typeface="Calibri" pitchFamily="34" charset="0"/>
                <a:ea typeface="Verdana" pitchFamily="34" charset="0"/>
                <a:cs typeface="Calibri" pitchFamily="34" charset="0"/>
              </a:rPr>
              <a:t>une jument pour effectuer le ramassage de la collecte sélective...</a:t>
            </a:r>
          </a:p>
          <a:p>
            <a:pPr>
              <a:buNone/>
            </a:pPr>
            <a:r>
              <a:rPr lang="fr-FR" sz="2000" b="1" dirty="0" smtClean="0">
                <a:latin typeface="Calibri" pitchFamily="34" charset="0"/>
                <a:ea typeface="Verdana" pitchFamily="34" charset="0"/>
                <a:cs typeface="Calibri" pitchFamily="34" charset="0"/>
              </a:rPr>
              <a:t>	A </a:t>
            </a:r>
            <a:r>
              <a:rPr lang="fr-FR" sz="2000" b="1" dirty="0">
                <a:latin typeface="Calibri" pitchFamily="34" charset="0"/>
                <a:ea typeface="Verdana" pitchFamily="34" charset="0"/>
                <a:cs typeface="Calibri" pitchFamily="34" charset="0"/>
              </a:rPr>
              <a:t>Hazebrouck, tous les </a:t>
            </a:r>
            <a:r>
              <a:rPr lang="fr-FR" sz="2000" b="1" dirty="0" smtClean="0">
                <a:latin typeface="Calibri" pitchFamily="34" charset="0"/>
                <a:ea typeface="Verdana" pitchFamily="34" charset="0"/>
                <a:cs typeface="Calibri" pitchFamily="34" charset="0"/>
              </a:rPr>
              <a:t>mercredis </a:t>
            </a:r>
            <a:r>
              <a:rPr lang="fr-FR" sz="2000" b="1" dirty="0">
                <a:latin typeface="Calibri" pitchFamily="34" charset="0"/>
                <a:ea typeface="Verdana" pitchFamily="34" charset="0"/>
                <a:cs typeface="Calibri" pitchFamily="34" charset="0"/>
              </a:rPr>
              <a:t>depuis février, le ramassage du tri sélectif fait le </a:t>
            </a:r>
            <a:r>
              <a:rPr lang="fr-FR" sz="2000" b="1" dirty="0" smtClean="0">
                <a:latin typeface="Calibri" pitchFamily="34" charset="0"/>
                <a:ea typeface="Verdana" pitchFamily="34" charset="0"/>
                <a:cs typeface="Calibri" pitchFamily="34" charset="0"/>
              </a:rPr>
              <a:t>spectacle : </a:t>
            </a:r>
            <a:r>
              <a:rPr lang="fr-FR" sz="2000" b="1" dirty="0" err="1">
                <a:latin typeface="Calibri" pitchFamily="34" charset="0"/>
                <a:ea typeface="Verdana" pitchFamily="34" charset="0"/>
                <a:cs typeface="Calibri" pitchFamily="34" charset="0"/>
              </a:rPr>
              <a:t>Loriane</a:t>
            </a:r>
            <a:r>
              <a:rPr lang="fr-FR" sz="2000" b="1" dirty="0">
                <a:latin typeface="Calibri" pitchFamily="34" charset="0"/>
                <a:ea typeface="Verdana" pitchFamily="34" charset="0"/>
                <a:cs typeface="Calibri" pitchFamily="34" charset="0"/>
              </a:rPr>
              <a:t>, une jument </a:t>
            </a:r>
            <a:r>
              <a:rPr lang="fr-FR" sz="2000" b="1" dirty="0" smtClean="0">
                <a:latin typeface="Calibri" pitchFamily="34" charset="0"/>
                <a:ea typeface="Verdana" pitchFamily="34" charset="0"/>
                <a:cs typeface="Calibri" pitchFamily="34" charset="0"/>
              </a:rPr>
              <a:t> de Trait </a:t>
            </a:r>
            <a:r>
              <a:rPr lang="fr-FR" sz="2000" b="1" dirty="0">
                <a:latin typeface="Calibri" pitchFamily="34" charset="0"/>
                <a:ea typeface="Verdana" pitchFamily="34" charset="0"/>
                <a:cs typeface="Calibri" pitchFamily="34" charset="0"/>
              </a:rPr>
              <a:t>du Nord, tracte une benne à ordures high-tech. «C’est une expérimentation unique en France», rappelle Didier Tiberghien à l’occasion d’un premier bilan. </a:t>
            </a:r>
            <a:endParaRPr lang="fr-FR" sz="2000" b="1" dirty="0" smtClean="0">
              <a:latin typeface="Calibri" pitchFamily="34" charset="0"/>
              <a:ea typeface="Verdana" pitchFamily="34" charset="0"/>
              <a:cs typeface="Calibri" pitchFamily="34" charset="0"/>
            </a:endParaRPr>
          </a:p>
          <a:p>
            <a:pPr>
              <a:buNone/>
            </a:pPr>
            <a:r>
              <a:rPr lang="fr-FR" sz="2000" b="1" dirty="0" smtClean="0">
                <a:latin typeface="Calibri" pitchFamily="34" charset="0"/>
                <a:ea typeface="Verdana" pitchFamily="34" charset="0"/>
                <a:cs typeface="Calibri" pitchFamily="34" charset="0"/>
              </a:rPr>
              <a:t>	Le </a:t>
            </a:r>
            <a:r>
              <a:rPr lang="fr-FR" sz="2000" b="1" dirty="0">
                <a:latin typeface="Calibri" pitchFamily="34" charset="0"/>
                <a:ea typeface="Verdana" pitchFamily="34" charset="0"/>
                <a:cs typeface="Calibri" pitchFamily="34" charset="0"/>
              </a:rPr>
              <a:t>président du </a:t>
            </a:r>
            <a:r>
              <a:rPr lang="fr-FR" sz="2000" b="1" dirty="0" smtClean="0">
                <a:latin typeface="Calibri" pitchFamily="34" charset="0"/>
                <a:ea typeface="Verdana" pitchFamily="34" charset="0"/>
                <a:cs typeface="Calibri" pitchFamily="34" charset="0"/>
              </a:rPr>
              <a:t>SMICTOM </a:t>
            </a:r>
            <a:r>
              <a:rPr lang="fr-FR" sz="2000" b="1" dirty="0">
                <a:latin typeface="Calibri" pitchFamily="34" charset="0"/>
                <a:ea typeface="Verdana" pitchFamily="34" charset="0"/>
                <a:cs typeface="Calibri" pitchFamily="34" charset="0"/>
              </a:rPr>
              <a:t>(syndicat mixte de collecte et de traitement des ordures ménagères) est optimiste: «A la fin du 1er semestre nous serons fixés. Le surcoût de 5 à 7% est largement compensé par le gain social et environnemental, avec la création de 3,5 emplois et l’économie de 13.000 litres de carburant par an si on étend la collecte à toute la ville.»</a:t>
            </a:r>
          </a:p>
          <a:p>
            <a:pPr>
              <a:buNone/>
            </a:pPr>
            <a:r>
              <a:rPr lang="fr-FR" sz="2000" b="1" dirty="0">
                <a:latin typeface="Calibri" pitchFamily="34" charset="0"/>
                <a:cs typeface="Calibri" pitchFamily="34" charset="0"/>
              </a:rPr>
              <a:t/>
            </a:r>
            <a:br>
              <a:rPr lang="fr-FR" sz="2000" b="1" dirty="0">
                <a:latin typeface="Calibri" pitchFamily="34" charset="0"/>
                <a:cs typeface="Calibri" pitchFamily="34" charset="0"/>
              </a:rPr>
            </a:br>
            <a:endParaRPr lang="fr-FR" sz="2000" b="1" dirty="0">
              <a:latin typeface="Calibri" pitchFamily="34" charset="0"/>
              <a:cs typeface="Calibri" pitchFamily="34" charset="0"/>
            </a:endParaRPr>
          </a:p>
        </p:txBody>
      </p:sp>
    </p:spTree>
  </p:cSld>
  <p:clrMapOvr>
    <a:masterClrMapping/>
  </p:clrMapOvr>
  <p:transition advClick="0" advTm="60000">
    <p:cover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57158" y="214290"/>
            <a:ext cx="8429684" cy="6093976"/>
          </a:xfrm>
          <a:prstGeom prst="rect">
            <a:avLst/>
          </a:prstGeom>
          <a:noFill/>
        </p:spPr>
        <p:txBody>
          <a:bodyPr wrap="square" rtlCol="0">
            <a:spAutoFit/>
          </a:bodyPr>
          <a:lstStyle/>
          <a:p>
            <a:pPr algn="ctr"/>
            <a:r>
              <a:rPr lang="fr-FR" dirty="0">
                <a:latin typeface="Verdana" pitchFamily="34" charset="0"/>
                <a:ea typeface="Verdana" pitchFamily="34" charset="0"/>
                <a:cs typeface="Verdana" pitchFamily="34" charset="0"/>
              </a:rPr>
              <a:t/>
            </a:r>
            <a:br>
              <a:rPr lang="fr-FR" dirty="0">
                <a:latin typeface="Verdana" pitchFamily="34" charset="0"/>
                <a:ea typeface="Verdana" pitchFamily="34" charset="0"/>
                <a:cs typeface="Verdana" pitchFamily="34" charset="0"/>
              </a:rPr>
            </a:br>
            <a:r>
              <a:rPr lang="fr-FR" sz="2400" b="1" dirty="0" smtClean="0">
                <a:solidFill>
                  <a:srgbClr val="009900"/>
                </a:solidFill>
                <a:latin typeface="Comic Sans MS" pitchFamily="66" charset="0"/>
                <a:ea typeface="Verdana" pitchFamily="34" charset="0"/>
                <a:cs typeface="Verdana" pitchFamily="34" charset="0"/>
              </a:rPr>
              <a:t>Dans le département du Morbihan</a:t>
            </a:r>
          </a:p>
          <a:p>
            <a:endParaRPr lang="fr-FR" b="1" dirty="0" smtClean="0">
              <a:latin typeface="Calibri" pitchFamily="34" charset="0"/>
              <a:ea typeface="Verdana" pitchFamily="34" charset="0"/>
              <a:cs typeface="Calibri" pitchFamily="34" charset="0"/>
            </a:endParaRPr>
          </a:p>
          <a:p>
            <a:r>
              <a:rPr lang="fr-FR" b="1" dirty="0" smtClean="0">
                <a:latin typeface="Calibri" pitchFamily="34" charset="0"/>
                <a:ea typeface="Verdana" pitchFamily="34" charset="0"/>
                <a:cs typeface="Calibri" pitchFamily="34" charset="0"/>
              </a:rPr>
              <a:t>Cela </a:t>
            </a:r>
            <a:r>
              <a:rPr lang="fr-FR" b="1" dirty="0">
                <a:latin typeface="Calibri" pitchFamily="34" charset="0"/>
                <a:ea typeface="Verdana" pitchFamily="34" charset="0"/>
                <a:cs typeface="Calibri" pitchFamily="34" charset="0"/>
              </a:rPr>
              <a:t>fait maintenant cinq ans que cette petite commune morbihannaise a décidé de se lancer dans l'aventure du cheval territorial. </a:t>
            </a:r>
            <a:r>
              <a:rPr lang="fr-FR" b="1" dirty="0" smtClean="0">
                <a:latin typeface="Calibri" pitchFamily="34" charset="0"/>
                <a:ea typeface="Verdana" pitchFamily="34" charset="0"/>
                <a:cs typeface="Calibri" pitchFamily="34" charset="0"/>
              </a:rPr>
              <a:t>«On </a:t>
            </a:r>
            <a:r>
              <a:rPr lang="fr-FR" b="1" dirty="0">
                <a:latin typeface="Calibri" pitchFamily="34" charset="0"/>
                <a:ea typeface="Verdana" pitchFamily="34" charset="0"/>
                <a:cs typeface="Calibri" pitchFamily="34" charset="0"/>
              </a:rPr>
              <a:t>essaie de faire le maximum de choses avec le cheval, de développer les usages, c'est une autre façon de </a:t>
            </a:r>
            <a:r>
              <a:rPr lang="fr-FR" b="1" dirty="0" smtClean="0">
                <a:latin typeface="Calibri" pitchFamily="34" charset="0"/>
                <a:ea typeface="Verdana" pitchFamily="34" charset="0"/>
                <a:cs typeface="Calibri" pitchFamily="34" charset="0"/>
              </a:rPr>
              <a:t>travailler», </a:t>
            </a:r>
            <a:r>
              <a:rPr lang="fr-FR" b="1" dirty="0">
                <a:latin typeface="Calibri" pitchFamily="34" charset="0"/>
                <a:ea typeface="Verdana" pitchFamily="34" charset="0"/>
                <a:cs typeface="Calibri" pitchFamily="34" charset="0"/>
              </a:rPr>
              <a:t>observe-t-on à la mairie. </a:t>
            </a:r>
            <a:endParaRPr lang="fr-FR" b="1" dirty="0" smtClean="0">
              <a:latin typeface="Calibri" pitchFamily="34" charset="0"/>
              <a:ea typeface="Verdana" pitchFamily="34" charset="0"/>
              <a:cs typeface="Calibri" pitchFamily="34" charset="0"/>
            </a:endParaRPr>
          </a:p>
          <a:p>
            <a:endParaRPr lang="fr-FR" sz="1200" b="1" dirty="0" smtClean="0">
              <a:latin typeface="Calibri" pitchFamily="34" charset="0"/>
              <a:ea typeface="Verdana" pitchFamily="34" charset="0"/>
              <a:cs typeface="Calibri" pitchFamily="34" charset="0"/>
            </a:endParaRPr>
          </a:p>
          <a:p>
            <a:r>
              <a:rPr lang="fr-FR" b="1" dirty="0" smtClean="0">
                <a:latin typeface="Calibri" pitchFamily="34" charset="0"/>
                <a:ea typeface="Verdana" pitchFamily="34" charset="0"/>
                <a:cs typeface="Calibri" pitchFamily="34" charset="0"/>
              </a:rPr>
              <a:t>Outre </a:t>
            </a:r>
            <a:r>
              <a:rPr lang="fr-FR" b="1" dirty="0">
                <a:latin typeface="Calibri" pitchFamily="34" charset="0"/>
                <a:ea typeface="Verdana" pitchFamily="34" charset="0"/>
                <a:cs typeface="Calibri" pitchFamily="34" charset="0"/>
              </a:rPr>
              <a:t>le transport scolaire, les deux chevaux font aussi du ramassage de déchets. Le cheval fait désormais partie de l'identité de cette commune de 800 âmes. Et en plus, c'est bon pour le tourisme. Pionnière, La Chapelle-</a:t>
            </a:r>
            <a:r>
              <a:rPr lang="fr-FR" b="1" dirty="0" err="1">
                <a:latin typeface="Calibri" pitchFamily="34" charset="0"/>
                <a:ea typeface="Verdana" pitchFamily="34" charset="0"/>
                <a:cs typeface="Calibri" pitchFamily="34" charset="0"/>
              </a:rPr>
              <a:t>Gaceline</a:t>
            </a:r>
            <a:r>
              <a:rPr lang="fr-FR" b="1" dirty="0">
                <a:latin typeface="Calibri" pitchFamily="34" charset="0"/>
                <a:ea typeface="Verdana" pitchFamily="34" charset="0"/>
                <a:cs typeface="Calibri" pitchFamily="34" charset="0"/>
              </a:rPr>
              <a:t> a été suivie depuis par plusieurs autres collectivités </a:t>
            </a:r>
            <a:r>
              <a:rPr lang="fr-FR" b="1" dirty="0" smtClean="0">
                <a:latin typeface="Calibri" pitchFamily="34" charset="0"/>
                <a:ea typeface="Verdana" pitchFamily="34" charset="0"/>
                <a:cs typeface="Calibri" pitchFamily="34" charset="0"/>
              </a:rPr>
              <a:t>bretonnes.</a:t>
            </a:r>
          </a:p>
          <a:p>
            <a:endParaRPr lang="fr-FR" sz="1200" b="1" dirty="0" smtClean="0">
              <a:latin typeface="Calibri" pitchFamily="34" charset="0"/>
              <a:ea typeface="Verdana" pitchFamily="34" charset="0"/>
              <a:cs typeface="Calibri" pitchFamily="34" charset="0"/>
            </a:endParaRPr>
          </a:p>
          <a:p>
            <a:r>
              <a:rPr lang="fr-FR" b="1" dirty="0" smtClean="0">
                <a:latin typeface="Calibri" pitchFamily="34" charset="0"/>
                <a:ea typeface="Verdana" pitchFamily="34" charset="0"/>
                <a:cs typeface="Calibri" pitchFamily="34" charset="0"/>
              </a:rPr>
              <a:t>À </a:t>
            </a:r>
            <a:r>
              <a:rPr lang="fr-FR" b="1" dirty="0">
                <a:latin typeface="Calibri" pitchFamily="34" charset="0"/>
                <a:ea typeface="Verdana" pitchFamily="34" charset="0"/>
                <a:cs typeface="Calibri" pitchFamily="34" charset="0"/>
              </a:rPr>
              <a:t>Questembert, en 2012, a été mise en place une collecte hippomobile des sacs jaunes. Pas dans toute la ville mais dans sa partie historique, là où les camions ne pouvaient pas passer en raison de l'étroitesse des rues. « Efficace, rapide et pas bruyant », assure </a:t>
            </a:r>
            <a:r>
              <a:rPr lang="fr-FR" b="1" dirty="0" err="1">
                <a:latin typeface="Calibri" pitchFamily="34" charset="0"/>
                <a:ea typeface="Verdana" pitchFamily="34" charset="0"/>
                <a:cs typeface="Calibri" pitchFamily="34" charset="0"/>
              </a:rPr>
              <a:t>Samuelle</a:t>
            </a:r>
            <a:r>
              <a:rPr lang="fr-FR" b="1" dirty="0">
                <a:latin typeface="Calibri" pitchFamily="34" charset="0"/>
                <a:ea typeface="Verdana" pitchFamily="34" charset="0"/>
                <a:cs typeface="Calibri" pitchFamily="34" charset="0"/>
              </a:rPr>
              <a:t> Marie, responsable des déchets à la communauté </a:t>
            </a:r>
            <a:r>
              <a:rPr lang="fr-FR" b="1" dirty="0" smtClean="0">
                <a:latin typeface="Calibri" pitchFamily="34" charset="0"/>
                <a:ea typeface="Verdana" pitchFamily="34" charset="0"/>
                <a:cs typeface="Calibri" pitchFamily="34" charset="0"/>
              </a:rPr>
              <a:t>de </a:t>
            </a:r>
            <a:r>
              <a:rPr lang="fr-FR" b="1" dirty="0">
                <a:latin typeface="Calibri" pitchFamily="34" charset="0"/>
                <a:ea typeface="Verdana" pitchFamily="34" charset="0"/>
                <a:cs typeface="Calibri" pitchFamily="34" charset="0"/>
              </a:rPr>
              <a:t>communes. « Le cheval apporte une maniabilité que l'on n'avait pas avec les camions ». C'est bon aussi pour l'environnement. Un projet qui a été soutenu par l'Europe dans sa phase expérimentale. « On a ainsi pu prouver que c'était rentable », souligne </a:t>
            </a:r>
            <a:r>
              <a:rPr lang="fr-FR" b="1" dirty="0" err="1" smtClean="0">
                <a:latin typeface="Calibri" pitchFamily="34" charset="0"/>
                <a:ea typeface="Verdana" pitchFamily="34" charset="0"/>
                <a:cs typeface="Calibri" pitchFamily="34" charset="0"/>
              </a:rPr>
              <a:t>Samuelle</a:t>
            </a:r>
            <a:r>
              <a:rPr lang="fr-FR" b="1" dirty="0" smtClean="0">
                <a:latin typeface="Calibri" pitchFamily="34" charset="0"/>
                <a:ea typeface="Verdana" pitchFamily="34" charset="0"/>
                <a:cs typeface="Calibri" pitchFamily="34" charset="0"/>
              </a:rPr>
              <a:t> </a:t>
            </a:r>
            <a:r>
              <a:rPr lang="fr-FR" b="1" dirty="0">
                <a:latin typeface="Calibri" pitchFamily="34" charset="0"/>
                <a:ea typeface="Verdana" pitchFamily="34" charset="0"/>
                <a:cs typeface="Calibri" pitchFamily="34" charset="0"/>
              </a:rPr>
              <a:t>Marie. </a:t>
            </a:r>
            <a:r>
              <a:rPr lang="fr-FR" b="1" dirty="0"/>
              <a:t/>
            </a:r>
            <a:br>
              <a:rPr lang="fr-FR" b="1" dirty="0"/>
            </a:br>
            <a:endParaRPr lang="fr-FR" dirty="0"/>
          </a:p>
        </p:txBody>
      </p:sp>
    </p:spTree>
  </p:cSld>
  <p:clrMapOvr>
    <a:masterClrMapping/>
  </p:clrMapOvr>
  <p:transition advClick="0" advTm="90000">
    <p:comb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28596" y="785794"/>
            <a:ext cx="7858180" cy="4893647"/>
          </a:xfrm>
          <a:prstGeom prst="rect">
            <a:avLst/>
          </a:prstGeom>
          <a:noFill/>
        </p:spPr>
        <p:txBody>
          <a:bodyPr wrap="square" rtlCol="0">
            <a:spAutoFit/>
          </a:bodyPr>
          <a:lstStyle/>
          <a:p>
            <a:pPr algn="ctr">
              <a:buNone/>
            </a:pPr>
            <a:r>
              <a:rPr lang="fr-FR" sz="2400" b="1" dirty="0" smtClean="0">
                <a:solidFill>
                  <a:srgbClr val="009900"/>
                </a:solidFill>
                <a:latin typeface="Comic Sans MS" pitchFamily="66" charset="0"/>
                <a:ea typeface="Verdana" pitchFamily="34" charset="0"/>
                <a:cs typeface="Verdana" pitchFamily="34" charset="0"/>
              </a:rPr>
              <a:t>Du lien social</a:t>
            </a:r>
            <a:endParaRPr lang="fr-FR" sz="2400" b="1" dirty="0" smtClean="0">
              <a:solidFill>
                <a:srgbClr val="009900"/>
              </a:solidFill>
              <a:latin typeface="Calibri" pitchFamily="34" charset="0"/>
              <a:ea typeface="Verdana" pitchFamily="34" charset="0"/>
              <a:cs typeface="Calibri" pitchFamily="34" charset="0"/>
            </a:endParaRPr>
          </a:p>
          <a:p>
            <a:pPr>
              <a:buNone/>
            </a:pPr>
            <a:endParaRPr lang="fr-FR" b="1" dirty="0" smtClean="0">
              <a:latin typeface="Calibri" pitchFamily="34" charset="0"/>
              <a:ea typeface="Verdana" pitchFamily="34" charset="0"/>
              <a:cs typeface="Calibri" pitchFamily="34" charset="0"/>
            </a:endParaRPr>
          </a:p>
          <a:p>
            <a:pPr>
              <a:buNone/>
            </a:pPr>
            <a:r>
              <a:rPr lang="fr-FR" b="1" dirty="0" smtClean="0">
                <a:latin typeface="Calibri" pitchFamily="34" charset="0"/>
                <a:ea typeface="Verdana" pitchFamily="34" charset="0"/>
                <a:cs typeface="Calibri" pitchFamily="34" charset="0"/>
              </a:rPr>
              <a:t>Actuellement, on compte en Bretagne une vingtaine de collectivités qui utilisent le cheval pour diverses activités. </a:t>
            </a:r>
          </a:p>
          <a:p>
            <a:pPr>
              <a:buNone/>
            </a:pPr>
            <a:r>
              <a:rPr lang="fr-FR" b="1" dirty="0" smtClean="0">
                <a:latin typeface="Calibri" pitchFamily="34" charset="0"/>
                <a:ea typeface="Verdana" pitchFamily="34" charset="0"/>
                <a:cs typeface="Calibri" pitchFamily="34" charset="0"/>
              </a:rPr>
              <a:t>«On ne peut certes pas encore parler de généralisation mais le mouvement s'est amorcé, il y a une vraie dynamique », observe Hélène Morel, animatrice du réseau Faire à cheval, association qui regroupe des collectivités convaincues que l'utilisation des équidés dans des missions de service public correspond à un besoin. Là où des expériences sont menées les premiers bilans sont en général très prometteurs. </a:t>
            </a:r>
          </a:p>
          <a:p>
            <a:pPr>
              <a:buNone/>
            </a:pPr>
            <a:r>
              <a:rPr lang="fr-FR" b="1" dirty="0" smtClean="0">
                <a:latin typeface="Calibri" pitchFamily="34" charset="0"/>
                <a:ea typeface="Verdana" pitchFamily="34" charset="0"/>
                <a:cs typeface="Calibri" pitchFamily="34" charset="0"/>
              </a:rPr>
              <a:t>C'est le cas, par exemple, dans l'agglomération de Lorient où des équidés sont utilisés pour des missions d'entretien, de débardage, de fauchage... Le bénéfice n'est pas qu'écologique, il est aussi social. « D'une manière très nette, le cheval permet de remettre du lien social. </a:t>
            </a:r>
          </a:p>
          <a:p>
            <a:pPr>
              <a:buNone/>
            </a:pPr>
            <a:r>
              <a:rPr lang="fr-FR" b="1" dirty="0" smtClean="0">
                <a:latin typeface="Calibri" pitchFamily="34" charset="0"/>
                <a:ea typeface="Verdana" pitchFamily="34" charset="0"/>
                <a:cs typeface="Calibri" pitchFamily="34" charset="0"/>
              </a:rPr>
              <a:t>C'est un outil de médiation. Par le biais de l'animal les gens échangent plus facilement ».</a:t>
            </a:r>
            <a:r>
              <a:rPr lang="fr-FR" b="1" dirty="0" smtClean="0"/>
              <a:t/>
            </a:r>
            <a:br>
              <a:rPr lang="fr-FR" b="1" dirty="0" smtClean="0"/>
            </a:br>
            <a:endParaRPr lang="fr-FR" b="1" dirty="0"/>
          </a:p>
        </p:txBody>
      </p:sp>
    </p:spTree>
  </p:cSld>
  <p:clrMapOvr>
    <a:masterClrMapping/>
  </p:clrMapOvr>
  <p:transition advClick="0" advTm="80000">
    <p:diamon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42976" y="274638"/>
            <a:ext cx="7543824" cy="654032"/>
          </a:xfrm>
        </p:spPr>
        <p:txBody>
          <a:bodyPr>
            <a:noAutofit/>
          </a:bodyPr>
          <a:lstStyle/>
          <a:p>
            <a:r>
              <a:rPr lang="fr-FR" sz="2400" b="1" dirty="0" smtClean="0">
                <a:solidFill>
                  <a:srgbClr val="009900"/>
                </a:solidFill>
                <a:latin typeface="Comic Sans MS" pitchFamily="66" charset="0"/>
                <a:ea typeface="Verdana" pitchFamily="34" charset="0"/>
                <a:cs typeface="Verdana" pitchFamily="34" charset="0"/>
              </a:rPr>
              <a:t>Des usages à inventer</a:t>
            </a:r>
            <a:endParaRPr lang="fr-FR" sz="2400" b="1" dirty="0">
              <a:solidFill>
                <a:srgbClr val="009900"/>
              </a:solidFill>
              <a:latin typeface="Comic Sans MS" pitchFamily="66" charset="0"/>
              <a:ea typeface="Verdana" pitchFamily="34" charset="0"/>
              <a:cs typeface="Verdana" pitchFamily="34" charset="0"/>
            </a:endParaRPr>
          </a:p>
        </p:txBody>
      </p:sp>
      <p:sp>
        <p:nvSpPr>
          <p:cNvPr id="3" name="Espace réservé du contenu 2"/>
          <p:cNvSpPr>
            <a:spLocks noGrp="1"/>
          </p:cNvSpPr>
          <p:nvPr>
            <p:ph idx="1"/>
          </p:nvPr>
        </p:nvSpPr>
        <p:spPr>
          <a:xfrm>
            <a:off x="357158" y="1285860"/>
            <a:ext cx="8329642" cy="4983179"/>
          </a:xfrm>
        </p:spPr>
        <p:txBody>
          <a:bodyPr>
            <a:normAutofit fontScale="70000" lnSpcReduction="20000"/>
          </a:bodyPr>
          <a:lstStyle/>
          <a:p>
            <a:pPr>
              <a:buNone/>
            </a:pPr>
            <a:r>
              <a:rPr lang="fr-FR" b="1" dirty="0" smtClean="0"/>
              <a:t>     </a:t>
            </a:r>
            <a:r>
              <a:rPr lang="fr-FR" b="1" dirty="0" smtClean="0">
                <a:latin typeface="Calibri" pitchFamily="34" charset="0"/>
                <a:cs typeface="Calibri" pitchFamily="34" charset="0"/>
              </a:rPr>
              <a:t>La </a:t>
            </a:r>
            <a:r>
              <a:rPr lang="fr-FR" b="1" dirty="0">
                <a:latin typeface="Calibri" pitchFamily="34" charset="0"/>
                <a:cs typeface="Calibri" pitchFamily="34" charset="0"/>
              </a:rPr>
              <a:t>Région, dans le cadre du Plan cheval, qui vise notamment à préserver le cheval de trait breton, soutient toutes ces initiatives. Plusieurs projets sont à l'étude. </a:t>
            </a:r>
            <a:endParaRPr lang="fr-FR" b="1" dirty="0" smtClean="0">
              <a:latin typeface="Calibri" pitchFamily="34" charset="0"/>
              <a:cs typeface="Calibri" pitchFamily="34" charset="0"/>
            </a:endParaRPr>
          </a:p>
          <a:p>
            <a:pPr>
              <a:buNone/>
            </a:pPr>
            <a:r>
              <a:rPr lang="fr-FR" b="1" dirty="0" smtClean="0">
                <a:latin typeface="Calibri" pitchFamily="34" charset="0"/>
                <a:cs typeface="Calibri" pitchFamily="34" charset="0"/>
              </a:rPr>
              <a:t>	La </a:t>
            </a:r>
            <a:r>
              <a:rPr lang="fr-FR" b="1" dirty="0">
                <a:latin typeface="Calibri" pitchFamily="34" charset="0"/>
                <a:cs typeface="Calibri" pitchFamily="34" charset="0"/>
              </a:rPr>
              <a:t>communauté de communes du pays de Bégard (22) envisage de créer un office de tourisme ambulant hippomobile qui permettrait une desserte équitable de l'ensemble des sept communes et d'offrir des visites guidées pour le moins originales. </a:t>
            </a:r>
            <a:endParaRPr lang="fr-FR" b="1" dirty="0" smtClean="0">
              <a:latin typeface="Calibri" pitchFamily="34" charset="0"/>
              <a:cs typeface="Calibri" pitchFamily="34" charset="0"/>
            </a:endParaRPr>
          </a:p>
          <a:p>
            <a:pPr>
              <a:buNone/>
            </a:pPr>
            <a:r>
              <a:rPr lang="fr-FR" b="1" dirty="0" smtClean="0">
                <a:latin typeface="Calibri" pitchFamily="34" charset="0"/>
                <a:cs typeface="Calibri" pitchFamily="34" charset="0"/>
              </a:rPr>
              <a:t>	Le </a:t>
            </a:r>
            <a:r>
              <a:rPr lang="fr-FR" b="1" dirty="0">
                <a:latin typeface="Calibri" pitchFamily="34" charset="0"/>
                <a:cs typeface="Calibri" pitchFamily="34" charset="0"/>
              </a:rPr>
              <a:t>parc régional d'Armorique a un projet pour restaurer des habitats naturels avec la force hippomobile. La ville de </a:t>
            </a:r>
            <a:r>
              <a:rPr lang="fr-FR" b="1" dirty="0" err="1">
                <a:latin typeface="Calibri" pitchFamily="34" charset="0"/>
                <a:cs typeface="Calibri" pitchFamily="34" charset="0"/>
              </a:rPr>
              <a:t>Crac'h</a:t>
            </a:r>
            <a:r>
              <a:rPr lang="fr-FR" b="1" dirty="0">
                <a:latin typeface="Calibri" pitchFamily="34" charset="0"/>
                <a:cs typeface="Calibri" pitchFamily="34" charset="0"/>
              </a:rPr>
              <a:t> étudie la possibilité, comme à La Chapelle-</a:t>
            </a:r>
            <a:r>
              <a:rPr lang="fr-FR" b="1" dirty="0" err="1">
                <a:latin typeface="Calibri" pitchFamily="34" charset="0"/>
                <a:cs typeface="Calibri" pitchFamily="34" charset="0"/>
              </a:rPr>
              <a:t>Gaceline</a:t>
            </a:r>
            <a:r>
              <a:rPr lang="fr-FR" b="1" dirty="0">
                <a:latin typeface="Calibri" pitchFamily="34" charset="0"/>
                <a:cs typeface="Calibri" pitchFamily="34" charset="0"/>
              </a:rPr>
              <a:t>, de faire du transport scolaire avec un cheval. </a:t>
            </a:r>
            <a:endParaRPr lang="fr-FR" b="1" dirty="0" smtClean="0">
              <a:latin typeface="Calibri" pitchFamily="34" charset="0"/>
              <a:cs typeface="Calibri" pitchFamily="34" charset="0"/>
            </a:endParaRPr>
          </a:p>
          <a:p>
            <a:pPr>
              <a:buNone/>
            </a:pPr>
            <a:r>
              <a:rPr lang="fr-FR" b="1" dirty="0" smtClean="0">
                <a:latin typeface="Calibri" pitchFamily="34" charset="0"/>
                <a:cs typeface="Calibri" pitchFamily="34" charset="0"/>
              </a:rPr>
              <a:t>	On </a:t>
            </a:r>
            <a:r>
              <a:rPr lang="fr-FR" b="1" dirty="0">
                <a:latin typeface="Calibri" pitchFamily="34" charset="0"/>
                <a:cs typeface="Calibri" pitchFamily="34" charset="0"/>
              </a:rPr>
              <a:t>parle aussi d'une ludothèque hippomobile à Hennebont. Autant de projets qui témoignent d'un vrai élan. </a:t>
            </a:r>
            <a:endParaRPr lang="fr-FR" b="1" dirty="0" smtClean="0">
              <a:latin typeface="Calibri" pitchFamily="34" charset="0"/>
              <a:cs typeface="Calibri" pitchFamily="34" charset="0"/>
            </a:endParaRPr>
          </a:p>
          <a:p>
            <a:pPr>
              <a:buNone/>
            </a:pPr>
            <a:r>
              <a:rPr lang="fr-FR" b="1" dirty="0" smtClean="0">
                <a:latin typeface="Calibri" pitchFamily="34" charset="0"/>
                <a:cs typeface="Calibri" pitchFamily="34" charset="0"/>
              </a:rPr>
              <a:t>	« </a:t>
            </a:r>
            <a:r>
              <a:rPr lang="fr-FR" b="1" dirty="0">
                <a:latin typeface="Calibri" pitchFamily="34" charset="0"/>
                <a:cs typeface="Calibri" pitchFamily="34" charset="0"/>
              </a:rPr>
              <a:t>Et il y a encore plein d'usages à inventer », assure Hélène Morel. Pour le plus grand bien du cheval de trait breton.</a:t>
            </a:r>
            <a:r>
              <a:rPr lang="fr-FR" b="1" dirty="0"/>
              <a:t/>
            </a:r>
            <a:br>
              <a:rPr lang="fr-FR" b="1" dirty="0"/>
            </a:br>
            <a:endParaRPr lang="fr-FR" b="1" dirty="0"/>
          </a:p>
          <a:p>
            <a:pPr>
              <a:buNone/>
            </a:pPr>
            <a:endParaRPr lang="fr-FR" b="1" dirty="0" smtClean="0">
              <a:solidFill>
                <a:srgbClr val="00B050"/>
              </a:solidFill>
            </a:endParaRPr>
          </a:p>
          <a:p>
            <a:endParaRPr lang="fr-FR" b="1" u="sng" dirty="0" smtClean="0">
              <a:hlinkClick r:id="rId2"/>
            </a:endParaRPr>
          </a:p>
        </p:txBody>
      </p:sp>
    </p:spTree>
  </p:cSld>
  <p:clrMapOvr>
    <a:masterClrMapping/>
  </p:clrMapOvr>
  <p:transition advClick="0" advTm="90000">
    <p:cover dir="lu"/>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TotalTime>
  <Words>357</Words>
  <Application>Microsoft Office PowerPoint</Application>
  <PresentationFormat>Affichage à l'écran (4:3)</PresentationFormat>
  <Paragraphs>67</Paragraphs>
  <Slides>16</Slides>
  <Notes>0</Notes>
  <HiddenSlides>0</HiddenSlides>
  <MMClips>7</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16</vt:i4>
      </vt:variant>
    </vt:vector>
  </HeadingPairs>
  <TitlesOfParts>
    <vt:vector size="18" baseType="lpstr">
      <vt:lpstr>Thème Office</vt:lpstr>
      <vt:lpstr>Photo</vt:lpstr>
      <vt:lpstr>Diapositive 1</vt:lpstr>
      <vt:lpstr> Antiquité</vt:lpstr>
      <vt:lpstr>Diapositive 3</vt:lpstr>
      <vt:lpstr>Moyen Âge</vt:lpstr>
      <vt:lpstr>Diapositive 5</vt:lpstr>
      <vt:lpstr>Diapositive 6</vt:lpstr>
      <vt:lpstr>   De nos jours   Les activités, sportives prennent le relais  au tournant du 20siècle  </vt:lpstr>
      <vt:lpstr>Diapositive 8</vt:lpstr>
      <vt:lpstr>Le cheval de trait</vt:lpstr>
      <vt:lpstr>Diapositive 10</vt:lpstr>
      <vt:lpstr>Diapositive 11</vt:lpstr>
      <vt:lpstr>Diapositive 12</vt:lpstr>
      <vt:lpstr>Diapositive 13</vt:lpstr>
      <vt:lpstr>Diapositive 14</vt:lpstr>
      <vt:lpstr>Diapositive 15</vt:lpstr>
      <vt:lpstr>Des usages à inventer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ULIS 04</dc:creator>
  <cp:lastModifiedBy>ULIS</cp:lastModifiedBy>
  <cp:revision>76</cp:revision>
  <dcterms:created xsi:type="dcterms:W3CDTF">2015-12-01T15:22:16Z</dcterms:created>
  <dcterms:modified xsi:type="dcterms:W3CDTF">2019-03-29T14:15:16Z</dcterms:modified>
</cp:coreProperties>
</file>