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75" r:id="rId2"/>
    <p:sldId id="283" r:id="rId3"/>
    <p:sldId id="294" r:id="rId4"/>
    <p:sldId id="314" r:id="rId5"/>
    <p:sldId id="296" r:id="rId6"/>
    <p:sldId id="312" r:id="rId7"/>
    <p:sldId id="297" r:id="rId8"/>
    <p:sldId id="298" r:id="rId9"/>
    <p:sldId id="299" r:id="rId10"/>
    <p:sldId id="300" r:id="rId11"/>
    <p:sldId id="301" r:id="rId12"/>
    <p:sldId id="302" r:id="rId13"/>
    <p:sldId id="303" r:id="rId14"/>
    <p:sldId id="313" r:id="rId15"/>
    <p:sldId id="304" r:id="rId16"/>
    <p:sldId id="281" r:id="rId17"/>
    <p:sldId id="282" r:id="rId18"/>
    <p:sldId id="291" r:id="rId19"/>
    <p:sldId id="284" r:id="rId20"/>
    <p:sldId id="288" r:id="rId21"/>
    <p:sldId id="292" r:id="rId22"/>
    <p:sldId id="285" r:id="rId23"/>
    <p:sldId id="289" r:id="rId24"/>
    <p:sldId id="273" r:id="rId25"/>
    <p:sldId id="277" r:id="rId26"/>
    <p:sldId id="258" r:id="rId27"/>
    <p:sldId id="270" r:id="rId28"/>
    <p:sldId id="264" r:id="rId29"/>
    <p:sldId id="267" r:id="rId30"/>
    <p:sldId id="305" r:id="rId31"/>
    <p:sldId id="311" r:id="rId32"/>
    <p:sldId id="268" r:id="rId33"/>
    <p:sldId id="269" r:id="rId34"/>
    <p:sldId id="274" r:id="rId35"/>
    <p:sldId id="278" r:id="rId36"/>
    <p:sldId id="287" r:id="rId37"/>
    <p:sldId id="306" r:id="rId38"/>
    <p:sldId id="310" r:id="rId39"/>
    <p:sldId id="307" r:id="rId40"/>
    <p:sldId id="309" r:id="rId41"/>
    <p:sldId id="308" r:id="rId42"/>
    <p:sldId id="286" r:id="rId43"/>
    <p:sldId id="290" r:id="rId44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8USpsXU9i3jLFVYURRXzhw==" hashData="7oWciuCs23SfC0aRN0MBlcV8hh9jmjmrQO7LPajCGn/QhLbPtWyIzFCzcx4crK4KG3tvWjHX7ShvYA0zA6FmgA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  <a:srgbClr val="FF9933"/>
    <a:srgbClr val="F2B800"/>
    <a:srgbClr val="BEC8E8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5" autoAdjust="0"/>
    <p:restoredTop sz="94671" autoAdjust="0"/>
  </p:normalViewPr>
  <p:slideViewPr>
    <p:cSldViewPr>
      <p:cViewPr varScale="1">
        <p:scale>
          <a:sx n="68" d="100"/>
          <a:sy n="68" d="100"/>
        </p:scale>
        <p:origin x="1228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76BE8250-249F-48A8-93D4-CC8F945979EB}" type="datetimeFigureOut">
              <a:rPr lang="fr-FR" smtClean="0"/>
              <a:pPr/>
              <a:t>24/09/2021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523240C7-8DCE-4069-ADEF-19B965D72C6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8250-249F-48A8-93D4-CC8F945979EB}" type="datetimeFigureOut">
              <a:rPr lang="fr-FR" smtClean="0"/>
              <a:pPr/>
              <a:t>24/09/2021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240C7-8DCE-4069-ADEF-19B965D72C6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8250-249F-48A8-93D4-CC8F945979EB}" type="datetimeFigureOut">
              <a:rPr lang="fr-FR" smtClean="0"/>
              <a:pPr/>
              <a:t>24/09/2021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240C7-8DCE-4069-ADEF-19B965D72C6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8250-249F-48A8-93D4-CC8F945979EB}" type="datetimeFigureOut">
              <a:rPr lang="fr-FR" smtClean="0"/>
              <a:pPr/>
              <a:t>24/09/2021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240C7-8DCE-4069-ADEF-19B965D72C6E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8250-249F-48A8-93D4-CC8F945979EB}" type="datetimeFigureOut">
              <a:rPr lang="fr-FR" smtClean="0"/>
              <a:pPr/>
              <a:t>24/09/2021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240C7-8DCE-4069-ADEF-19B965D72C6E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8250-249F-48A8-93D4-CC8F945979EB}" type="datetimeFigureOut">
              <a:rPr lang="fr-FR" smtClean="0"/>
              <a:pPr/>
              <a:t>24/09/2021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240C7-8DCE-4069-ADEF-19B965D72C6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8250-249F-48A8-93D4-CC8F945979EB}" type="datetimeFigureOut">
              <a:rPr lang="fr-FR" smtClean="0"/>
              <a:pPr/>
              <a:t>24/09/2021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240C7-8DCE-4069-ADEF-19B965D72C6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76BE8250-249F-48A8-93D4-CC8F945979EB}" type="datetimeFigureOut">
              <a:rPr lang="fr-FR" smtClean="0"/>
              <a:pPr/>
              <a:t>24/09/2021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523240C7-8DCE-4069-ADEF-19B965D72C6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76BE8250-249F-48A8-93D4-CC8F945979EB}" type="datetimeFigureOut">
              <a:rPr lang="fr-FR" smtClean="0"/>
              <a:pPr/>
              <a:t>24/09/2021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523240C7-8DCE-4069-ADEF-19B965D72C6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8250-249F-48A8-93D4-CC8F945979EB}" type="datetimeFigureOut">
              <a:rPr lang="fr-FR" smtClean="0"/>
              <a:pPr/>
              <a:t>24/09/2021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240C7-8DCE-4069-ADEF-19B965D72C6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8250-249F-48A8-93D4-CC8F945979EB}" type="datetimeFigureOut">
              <a:rPr lang="fr-FR" smtClean="0"/>
              <a:pPr/>
              <a:t>24/09/2021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240C7-8DCE-4069-ADEF-19B965D72C6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76BE8250-249F-48A8-93D4-CC8F945979EB}" type="datetimeFigureOut">
              <a:rPr lang="fr-FR" smtClean="0"/>
              <a:pPr/>
              <a:t>24/09/2021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523240C7-8DCE-4069-ADEF-19B965D72C6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3600" dirty="0"/>
              <a:t>REUNION DE RENTREE DES PARENTS DE 6</a:t>
            </a:r>
            <a:r>
              <a:rPr lang="fr-FR" sz="3600" baseline="30000" dirty="0"/>
              <a:t>ème</a:t>
            </a:r>
            <a:r>
              <a:rPr lang="fr-FR" sz="3600" dirty="0"/>
              <a:t> </a:t>
            </a:r>
          </a:p>
        </p:txBody>
      </p:sp>
      <p:pic>
        <p:nvPicPr>
          <p:cNvPr id="1026" name="Picture 2" descr="C:\Users\COLL F DONATIEN\Desktop\fresque Donatie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3993" y="2204864"/>
            <a:ext cx="6196013" cy="3337191"/>
          </a:xfrm>
          <a:prstGeom prst="rect">
            <a:avLst/>
          </a:prstGeom>
          <a:noFill/>
        </p:spPr>
      </p:pic>
      <p:sp>
        <p:nvSpPr>
          <p:cNvPr id="4" name="ZoneTexte 3"/>
          <p:cNvSpPr txBox="1"/>
          <p:nvPr/>
        </p:nvSpPr>
        <p:spPr>
          <a:xfrm>
            <a:off x="1835696" y="5733256"/>
            <a:ext cx="54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https://site.ac-martinique.fr/clg-fernanddonatien/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ACCUEIL DES ELEVES DE 6</a:t>
            </a:r>
            <a:r>
              <a:rPr lang="fr-FR" baseline="30000" dirty="0"/>
              <a:t>ème</a:t>
            </a:r>
            <a:r>
              <a:rPr lang="fr-FR" dirty="0"/>
              <a:t> </a:t>
            </a: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928688" y="2119313"/>
          <a:ext cx="7358062" cy="289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90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90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Jours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Horaires </a:t>
                      </a:r>
                    </a:p>
                    <a:p>
                      <a:pPr algn="ctr"/>
                      <a:endParaRPr lang="fr-FR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/>
                        <a:t>Lundi 13/09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/>
                        <a:t>8h30-11h40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/>
                        <a:t>Mercredi 15/09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/>
                        <a:t>8h30-11h40</a:t>
                      </a:r>
                      <a:endParaRPr lang="fr-FR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/>
                        <a:t>Lundi 20/09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/>
                        <a:t>8h30-11h40</a:t>
                      </a:r>
                      <a:endParaRPr lang="fr-FR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/>
                        <a:t>Vendredi 24/09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/>
                        <a:t>8h30-11h40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595193"/>
          </a:xfrm>
        </p:spPr>
        <p:txBody>
          <a:bodyPr>
            <a:normAutofit/>
          </a:bodyPr>
          <a:lstStyle/>
          <a:p>
            <a:r>
              <a:rPr lang="fr-FR" sz="2800" dirty="0"/>
              <a:t>Accueil des classes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27584" y="1556792"/>
            <a:ext cx="7344816" cy="4166277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fr-FR" sz="3200" dirty="0"/>
              <a:t>Les classes sont accueillies par niveaux en demi-journée</a:t>
            </a:r>
          </a:p>
          <a:p>
            <a:pPr>
              <a:buFont typeface="Wingdings" pitchFamily="2" charset="2"/>
              <a:buChar char="q"/>
            </a:pPr>
            <a:r>
              <a:rPr lang="fr-FR" sz="3200" dirty="0"/>
              <a:t>Chaque classe est scindée en 3 groupes</a:t>
            </a:r>
          </a:p>
          <a:p>
            <a:pPr>
              <a:buFont typeface="Wingdings" pitchFamily="2" charset="2"/>
              <a:buChar char="q"/>
            </a:pPr>
            <a:r>
              <a:rPr lang="fr-FR" sz="3200" dirty="0"/>
              <a:t>Les groupes sont pris en charge par des membres de l’équipe pédagogique et la vie scolaire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595193"/>
          </a:xfrm>
        </p:spPr>
        <p:txBody>
          <a:bodyPr>
            <a:normAutofit/>
          </a:bodyPr>
          <a:lstStyle/>
          <a:p>
            <a:r>
              <a:rPr lang="fr-FR" sz="2800" dirty="0"/>
              <a:t>Les évaluations nationales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27584" y="1556792"/>
            <a:ext cx="7344816" cy="4166277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fr-FR" sz="4000" dirty="0"/>
              <a:t>Elles se dérouleront du </a:t>
            </a:r>
            <a:r>
              <a:rPr lang="fr-FR" sz="4000" dirty="0">
                <a:solidFill>
                  <a:srgbClr val="C00000"/>
                </a:solidFill>
              </a:rPr>
              <a:t>13/09 au 16/10</a:t>
            </a:r>
          </a:p>
          <a:p>
            <a:pPr>
              <a:buFont typeface="Wingdings" pitchFamily="2" charset="2"/>
              <a:buChar char="q"/>
            </a:pPr>
            <a:r>
              <a:rPr lang="fr-FR" sz="4000" dirty="0"/>
              <a:t>Au collège elles sont planifiées à partir du 24/09</a:t>
            </a:r>
          </a:p>
          <a:p>
            <a:pPr>
              <a:buFont typeface="Wingdings" pitchFamily="2" charset="2"/>
              <a:buChar char="q"/>
            </a:pPr>
            <a:r>
              <a:rPr lang="fr-FR" sz="4000" dirty="0"/>
              <a:t>Elles consistent en 2 séquences numériques  de 40 à 50 mn</a:t>
            </a:r>
          </a:p>
          <a:p>
            <a:pPr>
              <a:buFont typeface="Wingdings" pitchFamily="2" charset="2"/>
              <a:buChar char="q"/>
            </a:pPr>
            <a:r>
              <a:rPr lang="fr-FR" sz="4000" dirty="0"/>
              <a:t>Un test de fluence non numériques</a:t>
            </a:r>
          </a:p>
          <a:p>
            <a:pPr>
              <a:buNone/>
            </a:pPr>
            <a:r>
              <a:rPr lang="fr-FR" sz="3200" dirty="0"/>
              <a:t> </a:t>
            </a:r>
            <a:r>
              <a:rPr lang="fr-FR" sz="1800" i="1" dirty="0"/>
              <a:t>(en complément de l’épreuve de français)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955234"/>
          </a:xfrm>
        </p:spPr>
        <p:txBody>
          <a:bodyPr>
            <a:normAutofit fontScale="90000"/>
          </a:bodyPr>
          <a:lstStyle/>
          <a:p>
            <a:r>
              <a:rPr lang="fr-FR" sz="2400" b="1" dirty="0"/>
              <a:t>RESPECT DE GESTES BARRIERES (EXTRAITS DU CADRE SANITAIRE NATIONAL)</a:t>
            </a:r>
            <a:endParaRPr lang="fr-FR" sz="2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99592" y="2119256"/>
            <a:ext cx="7272808" cy="3974039"/>
          </a:xfrm>
        </p:spPr>
        <p:txBody>
          <a:bodyPr/>
          <a:lstStyle/>
          <a:p>
            <a:r>
              <a:rPr lang="fr-FR" sz="3200" dirty="0"/>
              <a:t>LE LAVAGE DES MAINS </a:t>
            </a:r>
          </a:p>
          <a:p>
            <a:r>
              <a:rPr lang="fr-FR" sz="3200" dirty="0"/>
              <a:t>L’AERATION ET LA VENTILATION DES CLASSES ET AUTRES LOCAUX </a:t>
            </a:r>
          </a:p>
          <a:p>
            <a:r>
              <a:rPr lang="fr-FR" sz="3200" dirty="0"/>
              <a:t>LE PORT DU MASQUE </a:t>
            </a:r>
          </a:p>
          <a:p>
            <a:r>
              <a:rPr lang="fr-FR" sz="3200" dirty="0"/>
              <a:t>LE NETTOYAGE ET LA DESINFECTION DES LOCAUX ET DES MATERIELS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955234"/>
          </a:xfrm>
        </p:spPr>
        <p:txBody>
          <a:bodyPr>
            <a:normAutofit fontScale="90000"/>
          </a:bodyPr>
          <a:lstStyle/>
          <a:p>
            <a:r>
              <a:rPr lang="fr-FR" sz="2400" b="1" dirty="0"/>
              <a:t>RESPECT DE GESTES BARRIERES (EXTRAITS DU CADRE SANITAIRE NATIONAL)</a:t>
            </a:r>
            <a:endParaRPr lang="fr-FR" sz="2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99592" y="2119256"/>
            <a:ext cx="7272808" cy="3974039"/>
          </a:xfrm>
        </p:spPr>
        <p:txBody>
          <a:bodyPr/>
          <a:lstStyle/>
          <a:p>
            <a:r>
              <a:rPr lang="fr-FR" sz="3200" dirty="0"/>
              <a:t>LE LAVAGE DES MAINS </a:t>
            </a:r>
          </a:p>
          <a:p>
            <a:r>
              <a:rPr lang="fr-FR" sz="3200" dirty="0"/>
              <a:t>L’AERATION ET LA VENTILATION DES CLASSES ET AUTRES LOCAUX </a:t>
            </a:r>
          </a:p>
          <a:p>
            <a:r>
              <a:rPr lang="fr-FR" sz="3200" dirty="0"/>
              <a:t>LE PORT DU MASQUE </a:t>
            </a:r>
          </a:p>
          <a:p>
            <a:r>
              <a:rPr lang="fr-FR" sz="3200" dirty="0"/>
              <a:t>LE NETTOYAGE ET LA DESINFECTION DES LOCAUX ET DES MATERIELS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595193"/>
          </a:xfrm>
        </p:spPr>
        <p:txBody>
          <a:bodyPr>
            <a:normAutofit/>
          </a:bodyPr>
          <a:lstStyle/>
          <a:p>
            <a:r>
              <a:rPr lang="fr-FR" sz="2800" dirty="0"/>
              <a:t>Avant de partir du domicile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99592" y="1628800"/>
            <a:ext cx="7416824" cy="4094269"/>
          </a:xfrm>
        </p:spPr>
        <p:txBody>
          <a:bodyPr/>
          <a:lstStyle/>
          <a:p>
            <a:pPr>
              <a:buNone/>
            </a:pPr>
            <a:r>
              <a:rPr lang="fr-FR" b="1" u="sng" dirty="0"/>
              <a:t>Vérifier la température </a:t>
            </a:r>
          </a:p>
          <a:p>
            <a:r>
              <a:rPr lang="fr-FR" i="1" dirty="0"/>
              <a:t>Si la température est supérieure à 38°, garder l’enfant à la maison, consulter un médecin et informer le collège</a:t>
            </a:r>
          </a:p>
          <a:p>
            <a:pPr>
              <a:buNone/>
            </a:pPr>
            <a:r>
              <a:rPr lang="fr-FR" b="1" u="sng" dirty="0"/>
              <a:t>Donner les masques pour la journée</a:t>
            </a:r>
          </a:p>
          <a:p>
            <a:r>
              <a:rPr lang="fr-FR" i="1" dirty="0"/>
              <a:t>Le collège ne peut pas assurer une distribution à tous.</a:t>
            </a:r>
          </a:p>
          <a:p>
            <a:pPr>
              <a:buNone/>
            </a:pPr>
            <a:r>
              <a:rPr lang="fr-FR" b="1" u="sng" dirty="0"/>
              <a:t>Rappeler la nécessité de respecter les gestes barrière </a:t>
            </a:r>
          </a:p>
          <a:p>
            <a:r>
              <a:rPr lang="fr-FR" i="1" dirty="0"/>
              <a:t>Respect de la distanciation, du lavage des mains, du port du masque, de l’utilisation de son propre matériel</a:t>
            </a:r>
            <a:endParaRPr lang="fr-F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739210"/>
          </a:xfrm>
        </p:spPr>
        <p:txBody>
          <a:bodyPr>
            <a:normAutofit fontScale="90000"/>
          </a:bodyPr>
          <a:lstStyle/>
          <a:p>
            <a:r>
              <a:rPr lang="fr-FR" sz="2400" dirty="0"/>
              <a:t>DISPOSITIONS PRISES PAR LE COLLEGE</a:t>
            </a:r>
            <a:br>
              <a:rPr lang="fr-FR" sz="2400" dirty="0"/>
            </a:br>
            <a:r>
              <a:rPr lang="fr-FR" sz="2400" dirty="0"/>
              <a:t>(en période normale)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99592" y="1556792"/>
            <a:ext cx="7344816" cy="4166277"/>
          </a:xfrm>
        </p:spPr>
        <p:txBody>
          <a:bodyPr/>
          <a:lstStyle/>
          <a:p>
            <a:pPr>
              <a:buNone/>
            </a:pPr>
            <a:endParaRPr lang="fr-FR" dirty="0"/>
          </a:p>
          <a:p>
            <a:pPr>
              <a:buNone/>
            </a:pPr>
            <a:r>
              <a:rPr lang="fr-FR" dirty="0"/>
              <a:t>Entrée des élèves à partir de 07h10 :</a:t>
            </a:r>
          </a:p>
          <a:p>
            <a:pPr>
              <a:buNone/>
            </a:pPr>
            <a:r>
              <a:rPr lang="fr-FR" b="1" dirty="0"/>
              <a:t>Portail principal </a:t>
            </a:r>
          </a:p>
          <a:p>
            <a:pPr>
              <a:buNone/>
            </a:pPr>
            <a:r>
              <a:rPr lang="fr-FR" dirty="0"/>
              <a:t></a:t>
            </a:r>
            <a:r>
              <a:rPr lang="fr-FR" i="1" dirty="0"/>
              <a:t>Pour les cours des bâtiments B2, B3, B4 et plateau sportif</a:t>
            </a:r>
          </a:p>
          <a:p>
            <a:pPr>
              <a:buNone/>
            </a:pPr>
            <a:r>
              <a:rPr lang="fr-FR" b="1" dirty="0"/>
              <a:t>Portail SEGPA</a:t>
            </a:r>
          </a:p>
          <a:p>
            <a:pPr>
              <a:buNone/>
            </a:pPr>
            <a:r>
              <a:rPr lang="fr-FR" dirty="0"/>
              <a:t></a:t>
            </a:r>
            <a:r>
              <a:rPr lang="fr-FR" i="1" dirty="0"/>
              <a:t>Pour les cours de SVT, de technologie, de physique-chimie et en SEGPA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667202"/>
          </a:xfrm>
        </p:spPr>
        <p:txBody>
          <a:bodyPr>
            <a:normAutofit fontScale="90000"/>
          </a:bodyPr>
          <a:lstStyle/>
          <a:p>
            <a:r>
              <a:rPr lang="fr-FR" dirty="0"/>
              <a:t>AU PORTAIL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55576" y="2119256"/>
            <a:ext cx="7560840" cy="3974039"/>
          </a:xfrm>
        </p:spPr>
        <p:txBody>
          <a:bodyPr/>
          <a:lstStyle/>
          <a:p>
            <a:endParaRPr lang="fr-FR" dirty="0"/>
          </a:p>
          <a:p>
            <a:pPr>
              <a:buNone/>
            </a:pPr>
            <a:r>
              <a:rPr lang="fr-FR" b="1" dirty="0"/>
              <a:t>Respect des distances de sécurité</a:t>
            </a:r>
          </a:p>
          <a:p>
            <a:pPr>
              <a:buNone/>
            </a:pPr>
            <a:r>
              <a:rPr lang="fr-FR" dirty="0"/>
              <a:t>Matérialisées par un marquage au sol</a:t>
            </a:r>
          </a:p>
          <a:p>
            <a:endParaRPr lang="fr-FR" dirty="0"/>
          </a:p>
          <a:p>
            <a:pPr>
              <a:buNone/>
            </a:pPr>
            <a:r>
              <a:rPr lang="fr-FR" dirty="0"/>
              <a:t></a:t>
            </a:r>
            <a:r>
              <a:rPr lang="fr-FR" b="1" dirty="0"/>
              <a:t>Distribution de gel</a:t>
            </a:r>
          </a:p>
          <a:p>
            <a:pPr>
              <a:buNone/>
            </a:pPr>
            <a:endParaRPr lang="fr-FR" b="1" dirty="0"/>
          </a:p>
          <a:p>
            <a:pPr>
              <a:buNone/>
            </a:pPr>
            <a:r>
              <a:rPr lang="fr-FR" dirty="0"/>
              <a:t></a:t>
            </a:r>
            <a:r>
              <a:rPr lang="fr-FR" b="1" dirty="0"/>
              <a:t>Vérification du port du masque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811218"/>
          </a:xfrm>
        </p:spPr>
        <p:txBody>
          <a:bodyPr>
            <a:normAutofit/>
          </a:bodyPr>
          <a:lstStyle/>
          <a:p>
            <a:r>
              <a:rPr lang="fr-FR" sz="2800" dirty="0"/>
              <a:t>A l’intérieur du collège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27584" y="1556792"/>
            <a:ext cx="7344816" cy="4536504"/>
          </a:xfrm>
        </p:spPr>
        <p:txBody>
          <a:bodyPr/>
          <a:lstStyle/>
          <a:p>
            <a:pPr>
              <a:buNone/>
            </a:pPr>
            <a:r>
              <a:rPr lang="fr-FR" b="1" u="sng" dirty="0"/>
              <a:t>Sens de circulation </a:t>
            </a:r>
            <a:r>
              <a:rPr lang="fr-FR" b="1" dirty="0"/>
              <a:t>:</a:t>
            </a:r>
          </a:p>
          <a:p>
            <a:pPr>
              <a:buNone/>
            </a:pPr>
            <a:r>
              <a:rPr lang="fr-FR" dirty="0"/>
              <a:t>Dans la cour</a:t>
            </a:r>
          </a:p>
          <a:p>
            <a:pPr>
              <a:buNone/>
            </a:pPr>
            <a:r>
              <a:rPr lang="fr-FR" dirty="0"/>
              <a:t></a:t>
            </a:r>
            <a:r>
              <a:rPr lang="fr-FR" i="1" dirty="0"/>
              <a:t>Dans les étages : escaliers «entrée/sortie»</a:t>
            </a:r>
          </a:p>
          <a:p>
            <a:pPr>
              <a:buNone/>
            </a:pPr>
            <a:r>
              <a:rPr lang="fr-FR" dirty="0"/>
              <a:t></a:t>
            </a:r>
            <a:r>
              <a:rPr lang="fr-FR" i="1" dirty="0"/>
              <a:t>Dans les salles : «entrée/sortie»</a:t>
            </a:r>
          </a:p>
          <a:p>
            <a:pPr>
              <a:buNone/>
            </a:pPr>
            <a:r>
              <a:rPr lang="fr-FR" dirty="0"/>
              <a:t></a:t>
            </a:r>
            <a:r>
              <a:rPr lang="fr-FR" dirty="0">
                <a:solidFill>
                  <a:srgbClr val="FF0000"/>
                </a:solidFill>
              </a:rPr>
              <a:t>Au réfectoire</a:t>
            </a:r>
          </a:p>
          <a:p>
            <a:endParaRPr lang="fr-FR" dirty="0"/>
          </a:p>
          <a:p>
            <a:pPr>
              <a:buNone/>
            </a:pPr>
            <a:r>
              <a:rPr lang="fr-FR" b="1" u="sng" dirty="0"/>
              <a:t>Zones de regroupement : </a:t>
            </a:r>
          </a:p>
          <a:p>
            <a:pPr>
              <a:buNone/>
            </a:pPr>
            <a:endParaRPr lang="fr-FR" b="1" u="sng" dirty="0"/>
          </a:p>
          <a:p>
            <a:pPr>
              <a:buNone/>
            </a:pPr>
            <a:r>
              <a:rPr lang="fr-FR" dirty="0"/>
              <a:t></a:t>
            </a:r>
            <a:r>
              <a:rPr lang="fr-FR" i="1" dirty="0"/>
              <a:t>Une zone de regroupement par niveau est définie et doit être respectée par chacun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739210"/>
          </a:xfrm>
        </p:spPr>
        <p:txBody>
          <a:bodyPr>
            <a:normAutofit/>
          </a:bodyPr>
          <a:lstStyle/>
          <a:p>
            <a:r>
              <a:rPr lang="fr-FR" sz="2800" dirty="0"/>
              <a:t>Accueil au collège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99592" y="1628800"/>
            <a:ext cx="7416824" cy="4094269"/>
          </a:xfrm>
        </p:spPr>
        <p:txBody>
          <a:bodyPr/>
          <a:lstStyle/>
          <a:p>
            <a:r>
              <a:rPr lang="fr-FR" sz="2800" dirty="0"/>
              <a:t>Limité au maximum et extrêmement règlementé</a:t>
            </a:r>
          </a:p>
          <a:p>
            <a:r>
              <a:rPr lang="fr-FR" sz="2800" b="1" dirty="0"/>
              <a:t>Prise de RV systématique</a:t>
            </a:r>
          </a:p>
          <a:p>
            <a:r>
              <a:rPr lang="fr-FR" sz="2800" dirty="0"/>
              <a:t>Réunions et instances en visioconférences</a:t>
            </a:r>
          </a:p>
          <a:p>
            <a:r>
              <a:rPr lang="fr-FR" sz="2800" dirty="0"/>
              <a:t>Rentrée générale des élèves : non définie pour le moment</a:t>
            </a:r>
          </a:p>
          <a:p>
            <a:endParaRPr lang="fr-FR" sz="3200" dirty="0"/>
          </a:p>
          <a:p>
            <a:endParaRPr lang="fr-FR" sz="3200" dirty="0"/>
          </a:p>
          <a:p>
            <a:endParaRPr lang="fr-F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667202"/>
          </a:xfrm>
        </p:spPr>
        <p:txBody>
          <a:bodyPr>
            <a:normAutofit/>
          </a:bodyPr>
          <a:lstStyle/>
          <a:p>
            <a:r>
              <a:rPr lang="fr-FR" sz="2800" dirty="0"/>
              <a:t>DANS LA CLASSE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99592" y="1556792"/>
            <a:ext cx="7344816" cy="4392488"/>
          </a:xfrm>
        </p:spPr>
        <p:txBody>
          <a:bodyPr/>
          <a:lstStyle/>
          <a:p>
            <a:pPr>
              <a:buNone/>
            </a:pPr>
            <a:r>
              <a:rPr lang="fr-FR" b="1" u="sng" dirty="0"/>
              <a:t>Respect des gestes barrière:</a:t>
            </a:r>
          </a:p>
          <a:p>
            <a:pPr>
              <a:buNone/>
            </a:pPr>
            <a:r>
              <a:rPr lang="fr-FR" dirty="0"/>
              <a:t>Port du masque</a:t>
            </a:r>
          </a:p>
          <a:p>
            <a:pPr>
              <a:buNone/>
            </a:pPr>
            <a:r>
              <a:rPr lang="fr-FR" dirty="0"/>
              <a:t>Gel</a:t>
            </a:r>
          </a:p>
          <a:p>
            <a:pPr>
              <a:buNone/>
            </a:pPr>
            <a:r>
              <a:rPr lang="fr-FR" dirty="0"/>
              <a:t>Distanciation</a:t>
            </a:r>
          </a:p>
          <a:p>
            <a:pPr>
              <a:buNone/>
            </a:pPr>
            <a:r>
              <a:rPr lang="fr-FR" dirty="0"/>
              <a:t>Sens de circulation</a:t>
            </a:r>
          </a:p>
          <a:p>
            <a:pPr>
              <a:buNone/>
            </a:pPr>
            <a:r>
              <a:rPr lang="fr-FR" b="1" u="sng" dirty="0"/>
              <a:t>Plan de classe </a:t>
            </a:r>
          </a:p>
          <a:p>
            <a:pPr>
              <a:buNone/>
            </a:pPr>
            <a:r>
              <a:rPr lang="fr-FR" dirty="0"/>
              <a:t></a:t>
            </a:r>
            <a:r>
              <a:rPr lang="fr-FR" i="1" dirty="0"/>
              <a:t>Une place est attribuée par le professeur et doit être respectée par chacun 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595193"/>
          </a:xfrm>
        </p:spPr>
        <p:txBody>
          <a:bodyPr>
            <a:norm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Au réfectoire : date à définir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99592" y="1628800"/>
            <a:ext cx="7272808" cy="4094269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fr-FR" dirty="0"/>
              <a:t>Respect du sens de circulation</a:t>
            </a:r>
          </a:p>
          <a:p>
            <a:pPr>
              <a:buNone/>
            </a:pPr>
            <a:endParaRPr lang="fr-FR" dirty="0"/>
          </a:p>
          <a:p>
            <a:pPr>
              <a:buFont typeface="Wingdings" pitchFamily="2" charset="2"/>
              <a:buChar char="q"/>
            </a:pPr>
            <a:r>
              <a:rPr lang="fr-FR" dirty="0"/>
              <a:t>Respect du plan de table</a:t>
            </a:r>
          </a:p>
          <a:p>
            <a:pPr>
              <a:buNone/>
            </a:pPr>
            <a:r>
              <a:rPr lang="fr-FR" dirty="0"/>
              <a:t>	</a:t>
            </a:r>
            <a:r>
              <a:rPr lang="fr-FR" i="1" dirty="0"/>
              <a:t>Attribution et respect de la place de chaque élève pour éviter les brassages </a:t>
            </a:r>
          </a:p>
          <a:p>
            <a:pPr>
              <a:buNone/>
            </a:pPr>
            <a:r>
              <a:rPr lang="fr-FR" dirty="0"/>
              <a:t>	Respect de la jauge : 3 élèves maximum par table</a:t>
            </a:r>
          </a:p>
          <a:p>
            <a:endParaRPr lang="fr-FR" dirty="0"/>
          </a:p>
          <a:p>
            <a:pPr>
              <a:buFont typeface="Wingdings" pitchFamily="2" charset="2"/>
              <a:buChar char="q"/>
            </a:pPr>
            <a:r>
              <a:rPr lang="fr-FR" dirty="0"/>
              <a:t>Respect des gestes barrière</a:t>
            </a:r>
          </a:p>
          <a:p>
            <a:pPr>
              <a:buNone/>
            </a:pPr>
            <a:r>
              <a:rPr lang="fr-FR" dirty="0"/>
              <a:t>	Lavage des mains</a:t>
            </a:r>
          </a:p>
          <a:p>
            <a:pPr>
              <a:buNone/>
            </a:pPr>
            <a:r>
              <a:rPr lang="fr-FR" dirty="0"/>
              <a:t>	Distanciation</a:t>
            </a:r>
          </a:p>
          <a:p>
            <a:pPr>
              <a:buNone/>
            </a:pPr>
            <a:r>
              <a:rPr lang="fr-FR" dirty="0"/>
              <a:t>	Port du masque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595193"/>
          </a:xfrm>
        </p:spPr>
        <p:txBody>
          <a:bodyPr>
            <a:normAutofit/>
          </a:bodyPr>
          <a:lstStyle/>
          <a:p>
            <a:r>
              <a:rPr lang="fr-FR" sz="2800" dirty="0"/>
              <a:t>DISPOSITIONS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99592" y="1484784"/>
            <a:ext cx="7344816" cy="4238285"/>
          </a:xfrm>
        </p:spPr>
        <p:txBody>
          <a:bodyPr>
            <a:noAutofit/>
          </a:bodyPr>
          <a:lstStyle/>
          <a:p>
            <a:r>
              <a:rPr lang="fr-FR" sz="3600" dirty="0"/>
              <a:t>L’infirmière du collège assure le suivi des situations de santé.</a:t>
            </a:r>
          </a:p>
          <a:p>
            <a:r>
              <a:rPr lang="fr-FR" sz="3600" dirty="0"/>
              <a:t>Elle assure une permanence au collège</a:t>
            </a:r>
          </a:p>
          <a:p>
            <a:r>
              <a:rPr lang="fr-FR" sz="3600" dirty="0"/>
              <a:t>Vous pouvez la joindre au :</a:t>
            </a:r>
          </a:p>
          <a:p>
            <a:pPr algn="ctr">
              <a:buNone/>
            </a:pPr>
            <a:r>
              <a:rPr lang="fr-FR" sz="3600">
                <a:solidFill>
                  <a:srgbClr val="C00000"/>
                </a:solidFill>
              </a:rPr>
              <a:t> 0696 385415</a:t>
            </a:r>
            <a:endParaRPr lang="fr-FR" sz="3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595193"/>
          </a:xfrm>
        </p:spPr>
        <p:txBody>
          <a:bodyPr>
            <a:normAutofit/>
          </a:bodyPr>
          <a:lstStyle/>
          <a:p>
            <a:r>
              <a:rPr lang="fr-FR" sz="2800" dirty="0"/>
              <a:t>DISPOSITIONS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99592" y="1484784"/>
            <a:ext cx="7344816" cy="4238285"/>
          </a:xfrm>
        </p:spPr>
        <p:txBody>
          <a:bodyPr>
            <a:noAutofit/>
          </a:bodyPr>
          <a:lstStyle/>
          <a:p>
            <a:r>
              <a:rPr lang="fr-FR" sz="2800" dirty="0"/>
              <a:t>L’expérience de l’an passé est un atout précieux</a:t>
            </a:r>
          </a:p>
          <a:p>
            <a:r>
              <a:rPr lang="fr-FR" sz="2800" dirty="0"/>
              <a:t>Tous les agents du collège ont été sensibilisés à cette rentrée sur le Protocole fourni par la CTM</a:t>
            </a:r>
          </a:p>
          <a:p>
            <a:r>
              <a:rPr lang="fr-FR" sz="2800" dirty="0"/>
              <a:t>Un agent vérificateur de la CTM a effectué une visite sur site</a:t>
            </a:r>
          </a:p>
          <a:p>
            <a:r>
              <a:rPr lang="fr-FR" sz="2800" dirty="0"/>
              <a:t>Le rapport fait état d’un suivi scrupuleux des consignes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475656" y="908719"/>
            <a:ext cx="6264696" cy="792089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r>
              <a:rPr lang="fr-FR" sz="2400" b="1" dirty="0">
                <a:solidFill>
                  <a:srgbClr val="3399FF"/>
                </a:solidFill>
                <a:latin typeface="Broadway" pitchFamily="82" charset="0"/>
              </a:rPr>
              <a:t>L’adaptation des élèves de 6</a:t>
            </a:r>
            <a:r>
              <a:rPr lang="fr-FR" sz="2400" b="1" baseline="30000" dirty="0">
                <a:solidFill>
                  <a:srgbClr val="3399FF"/>
                </a:solidFill>
                <a:latin typeface="Broadway" pitchFamily="82" charset="0"/>
              </a:rPr>
              <a:t>ème</a:t>
            </a:r>
            <a:r>
              <a:rPr lang="fr-FR" sz="2400" b="1" dirty="0">
                <a:solidFill>
                  <a:srgbClr val="3399FF"/>
                </a:solidFill>
                <a:latin typeface="Broadway" pitchFamily="82" charset="0"/>
              </a:rPr>
              <a:t>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59632" y="1708587"/>
            <a:ext cx="6984776" cy="43204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Dans le respect du protocole sanitaire, l’intégration en 6</a:t>
            </a:r>
            <a:r>
              <a:rPr lang="fr-FR" sz="3200" b="1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ème</a:t>
            </a:r>
            <a:r>
              <a:rPr lang="fr-FR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sera accompagnée:</a:t>
            </a:r>
          </a:p>
          <a:p>
            <a:pPr>
              <a:buClr>
                <a:srgbClr val="FFC000"/>
              </a:buClr>
            </a:pPr>
            <a:r>
              <a:rPr lang="fr-FR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4 jours d’accueil sur les 2 premières semaines par le Professeur Principal + autres enseignants de la classe</a:t>
            </a:r>
          </a:p>
          <a:p>
            <a:pPr>
              <a:buClr>
                <a:srgbClr val="FFC000"/>
              </a:buClr>
            </a:pPr>
            <a:r>
              <a:rPr lang="fr-FR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1 CPE référent du niveau</a:t>
            </a:r>
          </a:p>
          <a:p>
            <a:pPr>
              <a:buClr>
                <a:srgbClr val="FFC000"/>
              </a:buClr>
            </a:pPr>
            <a:r>
              <a:rPr lang="fr-FR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Un assistant d’éducation référent de la classe</a:t>
            </a: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30972733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475656" y="908719"/>
            <a:ext cx="6264696" cy="792089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r>
              <a:rPr lang="fr-FR" sz="2400" b="1" dirty="0">
                <a:solidFill>
                  <a:srgbClr val="3399FF"/>
                </a:solidFill>
                <a:latin typeface="Broadway" pitchFamily="82" charset="0"/>
              </a:rPr>
              <a:t>L’adaptation des élèves de 6</a:t>
            </a:r>
            <a:r>
              <a:rPr lang="fr-FR" sz="2400" b="1" baseline="30000" dirty="0">
                <a:solidFill>
                  <a:srgbClr val="3399FF"/>
                </a:solidFill>
                <a:latin typeface="Broadway" pitchFamily="82" charset="0"/>
              </a:rPr>
              <a:t>ème</a:t>
            </a:r>
            <a:r>
              <a:rPr lang="fr-FR" sz="2400" b="1" dirty="0">
                <a:solidFill>
                  <a:srgbClr val="3399FF"/>
                </a:solidFill>
                <a:latin typeface="Broadway" pitchFamily="82" charset="0"/>
              </a:rPr>
              <a:t>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55576" y="1586442"/>
            <a:ext cx="8786874" cy="5301208"/>
          </a:xfrm>
        </p:spPr>
        <p:txBody>
          <a:bodyPr>
            <a:noAutofit/>
          </a:bodyPr>
          <a:lstStyle/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fr-FR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Mise en place de la continuité pédagogique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fr-FR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De l’aide aux devoirs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fr-FR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De MINIRE</a:t>
            </a:r>
          </a:p>
          <a:p>
            <a:pPr>
              <a:buNone/>
            </a:pPr>
            <a:endParaRPr lang="fr-FR" sz="1800" dirty="0">
              <a:latin typeface="Comic Sans MS" pitchFamily="66" charset="0"/>
            </a:endParaRPr>
          </a:p>
          <a:p>
            <a:endParaRPr lang="fr-FR" sz="1800" dirty="0">
              <a:latin typeface="Comic Sans MS" pitchFamily="66" charset="0"/>
            </a:endParaRPr>
          </a:p>
          <a:p>
            <a:endParaRPr lang="fr-FR" sz="1800" dirty="0">
              <a:latin typeface="Comic Sans MS" pitchFamily="66" charset="0"/>
            </a:endParaRPr>
          </a:p>
          <a:p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30972733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475656" y="908719"/>
            <a:ext cx="6264696" cy="792089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r>
              <a:rPr lang="fr-FR" sz="2400" b="1" dirty="0">
                <a:solidFill>
                  <a:srgbClr val="3399FF"/>
                </a:solidFill>
                <a:latin typeface="Broadway" pitchFamily="82" charset="0"/>
              </a:rPr>
              <a:t>L’adaptation des élèves de 6</a:t>
            </a:r>
            <a:r>
              <a:rPr lang="fr-FR" sz="2400" b="1" baseline="30000" dirty="0">
                <a:solidFill>
                  <a:srgbClr val="3399FF"/>
                </a:solidFill>
                <a:latin typeface="Broadway" pitchFamily="82" charset="0"/>
              </a:rPr>
              <a:t>ème</a:t>
            </a:r>
            <a:r>
              <a:rPr lang="fr-FR" sz="2400" b="1" dirty="0">
                <a:solidFill>
                  <a:srgbClr val="3399FF"/>
                </a:solidFill>
                <a:latin typeface="Broadway" pitchFamily="82" charset="0"/>
              </a:rPr>
              <a:t>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43608" y="1556792"/>
            <a:ext cx="8786874" cy="5301208"/>
          </a:xfrm>
        </p:spPr>
        <p:txBody>
          <a:bodyPr>
            <a:noAutofit/>
          </a:bodyPr>
          <a:lstStyle/>
          <a:p>
            <a:pPr>
              <a:buClr>
                <a:srgbClr val="FFC000"/>
              </a:buClr>
              <a:buNone/>
            </a:pPr>
            <a:r>
              <a:rPr lang="fr-FR" sz="6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Accès à :</a:t>
            </a:r>
          </a:p>
          <a:p>
            <a:pPr lvl="1">
              <a:buClr>
                <a:srgbClr val="FFC000"/>
              </a:buClr>
            </a:pPr>
            <a:r>
              <a:rPr lang="fr-FR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l’ENT colibri, </a:t>
            </a:r>
          </a:p>
          <a:p>
            <a:pPr lvl="1">
              <a:buClr>
                <a:srgbClr val="FFC000"/>
              </a:buClr>
            </a:pPr>
            <a:r>
              <a:rPr lang="fr-FR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PRONOTE,</a:t>
            </a:r>
          </a:p>
          <a:p>
            <a:pPr lvl="1">
              <a:buClr>
                <a:srgbClr val="FFC000"/>
              </a:buClr>
            </a:pPr>
            <a:r>
              <a:rPr lang="fr-FR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site du collège</a:t>
            </a:r>
          </a:p>
          <a:p>
            <a:pPr>
              <a:buNone/>
            </a:pPr>
            <a:endParaRPr lang="fr-FR" sz="1800" dirty="0">
              <a:latin typeface="Comic Sans MS" pitchFamily="66" charset="0"/>
            </a:endParaRPr>
          </a:p>
          <a:p>
            <a:endParaRPr lang="fr-FR" sz="1800" dirty="0">
              <a:latin typeface="Comic Sans MS" pitchFamily="66" charset="0"/>
            </a:endParaRPr>
          </a:p>
          <a:p>
            <a:endParaRPr lang="fr-FR" sz="1800" dirty="0">
              <a:latin typeface="Comic Sans MS" pitchFamily="66" charset="0"/>
            </a:endParaRPr>
          </a:p>
          <a:p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30972733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928794" y="928670"/>
            <a:ext cx="6264696" cy="792089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r>
              <a:rPr lang="fr-FR" sz="3200" b="1" dirty="0">
                <a:solidFill>
                  <a:srgbClr val="3399FF"/>
                </a:solidFill>
                <a:latin typeface="Broadway" pitchFamily="82" charset="0"/>
              </a:rPr>
              <a:t>L’INDISPENSABLE EN 6</a:t>
            </a:r>
            <a:r>
              <a:rPr lang="fr-FR" sz="3200" b="1" baseline="30000" dirty="0">
                <a:solidFill>
                  <a:srgbClr val="3399FF"/>
                </a:solidFill>
                <a:latin typeface="Broadway" pitchFamily="82" charset="0"/>
              </a:rPr>
              <a:t>ème</a:t>
            </a:r>
            <a:r>
              <a:rPr lang="fr-FR" sz="3200" b="1" dirty="0">
                <a:solidFill>
                  <a:srgbClr val="3399FF"/>
                </a:solidFill>
                <a:latin typeface="Broadway" pitchFamily="82" charset="0"/>
              </a:rPr>
              <a:t>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69290" y="1556792"/>
            <a:ext cx="6805420" cy="453650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fr-FR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CONSULTER </a:t>
            </a:r>
            <a:r>
              <a:rPr lang="fr-FR" sz="54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QUOTIDIENNEMENT</a:t>
            </a:r>
            <a:r>
              <a:rPr lang="fr-FR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algn="ctr">
              <a:buNone/>
            </a:pPr>
            <a:r>
              <a:rPr lang="fr-FR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LE</a:t>
            </a:r>
            <a:r>
              <a:rPr lang="fr-FR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fr-FR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CARNET DE CORRESPONDANCE DE VOTRE ENFANT</a:t>
            </a:r>
          </a:p>
          <a:p>
            <a:endParaRPr lang="fr-FR" sz="1800" dirty="0">
              <a:latin typeface="Comic Sans MS" pitchFamily="66" charset="0"/>
            </a:endParaRPr>
          </a:p>
          <a:p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30972733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928794" y="928670"/>
            <a:ext cx="6264696" cy="792089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r>
              <a:rPr lang="fr-FR" sz="3200" b="1" dirty="0">
                <a:solidFill>
                  <a:srgbClr val="3399FF"/>
                </a:solidFill>
                <a:latin typeface="Broadway" pitchFamily="82" charset="0"/>
              </a:rPr>
              <a:t>Vous y trouverez…….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3568" y="1916832"/>
            <a:ext cx="7632848" cy="4104456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fr-FR" sz="3200" b="1" dirty="0">
                <a:latin typeface="Calibri" pitchFamily="34" charset="0"/>
                <a:cs typeface="Calibri" pitchFamily="34" charset="0"/>
              </a:rPr>
              <a:t>Le règlement intérieur du collège : p 4 - 18</a:t>
            </a:r>
          </a:p>
          <a:p>
            <a:pPr>
              <a:buFont typeface="Wingdings" pitchFamily="2" charset="2"/>
              <a:buChar char="q"/>
            </a:pPr>
            <a:r>
              <a:rPr lang="fr-FR" sz="3200" b="1" dirty="0">
                <a:latin typeface="Calibri" pitchFamily="34" charset="0"/>
                <a:cs typeface="Calibri" pitchFamily="34" charset="0"/>
              </a:rPr>
              <a:t>Les chartes :  laïcité et civilité : p 20-21</a:t>
            </a:r>
          </a:p>
          <a:p>
            <a:pPr>
              <a:buFont typeface="Wingdings" pitchFamily="2" charset="2"/>
              <a:buChar char="q"/>
            </a:pPr>
            <a:r>
              <a:rPr lang="fr-FR" sz="3200" b="1" dirty="0">
                <a:latin typeface="Calibri" pitchFamily="34" charset="0"/>
                <a:cs typeface="Calibri" pitchFamily="34" charset="0"/>
              </a:rPr>
              <a:t>Les conseils pour réussir : p 24</a:t>
            </a:r>
          </a:p>
          <a:p>
            <a:pPr>
              <a:buFont typeface="Wingdings" pitchFamily="2" charset="2"/>
              <a:buChar char="q"/>
            </a:pPr>
            <a:r>
              <a:rPr lang="fr-FR" sz="3200" b="1" dirty="0">
                <a:latin typeface="Calibri" pitchFamily="34" charset="0"/>
                <a:cs typeface="Calibri" pitchFamily="34" charset="0"/>
              </a:rPr>
              <a:t>Le code </a:t>
            </a:r>
            <a:r>
              <a:rPr lang="fr-FR" sz="3200" b="1" dirty="0" err="1">
                <a:latin typeface="Calibri" pitchFamily="34" charset="0"/>
                <a:cs typeface="Calibri" pitchFamily="34" charset="0"/>
              </a:rPr>
              <a:t>Pronote</a:t>
            </a:r>
            <a:r>
              <a:rPr lang="fr-FR" sz="3200" b="1" dirty="0">
                <a:latin typeface="Calibri" pitchFamily="34" charset="0"/>
                <a:cs typeface="Calibri" pitchFamily="34" charset="0"/>
              </a:rPr>
              <a:t> : p 25</a:t>
            </a:r>
          </a:p>
          <a:p>
            <a:pPr>
              <a:buFont typeface="Wingdings" pitchFamily="2" charset="2"/>
              <a:buChar char="q"/>
            </a:pPr>
            <a:r>
              <a:rPr lang="fr-FR" sz="3200" b="1" dirty="0">
                <a:latin typeface="Calibri" pitchFamily="34" charset="0"/>
                <a:cs typeface="Calibri" pitchFamily="34" charset="0"/>
              </a:rPr>
              <a:t>Les reports des notes/disciplines : p 26- 27</a:t>
            </a:r>
          </a:p>
          <a:p>
            <a:pPr>
              <a:buFont typeface="Wingdings" pitchFamily="2" charset="2"/>
              <a:buChar char="q"/>
            </a:pPr>
            <a:r>
              <a:rPr lang="fr-FR" sz="3200" b="1" dirty="0">
                <a:latin typeface="Calibri" pitchFamily="34" charset="0"/>
                <a:cs typeface="Calibri" pitchFamily="34" charset="0"/>
              </a:rPr>
              <a:t>Les modifications éventuelles d’EDT : p 28</a:t>
            </a:r>
          </a:p>
          <a:p>
            <a:pPr>
              <a:buFont typeface="Wingdings" pitchFamily="2" charset="2"/>
              <a:buChar char="q"/>
            </a:pPr>
            <a:r>
              <a:rPr lang="fr-FR" sz="3200" b="1" dirty="0">
                <a:latin typeface="Calibri" pitchFamily="34" charset="0"/>
                <a:cs typeface="Calibri" pitchFamily="34" charset="0"/>
              </a:rPr>
              <a:t>Les demandes de RV : p 29-30</a:t>
            </a:r>
          </a:p>
          <a:p>
            <a:pPr marL="0" indent="0">
              <a:buNone/>
            </a:pPr>
            <a:endParaRPr lang="fr-FR" sz="1800" dirty="0">
              <a:latin typeface="Comic Sans MS" pitchFamily="66" charset="0"/>
            </a:endParaRPr>
          </a:p>
          <a:p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30972733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928794" y="928670"/>
            <a:ext cx="6264696" cy="792089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r>
              <a:rPr lang="fr-FR" sz="3200" b="1" dirty="0">
                <a:solidFill>
                  <a:srgbClr val="3399FF"/>
                </a:solidFill>
                <a:latin typeface="Broadway" pitchFamily="82" charset="0"/>
              </a:rPr>
              <a:t>Vous y trouverez…….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28596" y="1556792"/>
            <a:ext cx="8572560" cy="5301208"/>
          </a:xfrm>
        </p:spPr>
        <p:txBody>
          <a:bodyPr>
            <a:noAutofit/>
          </a:bodyPr>
          <a:lstStyle/>
          <a:p>
            <a:pPr>
              <a:buClr>
                <a:srgbClr val="FFC000"/>
              </a:buClr>
            </a:pPr>
            <a:endParaRPr lang="fr-FR" b="1" dirty="0">
              <a:solidFill>
                <a:schemeClr val="tx1">
                  <a:lumMod val="95000"/>
                  <a:lumOff val="5000"/>
                </a:schemeClr>
              </a:solidFill>
              <a:latin typeface="Comic Sans MS" pitchFamily="66" charset="0"/>
            </a:endParaRPr>
          </a:p>
          <a:p>
            <a:pPr>
              <a:buFont typeface="Wingdings" pitchFamily="2" charset="2"/>
              <a:buChar char="q"/>
            </a:pPr>
            <a:r>
              <a:rPr lang="fr-FR" sz="3600" b="1" dirty="0">
                <a:latin typeface="Calibri" pitchFamily="34" charset="0"/>
                <a:cs typeface="Calibri" pitchFamily="34" charset="0"/>
              </a:rPr>
              <a:t>Les retards et absences : p 33-38/53-55</a:t>
            </a:r>
          </a:p>
          <a:p>
            <a:pPr>
              <a:buFont typeface="Wingdings" pitchFamily="2" charset="2"/>
              <a:buChar char="q"/>
            </a:pPr>
            <a:r>
              <a:rPr lang="fr-FR" sz="3600" b="1" dirty="0">
                <a:latin typeface="Calibri" pitchFamily="34" charset="0"/>
                <a:cs typeface="Calibri" pitchFamily="34" charset="0"/>
              </a:rPr>
              <a:t>Les retenues/remontrances/exclusions de cours  : p 60-65</a:t>
            </a:r>
          </a:p>
          <a:p>
            <a:pPr>
              <a:buFont typeface="Wingdings" pitchFamily="2" charset="2"/>
              <a:buChar char="q"/>
            </a:pPr>
            <a:r>
              <a:rPr lang="fr-FR" sz="3600" b="1" dirty="0">
                <a:latin typeface="Calibri" pitchFamily="34" charset="0"/>
                <a:cs typeface="Calibri" pitchFamily="34" charset="0"/>
              </a:rPr>
              <a:t>Et beaucoup d’autres éléments très utiles au suivi de la scolarité de votre enfant </a:t>
            </a:r>
          </a:p>
          <a:p>
            <a:endParaRPr lang="fr-FR" sz="1800" dirty="0">
              <a:latin typeface="Comic Sans MS" pitchFamily="66" charset="0"/>
            </a:endParaRPr>
          </a:p>
          <a:p>
            <a:endParaRPr lang="fr-FR" sz="1800" dirty="0">
              <a:latin typeface="Comic Sans MS" pitchFamily="66" charset="0"/>
            </a:endParaRPr>
          </a:p>
          <a:p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30972733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928794" y="928670"/>
            <a:ext cx="6264696" cy="792089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r>
              <a:rPr lang="fr-FR" sz="3200" b="1" dirty="0">
                <a:solidFill>
                  <a:srgbClr val="3399FF"/>
                </a:solidFill>
                <a:latin typeface="Broadway" pitchFamily="82" charset="0"/>
              </a:rPr>
              <a:t>L’INDISPENSABLE EN 6</a:t>
            </a:r>
            <a:r>
              <a:rPr lang="fr-FR" sz="3200" b="1" baseline="30000" dirty="0">
                <a:solidFill>
                  <a:srgbClr val="3399FF"/>
                </a:solidFill>
                <a:latin typeface="Broadway" pitchFamily="82" charset="0"/>
              </a:rPr>
              <a:t>ème</a:t>
            </a:r>
            <a:r>
              <a:rPr lang="fr-FR" sz="3200" b="1" dirty="0">
                <a:solidFill>
                  <a:srgbClr val="3399FF"/>
                </a:solidFill>
                <a:latin typeface="Broadway" pitchFamily="82" charset="0"/>
              </a:rPr>
              <a:t>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28596" y="1556792"/>
            <a:ext cx="8572560" cy="5301208"/>
          </a:xfrm>
        </p:spPr>
        <p:txBody>
          <a:bodyPr>
            <a:noAutofit/>
          </a:bodyPr>
          <a:lstStyle/>
          <a:p>
            <a:pPr>
              <a:buClr>
                <a:srgbClr val="FFC000"/>
              </a:buClr>
            </a:pPr>
            <a:endParaRPr lang="fr-FR" b="1" dirty="0">
              <a:solidFill>
                <a:schemeClr val="tx1">
                  <a:lumMod val="95000"/>
                  <a:lumOff val="5000"/>
                </a:schemeClr>
              </a:solidFill>
              <a:latin typeface="Comic Sans MS" pitchFamily="66" charset="0"/>
            </a:endParaRPr>
          </a:p>
          <a:p>
            <a:pPr algn="ctr">
              <a:buNone/>
            </a:pPr>
            <a:r>
              <a:rPr lang="fr-FR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CONSULTER </a:t>
            </a:r>
          </a:p>
          <a:p>
            <a:pPr algn="ctr">
              <a:buNone/>
            </a:pPr>
            <a:r>
              <a:rPr lang="fr-FR" sz="54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REGULIEREMENT</a:t>
            </a:r>
            <a:r>
              <a:rPr lang="fr-FR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algn="ctr">
              <a:buNone/>
            </a:pPr>
            <a:r>
              <a:rPr lang="fr-FR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LE</a:t>
            </a:r>
            <a:r>
              <a:rPr lang="fr-FR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fr-FR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COMPTE PRONOTE</a:t>
            </a:r>
          </a:p>
          <a:p>
            <a:pPr>
              <a:buNone/>
            </a:pPr>
            <a:endParaRPr lang="fr-FR" sz="1800" dirty="0">
              <a:latin typeface="Comic Sans MS" pitchFamily="66" charset="0"/>
            </a:endParaRPr>
          </a:p>
          <a:p>
            <a:endParaRPr lang="fr-FR" sz="1800" dirty="0">
              <a:latin typeface="Comic Sans MS" pitchFamily="66" charset="0"/>
            </a:endParaRPr>
          </a:p>
          <a:p>
            <a:endParaRPr lang="fr-FR" sz="1800" dirty="0">
              <a:latin typeface="Comic Sans MS" pitchFamily="66" charset="0"/>
            </a:endParaRPr>
          </a:p>
          <a:p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30972733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143108" y="1000108"/>
            <a:ext cx="6264696" cy="792089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r>
              <a:rPr lang="fr-FR" sz="3200" b="1" dirty="0">
                <a:solidFill>
                  <a:srgbClr val="3399FF"/>
                </a:solidFill>
                <a:latin typeface="Broadway" pitchFamily="82" charset="0"/>
              </a:rPr>
              <a:t>Vous y trouverez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36196" y="1764883"/>
            <a:ext cx="8173572" cy="4392488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fr-FR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Le travail donné par les enseignants</a:t>
            </a:r>
          </a:p>
          <a:p>
            <a:pPr>
              <a:buFont typeface="Wingdings" pitchFamily="2" charset="2"/>
              <a:buChar char="q"/>
            </a:pPr>
            <a:r>
              <a:rPr lang="fr-FR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Les résultats de votre enfants</a:t>
            </a:r>
          </a:p>
          <a:p>
            <a:pPr>
              <a:buFont typeface="Wingdings" pitchFamily="2" charset="2"/>
              <a:buChar char="q"/>
            </a:pPr>
            <a:r>
              <a:rPr lang="fr-FR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Les absences ou retards en cours </a:t>
            </a:r>
          </a:p>
          <a:p>
            <a:pPr>
              <a:buFont typeface="Wingdings" pitchFamily="2" charset="2"/>
              <a:buChar char="q"/>
            </a:pPr>
            <a:r>
              <a:rPr lang="fr-FR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Les modifications d’EDT</a:t>
            </a:r>
          </a:p>
          <a:p>
            <a:pPr>
              <a:buFont typeface="Wingdings" pitchFamily="2" charset="2"/>
              <a:buChar char="q"/>
            </a:pPr>
            <a:r>
              <a:rPr lang="fr-FR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Les messages du collège</a:t>
            </a:r>
          </a:p>
          <a:p>
            <a:pPr>
              <a:buFont typeface="Wingdings" pitchFamily="2" charset="2"/>
              <a:buChar char="q"/>
            </a:pPr>
            <a:r>
              <a:rPr lang="fr-FR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fr-FR" sz="3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et bien d’autres informations importantes</a:t>
            </a:r>
          </a:p>
          <a:p>
            <a:pPr>
              <a:buFont typeface="Wingdings" pitchFamily="2" charset="2"/>
              <a:buChar char="q"/>
            </a:pPr>
            <a:endParaRPr lang="fr-FR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fr-FR" sz="1800" dirty="0">
              <a:latin typeface="Comic Sans MS" pitchFamily="66" charset="0"/>
            </a:endParaRPr>
          </a:p>
          <a:p>
            <a:endParaRPr lang="fr-FR" sz="1800" dirty="0">
              <a:latin typeface="Comic Sans MS" pitchFamily="66" charset="0"/>
            </a:endParaRPr>
          </a:p>
          <a:p>
            <a:endParaRPr lang="fr-FR" sz="1800" dirty="0">
              <a:latin typeface="Comic Sans MS" pitchFamily="66" charset="0"/>
            </a:endParaRPr>
          </a:p>
          <a:p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30972733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87624" y="692697"/>
            <a:ext cx="6696744" cy="1008111"/>
          </a:xfrm>
        </p:spPr>
        <p:txBody>
          <a:bodyPr>
            <a:normAutofit fontScale="90000"/>
          </a:bodyPr>
          <a:lstStyle/>
          <a:p>
            <a:r>
              <a:rPr lang="fr-FR" dirty="0"/>
              <a:t>COLLEGE Fernand DONATIEN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821505" y="1911777"/>
            <a:ext cx="7500990" cy="4248472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fr-FR" sz="3200" b="1" dirty="0">
                <a:latin typeface="Comic Sans MS" pitchFamily="66" charset="0"/>
              </a:rPr>
              <a:t>24 divisions : 16 au général/ 8 à la SEGPA</a:t>
            </a:r>
          </a:p>
          <a:p>
            <a:r>
              <a:rPr lang="fr-FR" sz="3200" dirty="0">
                <a:latin typeface="Comic Sans MS" pitchFamily="66" charset="0"/>
              </a:rPr>
              <a:t>6 classes de 6</a:t>
            </a:r>
            <a:r>
              <a:rPr lang="fr-FR" sz="3200" baseline="30000" dirty="0">
                <a:latin typeface="Comic Sans MS" pitchFamily="66" charset="0"/>
              </a:rPr>
              <a:t>ème</a:t>
            </a:r>
            <a:endParaRPr lang="fr-FR" sz="3200" dirty="0">
              <a:latin typeface="Comic Sans MS" pitchFamily="66" charset="0"/>
            </a:endParaRPr>
          </a:p>
          <a:p>
            <a:r>
              <a:rPr lang="fr-FR" sz="3200" dirty="0">
                <a:latin typeface="Comic Sans MS" pitchFamily="66" charset="0"/>
              </a:rPr>
              <a:t>6 classes de 5</a:t>
            </a:r>
            <a:r>
              <a:rPr lang="fr-FR" sz="3200" baseline="30000" dirty="0">
                <a:latin typeface="Comic Sans MS" pitchFamily="66" charset="0"/>
              </a:rPr>
              <a:t>ème</a:t>
            </a:r>
            <a:endParaRPr lang="fr-FR" sz="3200" dirty="0">
              <a:latin typeface="Comic Sans MS" pitchFamily="66" charset="0"/>
            </a:endParaRPr>
          </a:p>
          <a:p>
            <a:r>
              <a:rPr lang="fr-FR" sz="3200" dirty="0">
                <a:latin typeface="Comic Sans MS" pitchFamily="66" charset="0"/>
              </a:rPr>
              <a:t>6 classes de 4</a:t>
            </a:r>
            <a:r>
              <a:rPr lang="fr-FR" sz="3200" baseline="30000" dirty="0">
                <a:latin typeface="Comic Sans MS" pitchFamily="66" charset="0"/>
              </a:rPr>
              <a:t>ème</a:t>
            </a:r>
            <a:r>
              <a:rPr lang="fr-FR" sz="3200" dirty="0">
                <a:latin typeface="Comic Sans MS" pitchFamily="66" charset="0"/>
              </a:rPr>
              <a:t> </a:t>
            </a:r>
          </a:p>
          <a:p>
            <a:r>
              <a:rPr lang="fr-FR" sz="3200" dirty="0">
                <a:latin typeface="Comic Sans MS" pitchFamily="66" charset="0"/>
              </a:rPr>
              <a:t>6 classes de 3</a:t>
            </a:r>
            <a:r>
              <a:rPr lang="fr-FR" sz="3200" baseline="30000" dirty="0">
                <a:latin typeface="Comic Sans MS" pitchFamily="66" charset="0"/>
              </a:rPr>
              <a:t>ème</a:t>
            </a:r>
            <a:endParaRPr lang="fr-FR" sz="3200" dirty="0">
              <a:latin typeface="Comic Sans MS" pitchFamily="66" charset="0"/>
            </a:endParaRPr>
          </a:p>
          <a:p>
            <a:pPr>
              <a:buNone/>
            </a:pPr>
            <a:endParaRPr lang="fr-FR" sz="3200" b="1" dirty="0">
              <a:latin typeface="Comic Sans MS" pitchFamily="66" charset="0"/>
            </a:endParaRPr>
          </a:p>
          <a:p>
            <a:pPr>
              <a:buFont typeface="Wingdings" pitchFamily="2" charset="2"/>
              <a:buChar char="q"/>
            </a:pPr>
            <a:r>
              <a:rPr lang="fr-FR" sz="3200" b="1" dirty="0">
                <a:solidFill>
                  <a:srgbClr val="FF0000"/>
                </a:solidFill>
                <a:latin typeface="Comic Sans MS" pitchFamily="66" charset="0"/>
              </a:rPr>
              <a:t>460</a:t>
            </a:r>
            <a:r>
              <a:rPr lang="fr-FR" sz="3200" b="1" dirty="0">
                <a:latin typeface="Comic Sans MS" pitchFamily="66" charset="0"/>
              </a:rPr>
              <a:t> élèves</a:t>
            </a:r>
          </a:p>
          <a:p>
            <a:pPr lvl="1">
              <a:buFont typeface="Wingdings" pitchFamily="2" charset="2"/>
              <a:buChar char="q"/>
            </a:pPr>
            <a:r>
              <a:rPr lang="fr-FR" sz="3000" b="1" dirty="0">
                <a:latin typeface="Comic Sans MS" pitchFamily="66" charset="0"/>
              </a:rPr>
              <a:t> au général : </a:t>
            </a:r>
            <a:r>
              <a:rPr lang="fr-FR" sz="3000" b="1" dirty="0">
                <a:solidFill>
                  <a:srgbClr val="FF0000"/>
                </a:solidFill>
                <a:latin typeface="Comic Sans MS" pitchFamily="66" charset="0"/>
              </a:rPr>
              <a:t>362</a:t>
            </a:r>
          </a:p>
          <a:p>
            <a:pPr lvl="1">
              <a:buFont typeface="Wingdings" pitchFamily="2" charset="2"/>
              <a:buChar char="q"/>
            </a:pPr>
            <a:r>
              <a:rPr lang="fr-FR" sz="3000" b="1" dirty="0">
                <a:latin typeface="Comic Sans MS" pitchFamily="66" charset="0"/>
              </a:rPr>
              <a:t>A la SEGPA : </a:t>
            </a:r>
            <a:r>
              <a:rPr lang="fr-FR" sz="3000" b="1" dirty="0">
                <a:solidFill>
                  <a:srgbClr val="FF0000"/>
                </a:solidFill>
                <a:latin typeface="Comic Sans MS" pitchFamily="66" charset="0"/>
              </a:rPr>
              <a:t>98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SPECIFICITES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57224" y="1928802"/>
            <a:ext cx="7643866" cy="3794267"/>
          </a:xfrm>
        </p:spPr>
        <p:txBody>
          <a:bodyPr>
            <a:normAutofit fontScale="25000" lnSpcReduction="20000"/>
          </a:bodyPr>
          <a:lstStyle/>
          <a:p>
            <a:pPr lvl="1"/>
            <a:r>
              <a:rPr lang="fr-FR" sz="9600" dirty="0">
                <a:latin typeface="Calibri" pitchFamily="34" charset="0"/>
                <a:cs typeface="Calibri" pitchFamily="34" charset="0"/>
              </a:rPr>
              <a:t>1 </a:t>
            </a:r>
            <a:r>
              <a:rPr lang="fr-FR" sz="9600" b="1" dirty="0">
                <a:latin typeface="Calibri" pitchFamily="34" charset="0"/>
                <a:cs typeface="Calibri" pitchFamily="34" charset="0"/>
              </a:rPr>
              <a:t>C</a:t>
            </a:r>
            <a:r>
              <a:rPr lang="fr-FR" sz="9600" dirty="0">
                <a:latin typeface="Calibri" pitchFamily="34" charset="0"/>
                <a:cs typeface="Calibri" pitchFamily="34" charset="0"/>
              </a:rPr>
              <a:t>lasse à </a:t>
            </a:r>
            <a:r>
              <a:rPr lang="fr-FR" sz="9600" b="1" dirty="0">
                <a:latin typeface="Calibri" pitchFamily="34" charset="0"/>
                <a:cs typeface="Calibri" pitchFamily="34" charset="0"/>
              </a:rPr>
              <a:t>H</a:t>
            </a:r>
            <a:r>
              <a:rPr lang="fr-FR" sz="9600" dirty="0">
                <a:latin typeface="Calibri" pitchFamily="34" charset="0"/>
                <a:cs typeface="Calibri" pitchFamily="34" charset="0"/>
              </a:rPr>
              <a:t>oraires </a:t>
            </a:r>
            <a:r>
              <a:rPr lang="fr-FR" sz="9600" b="1" dirty="0">
                <a:latin typeface="Calibri" pitchFamily="34" charset="0"/>
                <a:cs typeface="Calibri" pitchFamily="34" charset="0"/>
              </a:rPr>
              <a:t>A</a:t>
            </a:r>
            <a:r>
              <a:rPr lang="fr-FR" sz="9600" dirty="0">
                <a:latin typeface="Calibri" pitchFamily="34" charset="0"/>
                <a:cs typeface="Calibri" pitchFamily="34" charset="0"/>
              </a:rPr>
              <a:t>ménagés en </a:t>
            </a:r>
            <a:r>
              <a:rPr lang="fr-FR" sz="9600" b="1" dirty="0">
                <a:latin typeface="Calibri" pitchFamily="34" charset="0"/>
                <a:cs typeface="Calibri" pitchFamily="34" charset="0"/>
              </a:rPr>
              <a:t>M</a:t>
            </a:r>
            <a:r>
              <a:rPr lang="fr-FR" sz="9600" dirty="0">
                <a:latin typeface="Calibri" pitchFamily="34" charset="0"/>
                <a:cs typeface="Calibri" pitchFamily="34" charset="0"/>
              </a:rPr>
              <a:t>usique en  6</a:t>
            </a:r>
            <a:r>
              <a:rPr lang="fr-FR" sz="9600" baseline="30000" dirty="0">
                <a:latin typeface="Calibri" pitchFamily="34" charset="0"/>
                <a:cs typeface="Calibri" pitchFamily="34" charset="0"/>
              </a:rPr>
              <a:t>ème</a:t>
            </a:r>
            <a:r>
              <a:rPr lang="fr-FR" sz="9600" dirty="0">
                <a:latin typeface="Calibri" pitchFamily="34" charset="0"/>
                <a:cs typeface="Calibri" pitchFamily="34" charset="0"/>
              </a:rPr>
              <a:t> </a:t>
            </a:r>
          </a:p>
          <a:p>
            <a:pPr lvl="1"/>
            <a:r>
              <a:rPr lang="fr-FR" sz="9600" dirty="0">
                <a:latin typeface="Calibri" pitchFamily="34" charset="0"/>
                <a:cs typeface="Calibri" pitchFamily="34" charset="0"/>
              </a:rPr>
              <a:t>1 classe </a:t>
            </a:r>
            <a:r>
              <a:rPr lang="fr-FR" sz="9600" b="1" dirty="0">
                <a:latin typeface="Calibri" pitchFamily="34" charset="0"/>
                <a:cs typeface="Calibri" pitchFamily="34" charset="0"/>
              </a:rPr>
              <a:t>espagnol+  </a:t>
            </a:r>
            <a:r>
              <a:rPr lang="fr-FR" sz="9600" dirty="0">
                <a:latin typeface="Calibri" pitchFamily="34" charset="0"/>
                <a:cs typeface="Calibri" pitchFamily="34" charset="0"/>
              </a:rPr>
              <a:t>en 6</a:t>
            </a:r>
            <a:r>
              <a:rPr lang="fr-FR" sz="9600" baseline="30000" dirty="0">
                <a:latin typeface="Calibri" pitchFamily="34" charset="0"/>
                <a:cs typeface="Calibri" pitchFamily="34" charset="0"/>
              </a:rPr>
              <a:t>ème</a:t>
            </a:r>
            <a:r>
              <a:rPr lang="fr-FR" sz="9600" dirty="0">
                <a:latin typeface="Calibri" pitchFamily="34" charset="0"/>
                <a:cs typeface="Calibri" pitchFamily="34" charset="0"/>
              </a:rPr>
              <a:t> </a:t>
            </a:r>
          </a:p>
          <a:p>
            <a:pPr lvl="1"/>
            <a:r>
              <a:rPr lang="fr-FR" sz="9600" dirty="0">
                <a:latin typeface="Calibri" pitchFamily="34" charset="0"/>
                <a:cs typeface="Calibri" pitchFamily="34" charset="0"/>
              </a:rPr>
              <a:t>Du </a:t>
            </a:r>
            <a:r>
              <a:rPr lang="fr-FR" sz="9600" b="1" dirty="0">
                <a:latin typeface="Calibri" pitchFamily="34" charset="0"/>
                <a:cs typeface="Calibri" pitchFamily="34" charset="0"/>
              </a:rPr>
              <a:t>F</a:t>
            </a:r>
            <a:r>
              <a:rPr lang="fr-FR" sz="9600" dirty="0">
                <a:latin typeface="Calibri" pitchFamily="34" charset="0"/>
                <a:cs typeface="Calibri" pitchFamily="34" charset="0"/>
              </a:rPr>
              <a:t>rançais et </a:t>
            </a:r>
            <a:r>
              <a:rPr lang="fr-FR" sz="9600" b="1" dirty="0">
                <a:latin typeface="Calibri" pitchFamily="34" charset="0"/>
                <a:cs typeface="Calibri" pitchFamily="34" charset="0"/>
              </a:rPr>
              <a:t>C</a:t>
            </a:r>
            <a:r>
              <a:rPr lang="fr-FR" sz="9600" dirty="0">
                <a:latin typeface="Calibri" pitchFamily="34" charset="0"/>
                <a:cs typeface="Calibri" pitchFamily="34" charset="0"/>
              </a:rPr>
              <a:t>ulture </a:t>
            </a:r>
            <a:r>
              <a:rPr lang="fr-FR" sz="9600" b="1" dirty="0">
                <a:latin typeface="Calibri" pitchFamily="34" charset="0"/>
                <a:cs typeface="Calibri" pitchFamily="34" charset="0"/>
              </a:rPr>
              <a:t>A</a:t>
            </a:r>
            <a:r>
              <a:rPr lang="fr-FR" sz="9600" dirty="0">
                <a:latin typeface="Calibri" pitchFamily="34" charset="0"/>
                <a:cs typeface="Calibri" pitchFamily="34" charset="0"/>
              </a:rPr>
              <a:t>ntique en 6</a:t>
            </a:r>
            <a:r>
              <a:rPr lang="fr-FR" sz="9600" baseline="30000" dirty="0">
                <a:latin typeface="Calibri" pitchFamily="34" charset="0"/>
                <a:cs typeface="Calibri" pitchFamily="34" charset="0"/>
              </a:rPr>
              <a:t>ème</a:t>
            </a:r>
            <a:r>
              <a:rPr lang="fr-FR" sz="9600" dirty="0">
                <a:latin typeface="Calibri" pitchFamily="34" charset="0"/>
                <a:cs typeface="Calibri" pitchFamily="34" charset="0"/>
              </a:rPr>
              <a:t> </a:t>
            </a:r>
          </a:p>
          <a:p>
            <a:pPr lvl="1"/>
            <a:r>
              <a:rPr lang="fr-FR" sz="9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EIST</a:t>
            </a:r>
            <a:r>
              <a:rPr lang="fr-FR" sz="9600" dirty="0">
                <a:latin typeface="Calibri" pitchFamily="34" charset="0"/>
                <a:cs typeface="Calibri" pitchFamily="34" charset="0"/>
              </a:rPr>
              <a:t> en 6</a:t>
            </a:r>
            <a:r>
              <a:rPr lang="fr-FR" sz="9600" baseline="30000" dirty="0">
                <a:latin typeface="Calibri" pitchFamily="34" charset="0"/>
                <a:cs typeface="Calibri" pitchFamily="34" charset="0"/>
              </a:rPr>
              <a:t>ème</a:t>
            </a:r>
            <a:r>
              <a:rPr lang="fr-FR" sz="9600" dirty="0">
                <a:latin typeface="Calibri" pitchFamily="34" charset="0"/>
                <a:cs typeface="Calibri" pitchFamily="34" charset="0"/>
              </a:rPr>
              <a:t> </a:t>
            </a:r>
          </a:p>
          <a:p>
            <a:pPr lvl="1"/>
            <a:r>
              <a:rPr lang="fr-FR" sz="9600" dirty="0">
                <a:latin typeface="Calibri" pitchFamily="34" charset="0"/>
                <a:cs typeface="Calibri" pitchFamily="34" charset="0"/>
              </a:rPr>
              <a:t>1 </a:t>
            </a:r>
            <a:r>
              <a:rPr lang="fr-FR" sz="9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CAPA</a:t>
            </a:r>
            <a:r>
              <a:rPr lang="fr-FR" sz="9600" dirty="0">
                <a:latin typeface="Calibri" pitchFamily="34" charset="0"/>
                <a:cs typeface="Calibri" pitchFamily="34" charset="0"/>
              </a:rPr>
              <a:t> niveau 5</a:t>
            </a:r>
            <a:r>
              <a:rPr lang="fr-FR" sz="9600" baseline="30000" dirty="0">
                <a:latin typeface="Calibri" pitchFamily="34" charset="0"/>
                <a:cs typeface="Calibri" pitchFamily="34" charset="0"/>
              </a:rPr>
              <a:t>ème</a:t>
            </a:r>
            <a:r>
              <a:rPr lang="fr-FR" sz="9600" dirty="0">
                <a:latin typeface="Calibri" pitchFamily="34" charset="0"/>
                <a:cs typeface="Calibri" pitchFamily="34" charset="0"/>
              </a:rPr>
              <a:t> </a:t>
            </a:r>
          </a:p>
          <a:p>
            <a:pPr lvl="1"/>
            <a:r>
              <a:rPr lang="fr-FR" sz="9600" b="1" dirty="0">
                <a:latin typeface="Calibri" pitchFamily="34" charset="0"/>
                <a:cs typeface="Calibri" pitchFamily="34" charset="0"/>
              </a:rPr>
              <a:t>L</a:t>
            </a:r>
            <a:r>
              <a:rPr lang="fr-FR" sz="9600" dirty="0">
                <a:latin typeface="Calibri" pitchFamily="34" charset="0"/>
                <a:cs typeface="Calibri" pitchFamily="34" charset="0"/>
              </a:rPr>
              <a:t>angue et </a:t>
            </a:r>
            <a:r>
              <a:rPr lang="fr-FR" sz="9600" b="1" dirty="0">
                <a:latin typeface="Calibri" pitchFamily="34" charset="0"/>
                <a:cs typeface="Calibri" pitchFamily="34" charset="0"/>
              </a:rPr>
              <a:t>C</a:t>
            </a:r>
            <a:r>
              <a:rPr lang="fr-FR" sz="9600" dirty="0">
                <a:latin typeface="Calibri" pitchFamily="34" charset="0"/>
                <a:cs typeface="Calibri" pitchFamily="34" charset="0"/>
              </a:rPr>
              <a:t>ulture </a:t>
            </a:r>
            <a:r>
              <a:rPr lang="fr-FR" sz="9600" b="1" dirty="0">
                <a:latin typeface="Calibri" pitchFamily="34" charset="0"/>
                <a:cs typeface="Calibri" pitchFamily="34" charset="0"/>
              </a:rPr>
              <a:t>R</a:t>
            </a:r>
            <a:r>
              <a:rPr lang="fr-FR" sz="9600" dirty="0">
                <a:latin typeface="Calibri" pitchFamily="34" charset="0"/>
                <a:cs typeface="Calibri" pitchFamily="34" charset="0"/>
              </a:rPr>
              <a:t>égionale  en 5</a:t>
            </a:r>
            <a:r>
              <a:rPr lang="fr-FR" sz="9600" baseline="30000" dirty="0">
                <a:latin typeface="Calibri" pitchFamily="34" charset="0"/>
                <a:cs typeface="Calibri" pitchFamily="34" charset="0"/>
              </a:rPr>
              <a:t>ème</a:t>
            </a:r>
            <a:r>
              <a:rPr lang="fr-FR" sz="9600" dirty="0">
                <a:latin typeface="Calibri" pitchFamily="34" charset="0"/>
                <a:cs typeface="Calibri" pitchFamily="34" charset="0"/>
              </a:rPr>
              <a:t>  4</a:t>
            </a:r>
            <a:r>
              <a:rPr lang="fr-FR" sz="9600" baseline="30000" dirty="0">
                <a:latin typeface="Calibri" pitchFamily="34" charset="0"/>
                <a:cs typeface="Calibri" pitchFamily="34" charset="0"/>
              </a:rPr>
              <a:t>ème</a:t>
            </a:r>
            <a:r>
              <a:rPr lang="fr-FR" sz="9600" dirty="0">
                <a:latin typeface="Calibri" pitchFamily="34" charset="0"/>
                <a:cs typeface="Calibri" pitchFamily="34" charset="0"/>
              </a:rPr>
              <a:t> et 3</a:t>
            </a:r>
            <a:r>
              <a:rPr lang="fr-FR" sz="9600" baseline="30000" dirty="0">
                <a:latin typeface="Calibri" pitchFamily="34" charset="0"/>
                <a:cs typeface="Calibri" pitchFamily="34" charset="0"/>
              </a:rPr>
              <a:t>ème</a:t>
            </a:r>
            <a:r>
              <a:rPr lang="fr-FR" sz="9600" dirty="0">
                <a:latin typeface="Calibri" pitchFamily="34" charset="0"/>
                <a:cs typeface="Calibri" pitchFamily="34" charset="0"/>
              </a:rPr>
              <a:t> </a:t>
            </a:r>
          </a:p>
          <a:p>
            <a:pPr lvl="1"/>
            <a:r>
              <a:rPr lang="fr-FR" sz="9600" b="1" dirty="0">
                <a:latin typeface="Calibri" pitchFamily="34" charset="0"/>
                <a:cs typeface="Calibri" pitchFamily="34" charset="0"/>
              </a:rPr>
              <a:t>L</a:t>
            </a:r>
            <a:r>
              <a:rPr lang="fr-FR" sz="9600" dirty="0">
                <a:latin typeface="Calibri" pitchFamily="34" charset="0"/>
                <a:cs typeface="Calibri" pitchFamily="34" charset="0"/>
              </a:rPr>
              <a:t>angue et </a:t>
            </a:r>
            <a:r>
              <a:rPr lang="fr-FR" sz="9600" b="1" dirty="0">
                <a:latin typeface="Calibri" pitchFamily="34" charset="0"/>
                <a:cs typeface="Calibri" pitchFamily="34" charset="0"/>
              </a:rPr>
              <a:t>C</a:t>
            </a:r>
            <a:r>
              <a:rPr lang="fr-FR" sz="9600" dirty="0">
                <a:latin typeface="Calibri" pitchFamily="34" charset="0"/>
                <a:cs typeface="Calibri" pitchFamily="34" charset="0"/>
              </a:rPr>
              <a:t>ulture Etrangère en 5</a:t>
            </a:r>
            <a:r>
              <a:rPr lang="fr-FR" sz="9600" baseline="30000" dirty="0">
                <a:latin typeface="Calibri" pitchFamily="34" charset="0"/>
                <a:cs typeface="Calibri" pitchFamily="34" charset="0"/>
              </a:rPr>
              <a:t>ème</a:t>
            </a:r>
            <a:r>
              <a:rPr lang="fr-FR" sz="9600" dirty="0">
                <a:latin typeface="Calibri" pitchFamily="34" charset="0"/>
                <a:cs typeface="Calibri" pitchFamily="34" charset="0"/>
              </a:rPr>
              <a:t>  4</a:t>
            </a:r>
            <a:r>
              <a:rPr lang="fr-FR" sz="9600" baseline="30000" dirty="0">
                <a:latin typeface="Calibri" pitchFamily="34" charset="0"/>
                <a:cs typeface="Calibri" pitchFamily="34" charset="0"/>
              </a:rPr>
              <a:t>ème</a:t>
            </a:r>
            <a:r>
              <a:rPr lang="fr-FR" sz="9600" dirty="0">
                <a:latin typeface="Calibri" pitchFamily="34" charset="0"/>
                <a:cs typeface="Calibri" pitchFamily="34" charset="0"/>
              </a:rPr>
              <a:t> et 3</a:t>
            </a:r>
            <a:r>
              <a:rPr lang="fr-FR" sz="9600" baseline="30000" dirty="0">
                <a:latin typeface="Calibri" pitchFamily="34" charset="0"/>
                <a:cs typeface="Calibri" pitchFamily="34" charset="0"/>
              </a:rPr>
              <a:t>ème</a:t>
            </a:r>
            <a:r>
              <a:rPr lang="fr-FR" sz="9600" dirty="0">
                <a:latin typeface="Calibri" pitchFamily="34" charset="0"/>
                <a:cs typeface="Calibri" pitchFamily="34" charset="0"/>
              </a:rPr>
              <a:t> </a:t>
            </a:r>
          </a:p>
          <a:p>
            <a:pPr lvl="1"/>
            <a:r>
              <a:rPr lang="fr-FR" sz="9600" b="1" dirty="0">
                <a:latin typeface="Calibri" pitchFamily="34" charset="0"/>
                <a:cs typeface="Calibri" pitchFamily="34" charset="0"/>
              </a:rPr>
              <a:t>L</a:t>
            </a:r>
            <a:r>
              <a:rPr lang="fr-FR" sz="9600" dirty="0">
                <a:latin typeface="Calibri" pitchFamily="34" charset="0"/>
                <a:cs typeface="Calibri" pitchFamily="34" charset="0"/>
              </a:rPr>
              <a:t>angue et </a:t>
            </a:r>
            <a:r>
              <a:rPr lang="fr-FR" sz="9600" b="1" dirty="0">
                <a:latin typeface="Calibri" pitchFamily="34" charset="0"/>
                <a:cs typeface="Calibri" pitchFamily="34" charset="0"/>
              </a:rPr>
              <a:t>C</a:t>
            </a:r>
            <a:r>
              <a:rPr lang="fr-FR" sz="9600" dirty="0">
                <a:latin typeface="Calibri" pitchFamily="34" charset="0"/>
                <a:cs typeface="Calibri" pitchFamily="34" charset="0"/>
              </a:rPr>
              <a:t>ulture </a:t>
            </a:r>
            <a:r>
              <a:rPr lang="fr-FR" sz="9600" b="1" dirty="0">
                <a:latin typeface="Calibri" pitchFamily="34" charset="0"/>
                <a:cs typeface="Calibri" pitchFamily="34" charset="0"/>
              </a:rPr>
              <a:t>A</a:t>
            </a:r>
            <a:r>
              <a:rPr lang="fr-FR" sz="9600" dirty="0">
                <a:latin typeface="Calibri" pitchFamily="34" charset="0"/>
                <a:cs typeface="Calibri" pitchFamily="34" charset="0"/>
              </a:rPr>
              <a:t>ncienne en 4</a:t>
            </a:r>
            <a:r>
              <a:rPr lang="fr-FR" sz="9600" baseline="30000" dirty="0">
                <a:latin typeface="Calibri" pitchFamily="34" charset="0"/>
                <a:cs typeface="Calibri" pitchFamily="34" charset="0"/>
              </a:rPr>
              <a:t>ème</a:t>
            </a:r>
            <a:r>
              <a:rPr lang="fr-FR" sz="9600" dirty="0">
                <a:latin typeface="Calibri" pitchFamily="34" charset="0"/>
                <a:cs typeface="Calibri" pitchFamily="34" charset="0"/>
              </a:rPr>
              <a:t> et 3</a:t>
            </a:r>
            <a:r>
              <a:rPr lang="fr-FR" sz="9600" baseline="30000" dirty="0">
                <a:latin typeface="Calibri" pitchFamily="34" charset="0"/>
                <a:cs typeface="Calibri" pitchFamily="34" charset="0"/>
              </a:rPr>
              <a:t>ème</a:t>
            </a:r>
            <a:r>
              <a:rPr lang="fr-FR" sz="9600" dirty="0">
                <a:latin typeface="Calibri" pitchFamily="34" charset="0"/>
                <a:cs typeface="Calibri" pitchFamily="34" charset="0"/>
              </a:rPr>
              <a:t> </a:t>
            </a:r>
          </a:p>
          <a:p>
            <a:pPr lvl="1"/>
            <a:r>
              <a:rPr lang="fr-FR" sz="9600" dirty="0">
                <a:latin typeface="Calibri" pitchFamily="34" charset="0"/>
                <a:cs typeface="Calibri" pitchFamily="34" charset="0"/>
              </a:rPr>
              <a:t> 1 </a:t>
            </a:r>
            <a:r>
              <a:rPr lang="fr-FR" sz="9600" b="1" dirty="0">
                <a:latin typeface="Calibri" pitchFamily="34" charset="0"/>
                <a:cs typeface="Calibri" pitchFamily="34" charset="0"/>
              </a:rPr>
              <a:t>C</a:t>
            </a:r>
            <a:r>
              <a:rPr lang="fr-FR" sz="9600" dirty="0">
                <a:latin typeface="Calibri" pitchFamily="34" charset="0"/>
                <a:cs typeface="Calibri" pitchFamily="34" charset="0"/>
              </a:rPr>
              <a:t>lasse à </a:t>
            </a:r>
            <a:r>
              <a:rPr lang="fr-FR" sz="9600" b="1" dirty="0">
                <a:latin typeface="Calibri" pitchFamily="34" charset="0"/>
                <a:cs typeface="Calibri" pitchFamily="34" charset="0"/>
              </a:rPr>
              <a:t>H</a:t>
            </a:r>
            <a:r>
              <a:rPr lang="fr-FR" sz="9600" dirty="0">
                <a:latin typeface="Calibri" pitchFamily="34" charset="0"/>
                <a:cs typeface="Calibri" pitchFamily="34" charset="0"/>
              </a:rPr>
              <a:t>oraires </a:t>
            </a:r>
            <a:r>
              <a:rPr lang="fr-FR" sz="9600" b="1" dirty="0">
                <a:latin typeface="Calibri" pitchFamily="34" charset="0"/>
                <a:cs typeface="Calibri" pitchFamily="34" charset="0"/>
              </a:rPr>
              <a:t>A</a:t>
            </a:r>
            <a:r>
              <a:rPr lang="fr-FR" sz="9600" dirty="0">
                <a:latin typeface="Calibri" pitchFamily="34" charset="0"/>
                <a:cs typeface="Calibri" pitchFamily="34" charset="0"/>
              </a:rPr>
              <a:t>ménagés </a:t>
            </a:r>
            <a:r>
              <a:rPr lang="fr-FR" sz="9600" b="1" dirty="0">
                <a:latin typeface="Calibri" pitchFamily="34" charset="0"/>
                <a:cs typeface="Calibri" pitchFamily="34" charset="0"/>
              </a:rPr>
              <a:t>A</a:t>
            </a:r>
            <a:r>
              <a:rPr lang="fr-FR" sz="9600" dirty="0">
                <a:latin typeface="Calibri" pitchFamily="34" charset="0"/>
                <a:cs typeface="Calibri" pitchFamily="34" charset="0"/>
              </a:rPr>
              <a:t>rts </a:t>
            </a:r>
            <a:r>
              <a:rPr lang="fr-FR" sz="9600" b="1" dirty="0">
                <a:latin typeface="Calibri" pitchFamily="34" charset="0"/>
                <a:cs typeface="Calibri" pitchFamily="34" charset="0"/>
              </a:rPr>
              <a:t>P</a:t>
            </a:r>
            <a:r>
              <a:rPr lang="fr-FR" sz="9600" dirty="0">
                <a:latin typeface="Calibri" pitchFamily="34" charset="0"/>
                <a:cs typeface="Calibri" pitchFamily="34" charset="0"/>
              </a:rPr>
              <a:t>lastiques en  3</a:t>
            </a:r>
            <a:r>
              <a:rPr lang="fr-FR" sz="9600" baseline="30000" dirty="0">
                <a:latin typeface="Calibri" pitchFamily="34" charset="0"/>
                <a:cs typeface="Calibri" pitchFamily="34" charset="0"/>
              </a:rPr>
              <a:t>ème</a:t>
            </a:r>
            <a:endParaRPr lang="fr-FR" sz="2800" dirty="0">
              <a:latin typeface="Calibri" pitchFamily="34" charset="0"/>
              <a:cs typeface="Calibri" pitchFamily="34" charset="0"/>
            </a:endParaRPr>
          </a:p>
          <a:p>
            <a:pPr lvl="1">
              <a:buNone/>
            </a:pPr>
            <a:r>
              <a:rPr lang="fr-FR" sz="4400" dirty="0">
                <a:latin typeface="Comic Sans MS" pitchFamily="66" charset="0"/>
              </a:rPr>
              <a:t>  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1691680" y="980727"/>
            <a:ext cx="5688632" cy="792089"/>
          </a:xfrm>
          <a:ln w="6350">
            <a:solidFill>
              <a:srgbClr val="FF9933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50800" dist="38100" dir="8100000" algn="tr" rotWithShape="0">
              <a:srgbClr val="FF9933">
                <a:alpha val="40000"/>
              </a:srgbClr>
            </a:outerShdw>
            <a:softEdge rad="12700"/>
          </a:effectLst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r>
              <a:rPr lang="fr-FR" sz="2800" b="1" dirty="0">
                <a:solidFill>
                  <a:srgbClr val="3399FF"/>
                </a:solidFill>
                <a:latin typeface="Broadway" pitchFamily="82" charset="0"/>
              </a:rPr>
              <a:t>Une communauté éducative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1043608" y="1988840"/>
            <a:ext cx="3600400" cy="4104456"/>
          </a:xfrm>
        </p:spPr>
        <p:txBody>
          <a:bodyPr>
            <a:normAutofit lnSpcReduction="10000"/>
          </a:bodyPr>
          <a:lstStyle/>
          <a:p>
            <a:pPr>
              <a:lnSpc>
                <a:spcPct val="115000"/>
              </a:lnSpc>
              <a:spcAft>
                <a:spcPts val="0"/>
              </a:spcAft>
              <a:buClr>
                <a:srgbClr val="FFC000"/>
              </a:buClr>
            </a:pPr>
            <a:r>
              <a:rPr lang="fr-FR" sz="1900" dirty="0">
                <a:latin typeface="Comic Sans MS" pitchFamily="66" charset="0"/>
                <a:ea typeface="Calibri"/>
                <a:cs typeface="Times New Roman"/>
              </a:rPr>
              <a:t>43 </a:t>
            </a:r>
            <a:r>
              <a:rPr lang="fr-FR" sz="1800" dirty="0">
                <a:latin typeface="Comic Sans MS" pitchFamily="66" charset="0"/>
                <a:ea typeface="Calibri"/>
                <a:cs typeface="Times New Roman"/>
              </a:rPr>
              <a:t>professeurs</a:t>
            </a:r>
          </a:p>
          <a:p>
            <a:pPr>
              <a:lnSpc>
                <a:spcPct val="115000"/>
              </a:lnSpc>
              <a:spcAft>
                <a:spcPts val="0"/>
              </a:spcAft>
              <a:buClr>
                <a:srgbClr val="FFC000"/>
              </a:buClr>
            </a:pPr>
            <a:r>
              <a:rPr lang="fr-FR" sz="1800" dirty="0">
                <a:latin typeface="Comic Sans MS" pitchFamily="66" charset="0"/>
                <a:ea typeface="Calibri"/>
                <a:cs typeface="Times New Roman"/>
              </a:rPr>
              <a:t>1 professeure documentaliste en charge de l’animation du CDI</a:t>
            </a:r>
          </a:p>
          <a:p>
            <a:pPr>
              <a:buClr>
                <a:srgbClr val="FFC000"/>
              </a:buClr>
            </a:pPr>
            <a:r>
              <a:rPr lang="fr-FR" sz="1800" dirty="0">
                <a:latin typeface="Comic Sans MS" pitchFamily="66" charset="0"/>
              </a:rPr>
              <a:t>2 CPE : Mme GERME-MARYTHIME et Mme RENARD</a:t>
            </a:r>
          </a:p>
          <a:p>
            <a:pPr>
              <a:buClr>
                <a:srgbClr val="FFC000"/>
              </a:buClr>
            </a:pPr>
            <a:r>
              <a:rPr lang="fr-FR" sz="1800" dirty="0">
                <a:latin typeface="Comic Sans MS" pitchFamily="66" charset="0"/>
              </a:rPr>
              <a:t>15 assistants d’éducation chargés de la surveillance, </a:t>
            </a:r>
          </a:p>
          <a:p>
            <a:pPr>
              <a:buClr>
                <a:srgbClr val="FFC000"/>
              </a:buClr>
            </a:pPr>
            <a:r>
              <a:rPr lang="fr-FR" sz="1800" dirty="0">
                <a:latin typeface="Comic Sans MS" pitchFamily="66" charset="0"/>
              </a:rPr>
              <a:t>1 psy EN: Mme PINEL-FEREOL</a:t>
            </a:r>
          </a:p>
          <a:p>
            <a:pPr>
              <a:buClr>
                <a:srgbClr val="FFC000"/>
              </a:buClr>
            </a:pPr>
            <a:r>
              <a:rPr lang="fr-FR" sz="1800" dirty="0">
                <a:latin typeface="Comic Sans MS" pitchFamily="66" charset="0"/>
              </a:rPr>
              <a:t>1 infirmière : Mme BOSSE</a:t>
            </a:r>
          </a:p>
          <a:p>
            <a:pPr>
              <a:buClr>
                <a:srgbClr val="FFC000"/>
              </a:buClr>
            </a:pPr>
            <a:r>
              <a:rPr lang="fr-FR" sz="1800" dirty="0">
                <a:latin typeface="Comic Sans MS" pitchFamily="66" charset="0"/>
              </a:rPr>
              <a:t>1 assistante sociale : Mme JEAN-PHILIPPE</a:t>
            </a:r>
          </a:p>
          <a:p>
            <a:pPr>
              <a:buClr>
                <a:srgbClr val="FFC000"/>
              </a:buClr>
            </a:pPr>
            <a:endParaRPr lang="fr-FR" sz="1900" dirty="0">
              <a:solidFill>
                <a:srgbClr val="FF0000"/>
              </a:solidFill>
              <a:latin typeface="Comic Sans MS" pitchFamily="66" charset="0"/>
            </a:endParaRPr>
          </a:p>
          <a:p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4"/>
          </p:nvPr>
        </p:nvSpPr>
        <p:spPr>
          <a:xfrm>
            <a:off x="4663440" y="1988840"/>
            <a:ext cx="3724984" cy="3735685"/>
          </a:xfrm>
        </p:spPr>
        <p:txBody>
          <a:bodyPr>
            <a:normAutofit/>
          </a:bodyPr>
          <a:lstStyle/>
          <a:p>
            <a:pPr>
              <a:buClr>
                <a:srgbClr val="FFC000"/>
              </a:buClr>
            </a:pPr>
            <a:r>
              <a:rPr lang="fr-FR" sz="1800" dirty="0">
                <a:latin typeface="Comic Sans MS" pitchFamily="66" charset="0"/>
              </a:rPr>
              <a:t> La Direction :</a:t>
            </a:r>
          </a:p>
          <a:p>
            <a:pPr>
              <a:buClr>
                <a:srgbClr val="FFC000"/>
              </a:buClr>
              <a:buNone/>
            </a:pPr>
            <a:endParaRPr lang="fr-FR" sz="1800" dirty="0">
              <a:latin typeface="Comic Sans MS" pitchFamily="66" charset="0"/>
            </a:endParaRPr>
          </a:p>
          <a:p>
            <a:pPr marL="0" indent="0">
              <a:buNone/>
            </a:pPr>
            <a:r>
              <a:rPr lang="fr-FR" sz="1800" dirty="0">
                <a:latin typeface="Comic Sans MS" pitchFamily="66" charset="0"/>
              </a:rPr>
              <a:t>  Mme GERVINET-GRANDU, principale</a:t>
            </a:r>
          </a:p>
          <a:p>
            <a:pPr marL="0" indent="0">
              <a:buNone/>
            </a:pPr>
            <a:r>
              <a:rPr lang="fr-FR" sz="1800" dirty="0">
                <a:latin typeface="Comic Sans MS" pitchFamily="66" charset="0"/>
              </a:rPr>
              <a:t>M CONTOUT principal- adjoint</a:t>
            </a:r>
          </a:p>
          <a:p>
            <a:pPr marL="0" indent="0">
              <a:buNone/>
            </a:pPr>
            <a:r>
              <a:rPr lang="fr-FR" sz="1800" dirty="0">
                <a:latin typeface="Comic Sans MS" pitchFamily="66" charset="0"/>
              </a:rPr>
              <a:t>Mme CHABOT, directrice de SEGPA</a:t>
            </a:r>
          </a:p>
          <a:p>
            <a:pPr marL="0" indent="0">
              <a:buNone/>
            </a:pPr>
            <a:r>
              <a:rPr lang="fr-FR" sz="1800" dirty="0">
                <a:latin typeface="Comic Sans MS" pitchFamily="66" charset="0"/>
              </a:rPr>
              <a:t>Mme CAUPENNE,  adjointe Gestionnaire</a:t>
            </a:r>
          </a:p>
          <a:p>
            <a:pPr>
              <a:buNone/>
            </a:pPr>
            <a:endParaRPr lang="fr-FR" sz="1800" dirty="0">
              <a:latin typeface="Comic Sans MS" pitchFamily="66" charset="0"/>
            </a:endParaRPr>
          </a:p>
          <a:p>
            <a:pPr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699264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19672" y="908720"/>
            <a:ext cx="6192688" cy="792088"/>
          </a:xfrm>
          <a:solidFill>
            <a:schemeClr val="bg1"/>
          </a:solidFill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 fontScale="90000"/>
          </a:bodyPr>
          <a:lstStyle/>
          <a:p>
            <a:br>
              <a:rPr lang="fr-FR" sz="3100" dirty="0">
                <a:solidFill>
                  <a:srgbClr val="FFC000"/>
                </a:solidFill>
                <a:latin typeface="Comic Sans MS" pitchFamily="66" charset="0"/>
              </a:rPr>
            </a:br>
            <a:br>
              <a:rPr lang="fr-FR" sz="3100" dirty="0">
                <a:solidFill>
                  <a:srgbClr val="FFC000"/>
                </a:solidFill>
                <a:latin typeface="Comic Sans MS" pitchFamily="66" charset="0"/>
              </a:rPr>
            </a:br>
            <a:r>
              <a:rPr lang="fr-FR" sz="2700" b="1" dirty="0">
                <a:solidFill>
                  <a:srgbClr val="3399FF"/>
                </a:solidFill>
                <a:latin typeface="Broadway" pitchFamily="82" charset="0"/>
              </a:rPr>
              <a:t>Les disciplines enseignées en 6</a:t>
            </a:r>
            <a:r>
              <a:rPr lang="fr-FR" sz="2700" b="1" baseline="30000" dirty="0">
                <a:solidFill>
                  <a:srgbClr val="3399FF"/>
                </a:solidFill>
                <a:latin typeface="Broadway" pitchFamily="82" charset="0"/>
              </a:rPr>
              <a:t>ème</a:t>
            </a:r>
            <a:r>
              <a:rPr lang="fr-FR" sz="2700" b="1" dirty="0">
                <a:solidFill>
                  <a:srgbClr val="3399FF"/>
                </a:solidFill>
                <a:latin typeface="Broadway" pitchFamily="82" charset="0"/>
              </a:rPr>
              <a:t> </a:t>
            </a:r>
            <a:br>
              <a:rPr lang="fr-FR" sz="2700" b="1" dirty="0">
                <a:latin typeface="Broadway" pitchFamily="82" charset="0"/>
              </a:rPr>
            </a:br>
            <a:r>
              <a:rPr lang="fr-FR" sz="3100" dirty="0">
                <a:latin typeface="Comic Sans MS" pitchFamily="66" charset="0"/>
              </a:rPr>
              <a:t> 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85786" y="1916832"/>
            <a:ext cx="7572428" cy="4536504"/>
          </a:xfrm>
        </p:spPr>
        <p:txBody>
          <a:bodyPr>
            <a:normAutofit fontScale="25000" lnSpcReduction="20000"/>
          </a:bodyPr>
          <a:lstStyle/>
          <a:p>
            <a:pPr>
              <a:buClr>
                <a:srgbClr val="FFC000"/>
              </a:buClr>
            </a:pPr>
            <a:r>
              <a:rPr lang="fr-FR" sz="8000" b="1" dirty="0">
                <a:latin typeface="Calibri" pitchFamily="34" charset="0"/>
                <a:cs typeface="Calibri" pitchFamily="34" charset="0"/>
              </a:rPr>
              <a:t>Anglais : 4h</a:t>
            </a:r>
          </a:p>
          <a:p>
            <a:pPr>
              <a:buClr>
                <a:srgbClr val="FFC000"/>
              </a:buClr>
            </a:pPr>
            <a:r>
              <a:rPr lang="fr-FR" sz="8000" b="1" dirty="0">
                <a:latin typeface="Calibri" pitchFamily="34" charset="0"/>
                <a:cs typeface="Calibri" pitchFamily="34" charset="0"/>
              </a:rPr>
              <a:t>Arts Plastiques:1h</a:t>
            </a:r>
          </a:p>
          <a:p>
            <a:pPr>
              <a:buClr>
                <a:srgbClr val="FFC000"/>
              </a:buClr>
            </a:pPr>
            <a:r>
              <a:rPr lang="fr-FR" sz="8000" b="1" dirty="0">
                <a:latin typeface="Calibri" pitchFamily="34" charset="0"/>
                <a:cs typeface="Calibri" pitchFamily="34" charset="0"/>
              </a:rPr>
              <a:t>Education musicale :1h</a:t>
            </a:r>
          </a:p>
          <a:p>
            <a:pPr>
              <a:buClr>
                <a:srgbClr val="FFC000"/>
              </a:buClr>
            </a:pPr>
            <a:r>
              <a:rPr lang="fr-FR" sz="8000" b="1" dirty="0">
                <a:latin typeface="Calibri" pitchFamily="34" charset="0"/>
                <a:cs typeface="Calibri" pitchFamily="34" charset="0"/>
              </a:rPr>
              <a:t>EPS : 	4h</a:t>
            </a:r>
          </a:p>
          <a:p>
            <a:pPr>
              <a:buClr>
                <a:srgbClr val="FFC000"/>
              </a:buClr>
            </a:pPr>
            <a:r>
              <a:rPr lang="fr-FR" sz="8000" b="1" dirty="0">
                <a:latin typeface="Calibri" pitchFamily="34" charset="0"/>
                <a:cs typeface="Calibri" pitchFamily="34" charset="0"/>
              </a:rPr>
              <a:t>Français :4,5h </a:t>
            </a:r>
            <a:r>
              <a:rPr lang="fr-FR" sz="7200" b="1" dirty="0">
                <a:solidFill>
                  <a:srgbClr val="3399FF"/>
                </a:solidFill>
                <a:latin typeface="Calibri" pitchFamily="34" charset="0"/>
                <a:cs typeface="Calibri" pitchFamily="34" charset="0"/>
              </a:rPr>
              <a:t>(1heure en ½ groupe par semaine sur 1 semestre)</a:t>
            </a:r>
          </a:p>
          <a:p>
            <a:pPr>
              <a:buClr>
                <a:srgbClr val="FFC000"/>
              </a:buClr>
            </a:pPr>
            <a:r>
              <a:rPr lang="fr-FR" sz="7200" b="1" dirty="0">
                <a:latin typeface="Calibri" pitchFamily="34" charset="0"/>
                <a:cs typeface="Calibri" pitchFamily="34" charset="0"/>
              </a:rPr>
              <a:t>Histoire-géographie :3h</a:t>
            </a:r>
            <a:endParaRPr lang="fr-FR" sz="7200" b="1" dirty="0">
              <a:solidFill>
                <a:srgbClr val="3399FF"/>
              </a:solidFill>
              <a:latin typeface="Calibri" pitchFamily="34" charset="0"/>
              <a:cs typeface="Calibri" pitchFamily="34" charset="0"/>
            </a:endParaRPr>
          </a:p>
          <a:p>
            <a:pPr>
              <a:buClr>
                <a:srgbClr val="FFC000"/>
              </a:buClr>
            </a:pPr>
            <a:r>
              <a:rPr lang="fr-FR" sz="8000" b="1" dirty="0">
                <a:latin typeface="Calibri" pitchFamily="34" charset="0"/>
                <a:cs typeface="Calibri" pitchFamily="34" charset="0"/>
              </a:rPr>
              <a:t>Mathématiques :4,5h</a:t>
            </a:r>
            <a:r>
              <a:rPr lang="fr-FR" sz="8000" b="1" dirty="0">
                <a:solidFill>
                  <a:srgbClr val="3399FF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fr-FR" sz="6400" b="1" dirty="0">
                <a:solidFill>
                  <a:srgbClr val="3399FF"/>
                </a:solidFill>
                <a:latin typeface="Calibri" pitchFamily="34" charset="0"/>
                <a:cs typeface="Calibri" pitchFamily="34" charset="0"/>
              </a:rPr>
              <a:t>(idem)</a:t>
            </a:r>
          </a:p>
          <a:p>
            <a:pPr>
              <a:buClr>
                <a:srgbClr val="FFC000"/>
              </a:buClr>
            </a:pPr>
            <a:r>
              <a:rPr lang="fr-FR" sz="8000" b="1" dirty="0">
                <a:latin typeface="Calibri" pitchFamily="34" charset="0"/>
                <a:cs typeface="Calibri" pitchFamily="34" charset="0"/>
              </a:rPr>
              <a:t>Physique-chimie: 1 h </a:t>
            </a:r>
          </a:p>
          <a:p>
            <a:pPr>
              <a:buClr>
                <a:srgbClr val="FFC000"/>
              </a:buClr>
            </a:pPr>
            <a:r>
              <a:rPr lang="fr-FR" sz="8000" b="1" dirty="0">
                <a:latin typeface="Calibri" pitchFamily="34" charset="0"/>
                <a:cs typeface="Calibri" pitchFamily="34" charset="0"/>
              </a:rPr>
              <a:t>SVT: 	1,5h </a:t>
            </a:r>
            <a:r>
              <a:rPr lang="fr-FR" sz="7200" b="1" dirty="0">
                <a:solidFill>
                  <a:srgbClr val="3399FF"/>
                </a:solidFill>
                <a:latin typeface="Calibri" pitchFamily="34" charset="0"/>
                <a:cs typeface="Calibri" pitchFamily="34" charset="0"/>
              </a:rPr>
              <a:t>(1 heure en ½ groupe par quinzaine)</a:t>
            </a:r>
          </a:p>
          <a:p>
            <a:pPr>
              <a:buClr>
                <a:srgbClr val="FFC000"/>
              </a:buClr>
            </a:pPr>
            <a:r>
              <a:rPr lang="fr-FR" sz="8000" b="1" dirty="0">
                <a:latin typeface="Calibri" pitchFamily="34" charset="0"/>
                <a:cs typeface="Calibri" pitchFamily="34" charset="0"/>
              </a:rPr>
              <a:t>Technologie :	1,5h</a:t>
            </a:r>
            <a:r>
              <a:rPr lang="fr-FR" sz="9600" b="1" dirty="0">
                <a:solidFill>
                  <a:srgbClr val="3399FF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fr-FR" sz="7200" b="1" dirty="0">
                <a:solidFill>
                  <a:srgbClr val="3399FF"/>
                </a:solidFill>
                <a:latin typeface="Calibri" pitchFamily="34" charset="0"/>
                <a:cs typeface="Calibri" pitchFamily="34" charset="0"/>
              </a:rPr>
              <a:t>(1 heure en ½ groupe par quinzaine)</a:t>
            </a:r>
          </a:p>
          <a:p>
            <a:pPr>
              <a:buClr>
                <a:srgbClr val="FFC000"/>
              </a:buClr>
              <a:buNone/>
            </a:pPr>
            <a:endParaRPr lang="fr-FR" sz="7200" b="1" dirty="0">
              <a:latin typeface="Calibri" pitchFamily="34" charset="0"/>
              <a:cs typeface="Calibri" pitchFamily="34" charset="0"/>
            </a:endParaRPr>
          </a:p>
          <a:p>
            <a:pPr>
              <a:buClr>
                <a:srgbClr val="FFC000"/>
              </a:buClr>
              <a:buNone/>
            </a:pPr>
            <a:r>
              <a:rPr lang="fr-FR" sz="9600" b="1" dirty="0">
                <a:solidFill>
                  <a:srgbClr val="3399FF"/>
                </a:solidFill>
                <a:latin typeface="Calibri" pitchFamily="34" charset="0"/>
                <a:cs typeface="Calibri" pitchFamily="34" charset="0"/>
              </a:rPr>
              <a:t>Accompagnement personnalisé (AP) </a:t>
            </a:r>
            <a:r>
              <a:rPr lang="fr-FR" sz="8000" b="1" dirty="0">
                <a:solidFill>
                  <a:srgbClr val="3399FF"/>
                </a:solidFill>
                <a:latin typeface="Calibri" pitchFamily="34" charset="0"/>
                <a:cs typeface="Calibri" pitchFamily="34" charset="0"/>
              </a:rPr>
              <a:t>: français, mathématiques et sciences.</a:t>
            </a:r>
            <a:endParaRPr lang="fr-FR" sz="8000" dirty="0">
              <a:latin typeface="Comic Sans MS" pitchFamily="66" charset="0"/>
            </a:endParaRPr>
          </a:p>
          <a:p>
            <a:pPr>
              <a:buClr>
                <a:srgbClr val="FFC000"/>
              </a:buClr>
            </a:pPr>
            <a:r>
              <a:rPr lang="fr-FR" sz="8000" b="1" dirty="0">
                <a:latin typeface="Comic Sans MS" pitchFamily="66" charset="0"/>
              </a:rPr>
              <a:t>Soit  26 heures par semaine</a:t>
            </a:r>
          </a:p>
          <a:p>
            <a:pPr>
              <a:buNone/>
            </a:pPr>
            <a:endParaRPr lang="fr-FR" sz="7200" dirty="0"/>
          </a:p>
        </p:txBody>
      </p:sp>
    </p:spTree>
    <p:extLst>
      <p:ext uri="{BB962C8B-B14F-4D97-AF65-F5344CB8AC3E}">
        <p14:creationId xmlns:p14="http://schemas.microsoft.com/office/powerpoint/2010/main" val="20207298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619672" y="908720"/>
            <a:ext cx="5616624" cy="648073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r>
              <a:rPr lang="fr-FR" sz="3200" b="1" dirty="0">
                <a:solidFill>
                  <a:srgbClr val="3399FF"/>
                </a:solidFill>
                <a:latin typeface="Broadway" pitchFamily="82" charset="0"/>
              </a:rPr>
              <a:t>Les horaires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57224" y="1714488"/>
            <a:ext cx="7358114" cy="4008581"/>
          </a:xfrm>
        </p:spPr>
        <p:txBody>
          <a:bodyPr>
            <a:normAutofit fontScale="85000" lnSpcReduction="20000"/>
          </a:bodyPr>
          <a:lstStyle/>
          <a:p>
            <a:pPr>
              <a:buClr>
                <a:srgbClr val="FFC000"/>
              </a:buClr>
            </a:pPr>
            <a:r>
              <a:rPr lang="fr-FR" sz="2600" b="1" dirty="0">
                <a:latin typeface="Calibri" pitchFamily="34" charset="0"/>
                <a:cs typeface="Calibri" pitchFamily="34" charset="0"/>
              </a:rPr>
              <a:t>7h15:   ouverture du collège</a:t>
            </a:r>
          </a:p>
          <a:p>
            <a:pPr>
              <a:buClr>
                <a:srgbClr val="FFC000"/>
              </a:buClr>
            </a:pPr>
            <a:r>
              <a:rPr lang="fr-FR" sz="2600" b="1" dirty="0">
                <a:latin typeface="Calibri" pitchFamily="34" charset="0"/>
                <a:cs typeface="Calibri" pitchFamily="34" charset="0"/>
              </a:rPr>
              <a:t>7h25:  début des cours , </a:t>
            </a:r>
          </a:p>
          <a:p>
            <a:pPr>
              <a:buClr>
                <a:srgbClr val="FFC000"/>
              </a:buClr>
            </a:pPr>
            <a:r>
              <a:rPr lang="fr-FR" sz="2600" b="1" dirty="0">
                <a:latin typeface="Calibri" pitchFamily="34" charset="0"/>
                <a:cs typeface="Calibri" pitchFamily="34" charset="0"/>
              </a:rPr>
              <a:t>11h40 : fin de cours en matinée</a:t>
            </a:r>
          </a:p>
          <a:p>
            <a:pPr>
              <a:buClr>
                <a:srgbClr val="FFC000"/>
              </a:buClr>
              <a:buNone/>
            </a:pPr>
            <a:endParaRPr lang="fr-FR" sz="2600" dirty="0">
              <a:latin typeface="Comic Sans MS" pitchFamily="66" charset="0"/>
            </a:endParaRPr>
          </a:p>
          <a:p>
            <a:pPr algn="ctr">
              <a:buClr>
                <a:srgbClr val="FFC000"/>
              </a:buClr>
              <a:buNone/>
            </a:pPr>
            <a:r>
              <a:rPr lang="fr-FR" sz="1900" b="1" i="1" dirty="0">
                <a:solidFill>
                  <a:schemeClr val="tx2"/>
                </a:solidFill>
                <a:latin typeface="Comic Sans MS" pitchFamily="66" charset="0"/>
              </a:rPr>
              <a:t>Lundi-Mardi-Jeudi-Vendredi : 11h40-13h25, pause méridienne</a:t>
            </a:r>
          </a:p>
          <a:p>
            <a:pPr>
              <a:buClr>
                <a:srgbClr val="FFC000"/>
              </a:buClr>
              <a:buNone/>
            </a:pPr>
            <a:endParaRPr lang="fr-FR" sz="2600" dirty="0">
              <a:latin typeface="Comic Sans MS" pitchFamily="66" charset="0"/>
            </a:endParaRPr>
          </a:p>
          <a:p>
            <a:pPr>
              <a:buClr>
                <a:srgbClr val="FFC000"/>
              </a:buClr>
            </a:pPr>
            <a:r>
              <a:rPr lang="fr-FR" sz="2600" b="1" dirty="0">
                <a:latin typeface="Calibri" pitchFamily="34" charset="0"/>
                <a:cs typeface="Calibri" pitchFamily="34" charset="0"/>
              </a:rPr>
              <a:t>13h20-13h30 : accueil des externes dans le collège</a:t>
            </a:r>
          </a:p>
          <a:p>
            <a:pPr>
              <a:buClr>
                <a:srgbClr val="FFC000"/>
              </a:buClr>
            </a:pPr>
            <a:r>
              <a:rPr lang="fr-FR" sz="2600" b="1" dirty="0">
                <a:latin typeface="Calibri" pitchFamily="34" charset="0"/>
                <a:cs typeface="Calibri" pitchFamily="34" charset="0"/>
              </a:rPr>
              <a:t>13h35 : début des cours de l’après midi</a:t>
            </a:r>
          </a:p>
          <a:p>
            <a:pPr>
              <a:buClr>
                <a:srgbClr val="FFC000"/>
              </a:buClr>
            </a:pPr>
            <a:r>
              <a:rPr lang="fr-FR" sz="2600" b="1" dirty="0">
                <a:latin typeface="Calibri" pitchFamily="34" charset="0"/>
                <a:cs typeface="Calibri" pitchFamily="34" charset="0"/>
              </a:rPr>
              <a:t>16h40 : fin des cours de la journée</a:t>
            </a:r>
          </a:p>
          <a:p>
            <a:pPr>
              <a:buClr>
                <a:srgbClr val="FFC000"/>
              </a:buClr>
              <a:buNone/>
            </a:pPr>
            <a:endParaRPr lang="fr-FR" sz="2600" dirty="0">
              <a:latin typeface="Comic Sans MS" pitchFamily="66" charset="0"/>
            </a:endParaRPr>
          </a:p>
          <a:p>
            <a:pPr algn="ctr">
              <a:buClr>
                <a:srgbClr val="FFC000"/>
              </a:buClr>
              <a:buNone/>
            </a:pPr>
            <a:r>
              <a:rPr lang="fr-FR" sz="1900" b="1" dirty="0">
                <a:solidFill>
                  <a:schemeClr val="tx2"/>
                </a:solidFill>
                <a:latin typeface="Comic Sans MS" pitchFamily="66" charset="0"/>
              </a:rPr>
              <a:t>des séances de 55 minutes</a:t>
            </a:r>
          </a:p>
          <a:p>
            <a:pPr algn="ctr">
              <a:buClr>
                <a:srgbClr val="FFC000"/>
              </a:buClr>
              <a:buNone/>
            </a:pPr>
            <a:r>
              <a:rPr lang="fr-FR" sz="1900" b="1" dirty="0">
                <a:solidFill>
                  <a:schemeClr val="tx2"/>
                </a:solidFill>
                <a:latin typeface="Comic Sans MS" pitchFamily="66" charset="0"/>
              </a:rPr>
              <a:t>Alternance : Semaine A / Semaine B</a:t>
            </a:r>
          </a:p>
          <a:p>
            <a:pPr>
              <a:buClr>
                <a:srgbClr val="FFC000"/>
              </a:buClr>
              <a:buNone/>
            </a:pPr>
            <a:endParaRPr lang="fr-FR" sz="1800" dirty="0">
              <a:latin typeface="Comic Sans MS" pitchFamily="66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10187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63040" y="2348879"/>
            <a:ext cx="6421328" cy="3374189"/>
          </a:xfrm>
        </p:spPr>
        <p:txBody>
          <a:bodyPr>
            <a:normAutofit fontScale="92500" lnSpcReduction="10000"/>
          </a:bodyPr>
          <a:lstStyle/>
          <a:p>
            <a:pPr>
              <a:buClr>
                <a:srgbClr val="FFC000"/>
              </a:buClr>
            </a:pPr>
            <a:r>
              <a:rPr lang="fr-FR" dirty="0">
                <a:latin typeface="Calibri" pitchFamily="34" charset="0"/>
                <a:cs typeface="Calibri" pitchFamily="34" charset="0"/>
              </a:rPr>
              <a:t>Des réunions tout au long de l’année </a:t>
            </a:r>
          </a:p>
          <a:p>
            <a:pPr>
              <a:buClr>
                <a:srgbClr val="FFC000"/>
              </a:buClr>
            </a:pPr>
            <a:r>
              <a:rPr lang="fr-FR" dirty="0">
                <a:latin typeface="Calibri" pitchFamily="34" charset="0"/>
                <a:cs typeface="Calibri" pitchFamily="34" charset="0"/>
              </a:rPr>
              <a:t>Un lien avec les CPE, l’infirmière, l’assistante sociale </a:t>
            </a:r>
          </a:p>
          <a:p>
            <a:pPr>
              <a:buClr>
                <a:srgbClr val="FFC000"/>
              </a:buClr>
            </a:pPr>
            <a:r>
              <a:rPr lang="fr-FR" dirty="0">
                <a:latin typeface="Calibri" pitchFamily="34" charset="0"/>
                <a:cs typeface="Calibri" pitchFamily="34" charset="0"/>
              </a:rPr>
              <a:t>Des entretiens avec les professeurs</a:t>
            </a:r>
          </a:p>
          <a:p>
            <a:pPr>
              <a:buClr>
                <a:srgbClr val="FFC000"/>
              </a:buClr>
            </a:pPr>
            <a:r>
              <a:rPr lang="fr-FR" dirty="0">
                <a:latin typeface="Calibri" pitchFamily="34" charset="0"/>
                <a:cs typeface="Calibri" pitchFamily="34" charset="0"/>
              </a:rPr>
              <a:t>Possibilité de PAI, de PAP ou PPRE</a:t>
            </a:r>
            <a:endParaRPr lang="fr-FR" sz="2000" dirty="0">
              <a:latin typeface="Calibri" pitchFamily="34" charset="0"/>
              <a:cs typeface="Calibri" pitchFamily="34" charset="0"/>
            </a:endParaRPr>
          </a:p>
          <a:p>
            <a:pPr>
              <a:buClr>
                <a:srgbClr val="FFC000"/>
              </a:buClr>
            </a:pPr>
            <a:r>
              <a:rPr lang="fr-FR" dirty="0">
                <a:latin typeface="Calibri" pitchFamily="34" charset="0"/>
                <a:cs typeface="Calibri" pitchFamily="34" charset="0"/>
              </a:rPr>
              <a:t>La participation aux sorties</a:t>
            </a:r>
          </a:p>
          <a:p>
            <a:pPr>
              <a:buClr>
                <a:srgbClr val="FFC000"/>
              </a:buClr>
            </a:pPr>
            <a:r>
              <a:rPr lang="fr-FR" dirty="0">
                <a:latin typeface="Calibri" pitchFamily="34" charset="0"/>
                <a:cs typeface="Calibri" pitchFamily="34" charset="0"/>
              </a:rPr>
              <a:t>La participation des représentants de parents d’élèves aux différentes instances du  collège</a:t>
            </a:r>
          </a:p>
          <a:p>
            <a:pPr>
              <a:buClr>
                <a:srgbClr val="FFC000"/>
              </a:buClr>
            </a:pPr>
            <a:r>
              <a:rPr lang="fr-FR" dirty="0">
                <a:latin typeface="Calibri" pitchFamily="34" charset="0"/>
                <a:cs typeface="Calibri" pitchFamily="34" charset="0"/>
              </a:rPr>
              <a:t>La participation aux conseils de classe</a:t>
            </a:r>
          </a:p>
          <a:p>
            <a:pPr>
              <a:buClr>
                <a:srgbClr val="FFC000"/>
              </a:buClr>
            </a:pPr>
            <a:r>
              <a:rPr lang="fr-FR" dirty="0">
                <a:latin typeface="Calibri" pitchFamily="34" charset="0"/>
                <a:cs typeface="Calibri" pitchFamily="34" charset="0"/>
              </a:rPr>
              <a:t>Le Comité Parents+</a:t>
            </a:r>
            <a:endParaRPr lang="fr-FR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>
              <a:buClr>
                <a:srgbClr val="FFC000"/>
              </a:buClr>
            </a:pPr>
            <a:endParaRPr lang="fr-FR" sz="1600" dirty="0">
              <a:latin typeface="Comic Sans MS" pitchFamily="66" charset="0"/>
            </a:endParaRPr>
          </a:p>
          <a:p>
            <a:pPr lvl="1">
              <a:buFont typeface="Wingdings" pitchFamily="2" charset="2"/>
              <a:buChar char="Ø"/>
            </a:pPr>
            <a:endParaRPr lang="fr-FR" sz="1600" dirty="0">
              <a:latin typeface="Comic Sans MS" pitchFamily="66" charset="0"/>
            </a:endParaRPr>
          </a:p>
          <a:p>
            <a:pPr lvl="1">
              <a:buFont typeface="Wingdings" pitchFamily="2" charset="2"/>
              <a:buChar char="Ø"/>
            </a:pPr>
            <a:endParaRPr lang="fr-FR" sz="1600" dirty="0">
              <a:latin typeface="Comic Sans MS" pitchFamily="66" charset="0"/>
            </a:endParaRPr>
          </a:p>
          <a:p>
            <a:endParaRPr lang="fr-FR" sz="1800" dirty="0">
              <a:latin typeface="Comic Sans MS" pitchFamily="66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928663" y="1071546"/>
            <a:ext cx="7387754" cy="830997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3399FF"/>
                </a:solidFill>
                <a:latin typeface="Broadway" pitchFamily="82" charset="0"/>
              </a:rPr>
              <a:t>Les parents et le collège: </a:t>
            </a:r>
          </a:p>
          <a:p>
            <a:pPr algn="ctr"/>
            <a:r>
              <a:rPr lang="fr-FR" sz="2400" b="1" dirty="0">
                <a:solidFill>
                  <a:srgbClr val="3399FF"/>
                </a:solidFill>
                <a:latin typeface="Broadway" pitchFamily="82" charset="0"/>
              </a:rPr>
              <a:t>Un  partenariat  indispensable!</a:t>
            </a:r>
          </a:p>
        </p:txBody>
      </p:sp>
    </p:spTree>
    <p:extLst>
      <p:ext uri="{BB962C8B-B14F-4D97-AF65-F5344CB8AC3E}">
        <p14:creationId xmlns:p14="http://schemas.microsoft.com/office/powerpoint/2010/main" val="38333567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Elections parents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27584" y="2119256"/>
            <a:ext cx="7488832" cy="39020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dirty="0"/>
              <a:t>Les élections se dérouleront le vendredi 8 octobre 2021.</a:t>
            </a:r>
          </a:p>
          <a:p>
            <a:r>
              <a:rPr lang="fr-FR" dirty="0"/>
              <a:t>Au regard de la situation sanitaire, </a:t>
            </a:r>
            <a:r>
              <a:rPr lang="fr-FR" b="1" dirty="0"/>
              <a:t>la réunion de présentation des différentes instances où siègent les parents ne pourra peut-être pas se tenir</a:t>
            </a:r>
          </a:p>
          <a:p>
            <a:r>
              <a:rPr lang="fr-FR" dirty="0"/>
              <a:t>Un courrier explicatif , ainsi que tous les documents vous seront transmis via </a:t>
            </a:r>
            <a:r>
              <a:rPr lang="fr-FR" dirty="0" err="1"/>
              <a:t>Pronote</a:t>
            </a:r>
            <a:endParaRPr lang="fr-FR" dirty="0"/>
          </a:p>
          <a:p>
            <a:endParaRPr lang="fr-FR" dirty="0"/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Elections parents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27584" y="2119256"/>
            <a:ext cx="7488832" cy="39020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b="1" dirty="0"/>
              <a:t>LE VOTE PAR CORRESPONDANCE  SERA PRIVILEGIE</a:t>
            </a:r>
          </a:p>
          <a:p>
            <a:pPr lvl="1"/>
            <a:r>
              <a:rPr lang="fr-FR" sz="3200" dirty="0"/>
              <a:t>Il est facile ET rapide</a:t>
            </a:r>
          </a:p>
          <a:p>
            <a:pPr lvl="1"/>
            <a:r>
              <a:rPr lang="fr-FR" sz="3200" dirty="0"/>
              <a:t>Il suffira de remettre l’enveloppe à votre enfant qui la déposera dans l’urne à l’entrée du collège</a:t>
            </a:r>
          </a:p>
          <a:p>
            <a:endParaRPr lang="fr-FR" dirty="0"/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07704" y="980727"/>
            <a:ext cx="5112568" cy="720081"/>
          </a:xfr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r>
              <a:rPr lang="fr-FR" sz="2800" b="1" dirty="0">
                <a:solidFill>
                  <a:srgbClr val="3399FF"/>
                </a:solidFill>
                <a:latin typeface="Broadway" pitchFamily="82" charset="0"/>
              </a:rPr>
              <a:t>Les activités périscolaires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FFC000"/>
              </a:buClr>
            </a:pPr>
            <a:r>
              <a:rPr lang="fr-FR" sz="3200" dirty="0"/>
              <a:t>Des activités</a:t>
            </a:r>
          </a:p>
          <a:p>
            <a:pPr lvl="1">
              <a:buClr>
                <a:srgbClr val="FFC000"/>
              </a:buClr>
            </a:pPr>
            <a:r>
              <a:rPr lang="fr-FR" sz="2800" dirty="0"/>
              <a:t>Club échecs</a:t>
            </a:r>
          </a:p>
          <a:p>
            <a:pPr lvl="1">
              <a:buClr>
                <a:srgbClr val="FFC000"/>
              </a:buClr>
            </a:pPr>
            <a:r>
              <a:rPr lang="fr-FR" sz="2800" b="1" dirty="0"/>
              <a:t>Association sportive </a:t>
            </a:r>
            <a:r>
              <a:rPr lang="fr-FR" sz="2800" dirty="0"/>
              <a:t>:  football, tennis de table, danse, basket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3608" y="612844"/>
            <a:ext cx="7056784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dirty="0"/>
          </a:p>
          <a:p>
            <a:pPr>
              <a:buFont typeface="Wingdings" pitchFamily="2" charset="2"/>
              <a:buChar char="v"/>
            </a:pPr>
            <a:endParaRPr lang="fr-FR" b="1" dirty="0">
              <a:latin typeface="Comic Sans MS" pitchFamily="66" charset="0"/>
            </a:endParaRPr>
          </a:p>
          <a:p>
            <a:pPr>
              <a:buFont typeface="Wingdings" pitchFamily="2" charset="2"/>
              <a:buChar char="v"/>
            </a:pPr>
            <a:endParaRPr lang="fr-FR" b="1" dirty="0">
              <a:latin typeface="Comic Sans MS" pitchFamily="66" charset="0"/>
            </a:endParaRPr>
          </a:p>
          <a:p>
            <a:pPr>
              <a:buFont typeface="Wingdings" pitchFamily="2" charset="2"/>
              <a:buChar char="v"/>
            </a:pPr>
            <a:endParaRPr lang="fr-FR" b="1" dirty="0">
              <a:latin typeface="Comic Sans MS" pitchFamily="66" charset="0"/>
            </a:endParaRPr>
          </a:p>
          <a:p>
            <a:endParaRPr lang="fr-FR" b="1" dirty="0">
              <a:latin typeface="Comic Sans MS" pitchFamily="66" charset="0"/>
            </a:endParaRPr>
          </a:p>
          <a:p>
            <a:endParaRPr lang="fr-FR" b="1" dirty="0">
              <a:latin typeface="Comic Sans MS" pitchFamily="66" charset="0"/>
            </a:endParaRPr>
          </a:p>
          <a:p>
            <a:pPr>
              <a:buClr>
                <a:srgbClr val="FFC000"/>
              </a:buClr>
              <a:buFont typeface="Courier New" pitchFamily="49" charset="0"/>
              <a:buChar char="o"/>
            </a:pPr>
            <a:r>
              <a:rPr lang="fr-FR" b="1" dirty="0">
                <a:latin typeface="Comic Sans MS" pitchFamily="66" charset="0"/>
              </a:rPr>
              <a:t> </a:t>
            </a:r>
            <a:r>
              <a:rPr lang="fr-FR" sz="2400" b="1" cap="all" dirty="0"/>
              <a:t>Axe 1</a:t>
            </a:r>
            <a:r>
              <a:rPr lang="fr-FR" sz="2400" cap="all" dirty="0"/>
              <a:t> : </a:t>
            </a:r>
            <a:r>
              <a:rPr lang="fr-FR" sz="2400" dirty="0"/>
              <a:t>Améliorer les conditions d’accueil et de travail</a:t>
            </a:r>
            <a:endParaRPr lang="fr-FR" sz="2400" dirty="0">
              <a:latin typeface="Comic Sans MS" pitchFamily="66" charset="0"/>
            </a:endParaRPr>
          </a:p>
          <a:p>
            <a:pPr>
              <a:buClr>
                <a:srgbClr val="FFC000"/>
              </a:buClr>
              <a:buFont typeface="Courier New" pitchFamily="49" charset="0"/>
              <a:buChar char="o"/>
            </a:pPr>
            <a:r>
              <a:rPr lang="fr-FR" sz="2400" b="1" cap="all" dirty="0"/>
              <a:t>Axe 2</a:t>
            </a:r>
            <a:r>
              <a:rPr lang="fr-FR" sz="2400" cap="all" dirty="0"/>
              <a:t> : </a:t>
            </a:r>
            <a:r>
              <a:rPr lang="fr-FR" sz="2400" dirty="0"/>
              <a:t>Aider chaque élève à réussir dans son parcours de formation et d’orientation</a:t>
            </a:r>
            <a:endParaRPr lang="fr-FR" sz="2400" dirty="0">
              <a:latin typeface="Comic Sans MS" pitchFamily="66" charset="0"/>
            </a:endParaRPr>
          </a:p>
          <a:p>
            <a:pPr>
              <a:buClr>
                <a:srgbClr val="FFC000"/>
              </a:buClr>
              <a:buFont typeface="Courier New" pitchFamily="49" charset="0"/>
              <a:buChar char="o"/>
            </a:pPr>
            <a:r>
              <a:rPr lang="fr-FR" sz="2400" cap="all" dirty="0">
                <a:latin typeface="Comic Sans MS" pitchFamily="66" charset="0"/>
              </a:rPr>
              <a:t> </a:t>
            </a:r>
            <a:r>
              <a:rPr lang="fr-FR" sz="2400" b="1" cap="all" dirty="0"/>
              <a:t>Axe 3</a:t>
            </a:r>
            <a:r>
              <a:rPr lang="fr-FR" sz="2400" cap="all" dirty="0"/>
              <a:t> : </a:t>
            </a:r>
            <a:r>
              <a:rPr lang="fr-FR" sz="2400" dirty="0"/>
              <a:t>Responsabiliser les élèves et les éduquer à la citoyenneté</a:t>
            </a:r>
            <a:endParaRPr lang="fr-FR" sz="2400" cap="all" dirty="0"/>
          </a:p>
          <a:p>
            <a:pPr>
              <a:buClr>
                <a:srgbClr val="FFC000"/>
              </a:buClr>
              <a:buFont typeface="Courier New" pitchFamily="49" charset="0"/>
              <a:buChar char="o"/>
            </a:pPr>
            <a:r>
              <a:rPr lang="fr-FR" sz="2400" cap="all" dirty="0"/>
              <a:t> </a:t>
            </a:r>
            <a:r>
              <a:rPr lang="fr-FR" sz="2400" b="1" cap="all" dirty="0"/>
              <a:t>Axe 4</a:t>
            </a:r>
            <a:r>
              <a:rPr lang="fr-FR" sz="2400" cap="all" dirty="0"/>
              <a:t> : </a:t>
            </a:r>
            <a:r>
              <a:rPr lang="fr-FR" sz="2400" dirty="0"/>
              <a:t>Motiver les élèves avec des projets sur le thème </a:t>
            </a:r>
            <a:r>
              <a:rPr lang="fr-FR" sz="2400" b="1" dirty="0"/>
              <a:t>:</a:t>
            </a:r>
            <a:r>
              <a:rPr lang="fr-FR" sz="2400" dirty="0"/>
              <a:t>« nature, culture et patrimoine »</a:t>
            </a:r>
            <a:endParaRPr lang="fr-FR" sz="2400" cap="all" dirty="0"/>
          </a:p>
          <a:p>
            <a:pPr>
              <a:buClr>
                <a:srgbClr val="FFC000"/>
              </a:buClr>
              <a:buFont typeface="Courier New" pitchFamily="49" charset="0"/>
              <a:buChar char="o"/>
            </a:pPr>
            <a:r>
              <a:rPr lang="fr-FR" sz="2400" cap="all" dirty="0"/>
              <a:t> </a:t>
            </a:r>
            <a:r>
              <a:rPr lang="fr-FR" sz="2400" b="1" cap="all" dirty="0"/>
              <a:t>Axe 5</a:t>
            </a:r>
            <a:r>
              <a:rPr lang="fr-FR" sz="2400" cap="all" dirty="0"/>
              <a:t> : </a:t>
            </a:r>
            <a:r>
              <a:rPr lang="fr-FR" sz="2400" dirty="0"/>
              <a:t>Développer une culture et un usage du numérique au service de la réussite de tous les élèves</a:t>
            </a:r>
          </a:p>
          <a:p>
            <a:endParaRPr lang="fr-FR" b="1" dirty="0">
              <a:latin typeface="Comic Sans MS" pitchFamily="66" charset="0"/>
            </a:endParaRPr>
          </a:p>
          <a:p>
            <a:endParaRPr lang="fr-FR" b="1" dirty="0">
              <a:latin typeface="Comic Sans MS" pitchFamily="66" charset="0"/>
            </a:endParaRPr>
          </a:p>
          <a:p>
            <a:pPr>
              <a:buFont typeface="Courier New" pitchFamily="49" charset="0"/>
              <a:buChar char="o"/>
            </a:pPr>
            <a:endParaRPr lang="fr-FR" b="1" dirty="0">
              <a:latin typeface="Comic Sans MS" pitchFamily="66" charset="0"/>
            </a:endParaRPr>
          </a:p>
        </p:txBody>
      </p:sp>
      <p:sp>
        <p:nvSpPr>
          <p:cNvPr id="3" name="Titre 1"/>
          <p:cNvSpPr txBox="1">
            <a:spLocks/>
          </p:cNvSpPr>
          <p:nvPr/>
        </p:nvSpPr>
        <p:spPr>
          <a:xfrm>
            <a:off x="1907704" y="980727"/>
            <a:ext cx="5112568" cy="720081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Broadway" pitchFamily="82" charset="0"/>
              </a:rPr>
              <a:t>Le Projet</a:t>
            </a:r>
            <a:r>
              <a:rPr kumimoji="0" lang="fr-FR" sz="2800" b="1" i="0" u="none" strike="noStrike" kern="1200" cap="none" spc="0" normalizeH="0" noProof="0" dirty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Broadway" pitchFamily="82" charset="0"/>
              </a:rPr>
              <a:t> d’établissement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3399FF"/>
              </a:solidFill>
              <a:effectLst/>
              <a:uLnTx/>
              <a:uFillTx/>
              <a:latin typeface="Broadway" pitchFamily="82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3608" y="612844"/>
            <a:ext cx="705678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dirty="0"/>
          </a:p>
          <a:p>
            <a:pPr>
              <a:buFont typeface="Wingdings" pitchFamily="2" charset="2"/>
              <a:buChar char="v"/>
            </a:pPr>
            <a:endParaRPr lang="fr-FR" b="1" dirty="0">
              <a:latin typeface="Comic Sans MS" pitchFamily="66" charset="0"/>
            </a:endParaRPr>
          </a:p>
          <a:p>
            <a:pPr>
              <a:buFont typeface="Wingdings" pitchFamily="2" charset="2"/>
              <a:buChar char="v"/>
            </a:pPr>
            <a:endParaRPr lang="fr-FR" b="1" dirty="0">
              <a:latin typeface="Comic Sans MS" pitchFamily="66" charset="0"/>
            </a:endParaRPr>
          </a:p>
          <a:p>
            <a:pPr>
              <a:buFont typeface="Wingdings" pitchFamily="2" charset="2"/>
              <a:buChar char="v"/>
            </a:pPr>
            <a:endParaRPr lang="fr-FR" b="1" dirty="0">
              <a:latin typeface="Comic Sans MS" pitchFamily="66" charset="0"/>
            </a:endParaRPr>
          </a:p>
          <a:p>
            <a:endParaRPr lang="fr-FR" b="1" dirty="0">
              <a:latin typeface="Comic Sans MS" pitchFamily="66" charset="0"/>
            </a:endParaRPr>
          </a:p>
          <a:p>
            <a:endParaRPr lang="fr-FR" b="1" dirty="0">
              <a:latin typeface="Comic Sans MS" pitchFamily="66" charset="0"/>
            </a:endParaRPr>
          </a:p>
          <a:p>
            <a:pPr>
              <a:buClr>
                <a:srgbClr val="FFC000"/>
              </a:buClr>
              <a:buFont typeface="Courier New" pitchFamily="49" charset="0"/>
              <a:buChar char="o"/>
            </a:pPr>
            <a:r>
              <a:rPr lang="fr-FR" sz="2800" b="1" dirty="0">
                <a:latin typeface="Calibri" pitchFamily="34" charset="0"/>
                <a:cs typeface="Calibri" pitchFamily="34" charset="0"/>
              </a:rPr>
              <a:t> Investissement régulier: </a:t>
            </a:r>
          </a:p>
          <a:p>
            <a:pPr lvl="1">
              <a:buClr>
                <a:srgbClr val="FFC000"/>
              </a:buClr>
              <a:buFont typeface="Courier New" pitchFamily="49" charset="0"/>
              <a:buChar char="o"/>
            </a:pPr>
            <a:r>
              <a:rPr lang="fr-FR" sz="2800" b="1" dirty="0">
                <a:latin typeface="Calibri" pitchFamily="34" charset="0"/>
                <a:cs typeface="Calibri" pitchFamily="34" charset="0"/>
              </a:rPr>
              <a:t>apprentissage régulier des leçons, </a:t>
            </a:r>
          </a:p>
          <a:p>
            <a:pPr lvl="1">
              <a:buClr>
                <a:srgbClr val="FFC000"/>
              </a:buClr>
              <a:buFont typeface="Courier New" pitchFamily="49" charset="0"/>
              <a:buChar char="o"/>
            </a:pPr>
            <a:r>
              <a:rPr lang="fr-FR" sz="2800" b="1" dirty="0">
                <a:latin typeface="Calibri" pitchFamily="34" charset="0"/>
                <a:cs typeface="Calibri" pitchFamily="34" charset="0"/>
              </a:rPr>
              <a:t>devoirs faits quotidiennement</a:t>
            </a:r>
          </a:p>
          <a:p>
            <a:pPr lvl="1">
              <a:buClr>
                <a:srgbClr val="FFC000"/>
              </a:buClr>
            </a:pPr>
            <a:endParaRPr lang="fr-FR" sz="2800" b="1" dirty="0">
              <a:latin typeface="Calibri" pitchFamily="34" charset="0"/>
              <a:cs typeface="Calibri" pitchFamily="34" charset="0"/>
            </a:endParaRPr>
          </a:p>
          <a:p>
            <a:pPr>
              <a:buClr>
                <a:srgbClr val="FFC000"/>
              </a:buClr>
              <a:buFont typeface="Courier New" pitchFamily="49" charset="0"/>
              <a:buChar char="o"/>
            </a:pPr>
            <a:r>
              <a:rPr lang="fr-FR" sz="2800" b="1" dirty="0">
                <a:latin typeface="Calibri" pitchFamily="34" charset="0"/>
                <a:cs typeface="Calibri" pitchFamily="34" charset="0"/>
              </a:rPr>
              <a:t> Ponctualité</a:t>
            </a:r>
          </a:p>
          <a:p>
            <a:pPr>
              <a:buClr>
                <a:srgbClr val="FFC000"/>
              </a:buClr>
              <a:buFont typeface="Courier New" pitchFamily="49" charset="0"/>
              <a:buChar char="o"/>
            </a:pPr>
            <a:r>
              <a:rPr lang="fr-FR" sz="2800" b="1" dirty="0">
                <a:latin typeface="Calibri" pitchFamily="34" charset="0"/>
                <a:cs typeface="Calibri" pitchFamily="34" charset="0"/>
              </a:rPr>
              <a:t>   Assiduité </a:t>
            </a:r>
          </a:p>
          <a:p>
            <a:pPr>
              <a:buClr>
                <a:srgbClr val="FFC000"/>
              </a:buClr>
              <a:buFont typeface="Courier New" pitchFamily="49" charset="0"/>
              <a:buChar char="o"/>
            </a:pPr>
            <a:r>
              <a:rPr lang="fr-FR" sz="2800" b="1" dirty="0">
                <a:latin typeface="Calibri" pitchFamily="34" charset="0"/>
                <a:cs typeface="Calibri" pitchFamily="34" charset="0"/>
              </a:rPr>
              <a:t> Un accompagnement durable des parents sur toute l’année</a:t>
            </a:r>
          </a:p>
          <a:p>
            <a:pPr>
              <a:buClr>
                <a:srgbClr val="FFC000"/>
              </a:buClr>
              <a:buFont typeface="Courier New" pitchFamily="49" charset="0"/>
              <a:buChar char="o"/>
            </a:pPr>
            <a:r>
              <a:rPr lang="fr-FR" sz="2800" b="1" dirty="0">
                <a:latin typeface="Calibri" pitchFamily="34" charset="0"/>
                <a:cs typeface="Calibri" pitchFamily="34" charset="0"/>
              </a:rPr>
              <a:t> Le lien parents-collège fort</a:t>
            </a:r>
          </a:p>
          <a:p>
            <a:endParaRPr lang="fr-FR" b="1" dirty="0">
              <a:latin typeface="Comic Sans MS" pitchFamily="66" charset="0"/>
            </a:endParaRPr>
          </a:p>
          <a:p>
            <a:pPr>
              <a:buFont typeface="Courier New" pitchFamily="49" charset="0"/>
              <a:buChar char="o"/>
            </a:pPr>
            <a:endParaRPr lang="fr-FR" b="1" dirty="0">
              <a:latin typeface="Comic Sans MS" pitchFamily="66" charset="0"/>
            </a:endParaRPr>
          </a:p>
        </p:txBody>
      </p:sp>
      <p:sp>
        <p:nvSpPr>
          <p:cNvPr id="3" name="Titre 1"/>
          <p:cNvSpPr txBox="1">
            <a:spLocks/>
          </p:cNvSpPr>
          <p:nvPr/>
        </p:nvSpPr>
        <p:spPr>
          <a:xfrm>
            <a:off x="1907704" y="980727"/>
            <a:ext cx="5112568" cy="720081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Broadway" pitchFamily="82" charset="0"/>
              </a:rPr>
              <a:t> </a:t>
            </a:r>
            <a:r>
              <a:rPr lang="fr-FR" sz="2800" b="1" dirty="0">
                <a:solidFill>
                  <a:srgbClr val="3399FF"/>
                </a:solidFill>
                <a:latin typeface="Broadway" pitchFamily="82" charset="0"/>
              </a:rPr>
              <a:t>L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Broadway" pitchFamily="82" charset="0"/>
              </a:rPr>
              <a:t>es incontournables pour réussir!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3608" y="612844"/>
            <a:ext cx="7056784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dirty="0"/>
          </a:p>
          <a:p>
            <a:pPr>
              <a:buFont typeface="Wingdings" pitchFamily="2" charset="2"/>
              <a:buChar char="v"/>
            </a:pPr>
            <a:endParaRPr lang="fr-FR" b="1" dirty="0">
              <a:latin typeface="Comic Sans MS" pitchFamily="66" charset="0"/>
            </a:endParaRPr>
          </a:p>
          <a:p>
            <a:pPr>
              <a:buFont typeface="Wingdings" pitchFamily="2" charset="2"/>
              <a:buChar char="v"/>
            </a:pPr>
            <a:endParaRPr lang="fr-FR" b="1" dirty="0">
              <a:latin typeface="Comic Sans MS" pitchFamily="66" charset="0"/>
            </a:endParaRPr>
          </a:p>
          <a:p>
            <a:pPr>
              <a:buFont typeface="Wingdings" pitchFamily="2" charset="2"/>
              <a:buChar char="v"/>
            </a:pPr>
            <a:endParaRPr lang="fr-FR" b="1" dirty="0">
              <a:latin typeface="Comic Sans MS" pitchFamily="66" charset="0"/>
            </a:endParaRPr>
          </a:p>
          <a:p>
            <a:endParaRPr lang="fr-FR" b="1" dirty="0">
              <a:latin typeface="Comic Sans MS" pitchFamily="66" charset="0"/>
            </a:endParaRPr>
          </a:p>
          <a:p>
            <a:pPr>
              <a:buClr>
                <a:srgbClr val="FFC000"/>
              </a:buClr>
              <a:buFont typeface="Courier New" pitchFamily="49" charset="0"/>
              <a:buChar char="o"/>
            </a:pPr>
            <a:r>
              <a:rPr lang="fr-FR" sz="4400" b="1" dirty="0">
                <a:latin typeface="Calibri" pitchFamily="34" charset="0"/>
                <a:cs typeface="Calibri" pitchFamily="34" charset="0"/>
              </a:rPr>
              <a:t>Les différentes sessions « d’école ouverte »</a:t>
            </a:r>
            <a:endParaRPr lang="fr-FR" sz="3600" b="1" dirty="0">
              <a:latin typeface="Calibri" pitchFamily="34" charset="0"/>
              <a:cs typeface="Calibri" pitchFamily="34" charset="0"/>
            </a:endParaRPr>
          </a:p>
          <a:p>
            <a:pPr>
              <a:buClr>
                <a:srgbClr val="FFC000"/>
              </a:buClr>
              <a:buFont typeface="Courier New" pitchFamily="49" charset="0"/>
              <a:buChar char="o"/>
            </a:pPr>
            <a:r>
              <a:rPr lang="fr-FR" sz="4400" b="1" dirty="0">
                <a:latin typeface="Calibri" pitchFamily="34" charset="0"/>
                <a:cs typeface="Calibri" pitchFamily="34" charset="0"/>
              </a:rPr>
              <a:t>Le dispositif « devoirs faits »</a:t>
            </a:r>
          </a:p>
          <a:p>
            <a:pPr>
              <a:buClr>
                <a:srgbClr val="FFC000"/>
              </a:buClr>
              <a:buFont typeface="Courier New" pitchFamily="49" charset="0"/>
              <a:buChar char="o"/>
            </a:pPr>
            <a:r>
              <a:rPr lang="fr-FR" sz="4400" b="1" dirty="0">
                <a:latin typeface="Calibri" pitchFamily="34" charset="0"/>
                <a:cs typeface="Calibri" pitchFamily="34" charset="0"/>
              </a:rPr>
              <a:t>Le dispositif « MINIRE »</a:t>
            </a:r>
          </a:p>
          <a:p>
            <a:endParaRPr lang="fr-FR" b="1" dirty="0">
              <a:latin typeface="Comic Sans MS" pitchFamily="66" charset="0"/>
            </a:endParaRPr>
          </a:p>
        </p:txBody>
      </p:sp>
      <p:sp>
        <p:nvSpPr>
          <p:cNvPr id="3" name="Titre 1"/>
          <p:cNvSpPr txBox="1">
            <a:spLocks/>
          </p:cNvSpPr>
          <p:nvPr/>
        </p:nvSpPr>
        <p:spPr>
          <a:xfrm>
            <a:off x="1907704" y="980727"/>
            <a:ext cx="5112568" cy="720081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Broadway" pitchFamily="82" charset="0"/>
              </a:rPr>
              <a:t> </a:t>
            </a:r>
            <a:r>
              <a:rPr lang="fr-FR" sz="2800" b="1" dirty="0">
                <a:solidFill>
                  <a:srgbClr val="3399FF"/>
                </a:solidFill>
                <a:latin typeface="Broadway" pitchFamily="82" charset="0"/>
              </a:rPr>
              <a:t>les aides  proposées par le collège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3399FF"/>
              </a:solidFill>
              <a:effectLst/>
              <a:uLnTx/>
              <a:uFillTx/>
              <a:latin typeface="Broadway" pitchFamily="82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28662" y="612844"/>
            <a:ext cx="7429552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dirty="0"/>
          </a:p>
          <a:p>
            <a:pPr>
              <a:buFont typeface="Wingdings" pitchFamily="2" charset="2"/>
              <a:buChar char="v"/>
            </a:pPr>
            <a:endParaRPr lang="fr-FR" b="1" dirty="0">
              <a:latin typeface="Comic Sans MS" pitchFamily="66" charset="0"/>
            </a:endParaRPr>
          </a:p>
          <a:p>
            <a:pPr>
              <a:buFont typeface="Wingdings" pitchFamily="2" charset="2"/>
              <a:buChar char="v"/>
            </a:pPr>
            <a:endParaRPr lang="fr-FR" b="1" dirty="0">
              <a:latin typeface="Comic Sans MS" pitchFamily="66" charset="0"/>
            </a:endParaRPr>
          </a:p>
          <a:p>
            <a:pPr>
              <a:buFont typeface="Wingdings" pitchFamily="2" charset="2"/>
              <a:buChar char="v"/>
            </a:pPr>
            <a:endParaRPr lang="fr-FR" b="1" dirty="0">
              <a:latin typeface="Comic Sans MS" pitchFamily="66" charset="0"/>
            </a:endParaRPr>
          </a:p>
          <a:p>
            <a:pPr algn="ctr"/>
            <a:endParaRPr lang="fr-FR" sz="2800" b="1" dirty="0">
              <a:latin typeface="Comic Sans MS" pitchFamily="66" charset="0"/>
            </a:endParaRPr>
          </a:p>
          <a:p>
            <a:r>
              <a:rPr lang="fr-FR" sz="2400" b="1" u="sng" dirty="0"/>
              <a:t>Découpage semestres </a:t>
            </a:r>
          </a:p>
          <a:p>
            <a:r>
              <a:rPr lang="fr-FR" sz="2400" b="1" u="sng" dirty="0"/>
              <a:t> Rencontre parents/prof Mi semestre </a:t>
            </a:r>
          </a:p>
          <a:p>
            <a:r>
              <a:rPr lang="fr-FR" sz="2400" b="1" u="sng" dirty="0"/>
              <a:t>Conseils de classes 1</a:t>
            </a:r>
            <a:r>
              <a:rPr lang="fr-FR" sz="2400" b="1" u="sng" baseline="30000" dirty="0"/>
              <a:t>er</a:t>
            </a:r>
            <a:r>
              <a:rPr lang="fr-FR" sz="2400" b="1" u="sng" dirty="0"/>
              <a:t> semestre</a:t>
            </a:r>
            <a:endParaRPr lang="fr-FR" sz="2000" b="1" u="sng" dirty="0"/>
          </a:p>
          <a:p>
            <a:r>
              <a:rPr lang="fr-FR" sz="2400" b="1" u="sng" dirty="0"/>
              <a:t>Rencontre parents/professeurs semestre 1</a:t>
            </a:r>
            <a:endParaRPr lang="fr-FR" sz="2000" b="1" u="sng" dirty="0"/>
          </a:p>
          <a:p>
            <a:r>
              <a:rPr lang="fr-FR" sz="2400" b="1" u="sng" dirty="0"/>
              <a:t>Devoirs communs </a:t>
            </a:r>
          </a:p>
          <a:p>
            <a:endParaRPr lang="fr-FR" sz="2400" b="1" u="sng" dirty="0"/>
          </a:p>
          <a:p>
            <a:r>
              <a:rPr lang="fr-FR" sz="2400" b="1" dirty="0"/>
              <a:t>TOUTES CES INFORMATIONS EN PAGE 66 DU CARNET DE CORRESPONDANCE DE VOTRE ENFANT</a:t>
            </a:r>
            <a:endParaRPr lang="fr-FR" sz="2000" b="1" dirty="0"/>
          </a:p>
          <a:p>
            <a:endParaRPr lang="fr-FR" b="1" dirty="0">
              <a:latin typeface="Comic Sans MS" pitchFamily="66" charset="0"/>
            </a:endParaRPr>
          </a:p>
        </p:txBody>
      </p:sp>
      <p:sp>
        <p:nvSpPr>
          <p:cNvPr id="3" name="Titre 1"/>
          <p:cNvSpPr txBox="1">
            <a:spLocks/>
          </p:cNvSpPr>
          <p:nvPr/>
        </p:nvSpPr>
        <p:spPr>
          <a:xfrm>
            <a:off x="1907704" y="980727"/>
            <a:ext cx="5112568" cy="720081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 fontScale="52500" lnSpcReduction="2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fr-FR" sz="4000" b="1" dirty="0">
                <a:solidFill>
                  <a:srgbClr val="3399FF"/>
                </a:solidFill>
                <a:latin typeface="Broadway" pitchFamily="82" charset="0"/>
              </a:rPr>
              <a:t> les moments forts de l’année</a:t>
            </a:r>
          </a:p>
          <a:p>
            <a:pPr lvl="0" algn="ctr">
              <a:spcBef>
                <a:spcPct val="0"/>
              </a:spcBef>
              <a:defRPr/>
            </a:pPr>
            <a:r>
              <a:rPr lang="fr-FR" sz="2800" b="1" dirty="0">
                <a:solidFill>
                  <a:srgbClr val="3399FF"/>
                </a:solidFill>
                <a:latin typeface="Broadway" pitchFamily="82" charset="0"/>
              </a:rPr>
              <a:t>(en fonction de l’évolution de la situation sanitaire)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28662" y="612844"/>
            <a:ext cx="7429552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dirty="0"/>
          </a:p>
          <a:p>
            <a:pPr>
              <a:buFont typeface="Wingdings" pitchFamily="2" charset="2"/>
              <a:buChar char="v"/>
            </a:pPr>
            <a:endParaRPr lang="fr-FR" b="1" dirty="0">
              <a:latin typeface="Comic Sans MS" pitchFamily="66" charset="0"/>
            </a:endParaRPr>
          </a:p>
          <a:p>
            <a:pPr>
              <a:buFont typeface="Wingdings" pitchFamily="2" charset="2"/>
              <a:buChar char="v"/>
            </a:pPr>
            <a:endParaRPr lang="fr-FR" b="1" dirty="0">
              <a:latin typeface="Comic Sans MS" pitchFamily="66" charset="0"/>
            </a:endParaRPr>
          </a:p>
          <a:p>
            <a:pPr>
              <a:buFont typeface="Wingdings" pitchFamily="2" charset="2"/>
              <a:buChar char="v"/>
            </a:pPr>
            <a:endParaRPr lang="fr-FR" b="1" dirty="0">
              <a:latin typeface="Comic Sans MS" pitchFamily="66" charset="0"/>
            </a:endParaRPr>
          </a:p>
          <a:p>
            <a:endParaRPr lang="fr-FR" b="1" dirty="0">
              <a:latin typeface="Calibri" pitchFamily="34" charset="0"/>
              <a:cs typeface="Calibri" pitchFamily="34" charset="0"/>
            </a:endParaRPr>
          </a:p>
          <a:p>
            <a:r>
              <a:rPr lang="fr-FR" sz="2400" b="1" dirty="0">
                <a:latin typeface="Calibri" pitchFamily="34" charset="0"/>
                <a:cs typeface="Calibri" pitchFamily="34" charset="0"/>
              </a:rPr>
              <a:t>Les demandes de Bourse de collège se font :</a:t>
            </a:r>
          </a:p>
          <a:p>
            <a:pPr>
              <a:buFont typeface="Arial" pitchFamily="34" charset="0"/>
              <a:buChar char="•"/>
            </a:pPr>
            <a:r>
              <a:rPr lang="fr-FR" sz="2400" b="1" dirty="0">
                <a:latin typeface="Calibri" pitchFamily="34" charset="0"/>
                <a:cs typeface="Calibri" pitchFamily="34" charset="0"/>
              </a:rPr>
              <a:t> depuis le </a:t>
            </a:r>
            <a:r>
              <a:rPr lang="fr-FR" sz="2400" b="1" u="sng" dirty="0">
                <a:latin typeface="Calibri" pitchFamily="34" charset="0"/>
                <a:cs typeface="Calibri" pitchFamily="34" charset="0"/>
              </a:rPr>
              <a:t>2 septembre jusqu’au 21 octobre</a:t>
            </a:r>
          </a:p>
          <a:p>
            <a:pPr>
              <a:buFont typeface="Arial" pitchFamily="34" charset="0"/>
              <a:buChar char="•"/>
            </a:pPr>
            <a:r>
              <a:rPr lang="fr-FR" sz="2400" b="1" dirty="0">
                <a:latin typeface="Calibri" pitchFamily="34" charset="0"/>
                <a:cs typeface="Calibri" pitchFamily="34" charset="0"/>
              </a:rPr>
              <a:t> la demande s’effectue </a:t>
            </a:r>
            <a:r>
              <a:rPr lang="fr-FR" sz="2400" b="1" u="sng" dirty="0">
                <a:latin typeface="Calibri" pitchFamily="34" charset="0"/>
                <a:cs typeface="Calibri" pitchFamily="34" charset="0"/>
              </a:rPr>
              <a:t>EXCLUSIVEMENT </a:t>
            </a:r>
            <a:r>
              <a:rPr lang="fr-FR" sz="2400" b="1" dirty="0">
                <a:latin typeface="Calibri" pitchFamily="34" charset="0"/>
                <a:cs typeface="Calibri" pitchFamily="34" charset="0"/>
              </a:rPr>
              <a:t>en ligne</a:t>
            </a:r>
          </a:p>
          <a:p>
            <a:pPr>
              <a:buFont typeface="Arial" pitchFamily="34" charset="0"/>
              <a:buChar char="•"/>
            </a:pPr>
            <a:r>
              <a:rPr lang="fr-FR" sz="2400" b="1" dirty="0">
                <a:latin typeface="Calibri" pitchFamily="34" charset="0"/>
                <a:cs typeface="Calibri" pitchFamily="34" charset="0"/>
              </a:rPr>
              <a:t> il vous faut :</a:t>
            </a:r>
          </a:p>
          <a:p>
            <a:pPr lvl="1">
              <a:buFont typeface="Arial" pitchFamily="34" charset="0"/>
              <a:buChar char="•"/>
            </a:pPr>
            <a:r>
              <a:rPr lang="fr-FR" sz="2400" b="1" dirty="0">
                <a:latin typeface="Calibri" pitchFamily="34" charset="0"/>
                <a:cs typeface="Calibri" pitchFamily="34" charset="0"/>
              </a:rPr>
              <a:t> votre numéro fiscal qui figure </a:t>
            </a:r>
            <a:r>
              <a:rPr lang="fr-FR" sz="2400" b="1" u="sng" dirty="0">
                <a:latin typeface="Calibri" pitchFamily="34" charset="0"/>
                <a:cs typeface="Calibri" pitchFamily="34" charset="0"/>
              </a:rPr>
              <a:t>sur l’avis d’ impôt 2021</a:t>
            </a:r>
          </a:p>
          <a:p>
            <a:pPr lvl="1">
              <a:buFont typeface="Arial" pitchFamily="34" charset="0"/>
              <a:buChar char="•"/>
            </a:pPr>
            <a:r>
              <a:rPr lang="fr-FR" sz="2400" b="1" u="sng" dirty="0">
                <a:latin typeface="Calibri" pitchFamily="34" charset="0"/>
                <a:cs typeface="Calibri" pitchFamily="34" charset="0"/>
              </a:rPr>
              <a:t> </a:t>
            </a:r>
            <a:r>
              <a:rPr lang="fr-FR" sz="2400" b="1" dirty="0">
                <a:latin typeface="Calibri" pitchFamily="34" charset="0"/>
                <a:cs typeface="Calibri" pitchFamily="34" charset="0"/>
              </a:rPr>
              <a:t>votre adresse mail</a:t>
            </a:r>
          </a:p>
          <a:p>
            <a:pPr lvl="1">
              <a:buFont typeface="Arial" pitchFamily="34" charset="0"/>
              <a:buChar char="•"/>
            </a:pPr>
            <a:r>
              <a:rPr lang="fr-FR" sz="2400" b="1" u="sng" dirty="0">
                <a:latin typeface="Calibri" pitchFamily="34" charset="0"/>
                <a:cs typeface="Calibri" pitchFamily="34" charset="0"/>
              </a:rPr>
              <a:t> </a:t>
            </a:r>
            <a:r>
              <a:rPr lang="fr-FR" sz="2400" b="1" dirty="0">
                <a:latin typeface="Calibri" pitchFamily="34" charset="0"/>
                <a:cs typeface="Calibri" pitchFamily="34" charset="0"/>
              </a:rPr>
              <a:t>votre identifiant et mot de passe :</a:t>
            </a:r>
          </a:p>
          <a:p>
            <a:pPr lvl="2">
              <a:buFont typeface="Arial" pitchFamily="34" charset="0"/>
              <a:buChar char="•"/>
            </a:pPr>
            <a:r>
              <a:rPr lang="fr-FR" sz="2400" b="1" dirty="0">
                <a:latin typeface="Calibri" pitchFamily="34" charset="0"/>
                <a:cs typeface="Calibri" pitchFamily="34" charset="0"/>
              </a:rPr>
              <a:t>De votre compte </a:t>
            </a:r>
            <a:r>
              <a:rPr lang="fr-FR" sz="2400" b="1" dirty="0" err="1">
                <a:latin typeface="Calibri" pitchFamily="34" charset="0"/>
                <a:cs typeface="Calibri" pitchFamily="34" charset="0"/>
              </a:rPr>
              <a:t>EduConnect</a:t>
            </a:r>
            <a:r>
              <a:rPr lang="fr-FR" sz="2400" b="1" dirty="0">
                <a:latin typeface="Calibri" pitchFamily="34" charset="0"/>
                <a:cs typeface="Calibri" pitchFamily="34" charset="0"/>
              </a:rPr>
              <a:t> ou</a:t>
            </a:r>
          </a:p>
          <a:p>
            <a:pPr lvl="2">
              <a:buFont typeface="Arial" pitchFamily="34" charset="0"/>
              <a:buChar char="•"/>
            </a:pPr>
            <a:r>
              <a:rPr lang="fr-FR" sz="2400" b="1" dirty="0">
                <a:latin typeface="Calibri" pitchFamily="34" charset="0"/>
                <a:cs typeface="Calibri" pitchFamily="34" charset="0"/>
              </a:rPr>
              <a:t> France </a:t>
            </a:r>
            <a:r>
              <a:rPr lang="fr-FR" sz="2400" b="1" dirty="0" err="1">
                <a:latin typeface="Calibri" pitchFamily="34" charset="0"/>
                <a:cs typeface="Calibri" pitchFamily="34" charset="0"/>
              </a:rPr>
              <a:t>Connect</a:t>
            </a:r>
            <a:endParaRPr lang="fr-FR" sz="2400" b="1" dirty="0">
              <a:latin typeface="Calibri" pitchFamily="34" charset="0"/>
              <a:cs typeface="Calibri" pitchFamily="34" charset="0"/>
            </a:endParaRPr>
          </a:p>
          <a:p>
            <a:pPr>
              <a:buFont typeface="Arial" pitchFamily="34" charset="0"/>
              <a:buChar char="•"/>
            </a:pPr>
            <a:endParaRPr lang="fr-FR" b="1" dirty="0">
              <a:latin typeface="Calibri" pitchFamily="34" charset="0"/>
              <a:cs typeface="Calibri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fr-FR" b="1" dirty="0">
              <a:latin typeface="Comic Sans MS" pitchFamily="66" charset="0"/>
            </a:endParaRPr>
          </a:p>
        </p:txBody>
      </p:sp>
      <p:sp>
        <p:nvSpPr>
          <p:cNvPr id="3" name="Titre 1"/>
          <p:cNvSpPr txBox="1">
            <a:spLocks/>
          </p:cNvSpPr>
          <p:nvPr/>
        </p:nvSpPr>
        <p:spPr>
          <a:xfrm>
            <a:off x="1907704" y="980727"/>
            <a:ext cx="5112568" cy="720081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 fontScale="60000" lnSpcReduction="2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fr-FR" sz="4000" b="1" dirty="0">
                <a:solidFill>
                  <a:srgbClr val="3399FF"/>
                </a:solidFill>
                <a:latin typeface="Broadway" pitchFamily="82" charset="0"/>
              </a:rPr>
              <a:t>INFORMATIONS RELATIVES A LA DEMANDE DE BOURSES</a:t>
            </a:r>
            <a:endParaRPr lang="fr-FR" sz="2800" b="1" dirty="0">
              <a:solidFill>
                <a:srgbClr val="3399FF"/>
              </a:solidFill>
              <a:latin typeface="Broadway" pitchFamily="82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28662" y="612844"/>
            <a:ext cx="742955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dirty="0"/>
          </a:p>
          <a:p>
            <a:pPr>
              <a:buFont typeface="Wingdings" pitchFamily="2" charset="2"/>
              <a:buChar char="v"/>
            </a:pPr>
            <a:endParaRPr lang="fr-FR" b="1" dirty="0">
              <a:latin typeface="Comic Sans MS" pitchFamily="66" charset="0"/>
            </a:endParaRPr>
          </a:p>
          <a:p>
            <a:pPr>
              <a:buFont typeface="Wingdings" pitchFamily="2" charset="2"/>
              <a:buChar char="v"/>
            </a:pPr>
            <a:endParaRPr lang="fr-FR" b="1" dirty="0">
              <a:latin typeface="Comic Sans MS" pitchFamily="66" charset="0"/>
            </a:endParaRPr>
          </a:p>
          <a:p>
            <a:pPr>
              <a:buFont typeface="Wingdings" pitchFamily="2" charset="2"/>
              <a:buChar char="v"/>
            </a:pPr>
            <a:endParaRPr lang="fr-FR" b="1" dirty="0">
              <a:latin typeface="Comic Sans MS" pitchFamily="66" charset="0"/>
            </a:endParaRPr>
          </a:p>
          <a:p>
            <a:endParaRPr lang="fr-FR" b="1" dirty="0">
              <a:latin typeface="Calibri" pitchFamily="34" charset="0"/>
              <a:cs typeface="Calibri" pitchFamily="34" charset="0"/>
            </a:endParaRPr>
          </a:p>
          <a:p>
            <a:r>
              <a:rPr lang="fr-FR" sz="4000" b="1" dirty="0">
                <a:latin typeface="Calibri" pitchFamily="34" charset="0"/>
                <a:cs typeface="Calibri" pitchFamily="34" charset="0"/>
              </a:rPr>
              <a:t>Vous retrouverez toutes ces informations sur :</a:t>
            </a:r>
          </a:p>
          <a:p>
            <a:pPr lvl="1">
              <a:buFont typeface="Arial" pitchFamily="34" charset="0"/>
              <a:buChar char="•"/>
            </a:pPr>
            <a:r>
              <a:rPr lang="fr-FR" sz="4000" b="1" dirty="0">
                <a:latin typeface="Calibri" pitchFamily="34" charset="0"/>
                <a:cs typeface="Calibri" pitchFamily="34" charset="0"/>
              </a:rPr>
              <a:t>Le site du collège</a:t>
            </a:r>
          </a:p>
          <a:p>
            <a:pPr lvl="1">
              <a:buFont typeface="Arial" pitchFamily="34" charset="0"/>
              <a:buChar char="•"/>
            </a:pPr>
            <a:r>
              <a:rPr lang="fr-FR" sz="4000" b="1" dirty="0" err="1">
                <a:latin typeface="Calibri" pitchFamily="34" charset="0"/>
                <a:cs typeface="Calibri" pitchFamily="34" charset="0"/>
              </a:rPr>
              <a:t>Pronote</a:t>
            </a:r>
            <a:endParaRPr lang="fr-FR" sz="4000" b="1" dirty="0">
              <a:latin typeface="Calibri" pitchFamily="34" charset="0"/>
              <a:cs typeface="Calibri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fr-FR" sz="4000" b="1" dirty="0">
                <a:latin typeface="Calibri" pitchFamily="34" charset="0"/>
                <a:cs typeface="Calibri" pitchFamily="34" charset="0"/>
              </a:rPr>
              <a:t>Affiches à l’entrée du collège</a:t>
            </a:r>
            <a:endParaRPr lang="fr-FR" b="1" dirty="0">
              <a:latin typeface="Calibri" pitchFamily="34" charset="0"/>
              <a:cs typeface="Calibri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fr-FR" b="1" dirty="0">
              <a:latin typeface="Comic Sans MS" pitchFamily="66" charset="0"/>
            </a:endParaRPr>
          </a:p>
        </p:txBody>
      </p:sp>
      <p:sp>
        <p:nvSpPr>
          <p:cNvPr id="3" name="Titre 1"/>
          <p:cNvSpPr txBox="1">
            <a:spLocks/>
          </p:cNvSpPr>
          <p:nvPr/>
        </p:nvSpPr>
        <p:spPr>
          <a:xfrm>
            <a:off x="1907704" y="980727"/>
            <a:ext cx="5112568" cy="720081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 fontScale="60000" lnSpcReduction="2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fr-FR" sz="4000" b="1" dirty="0">
                <a:solidFill>
                  <a:srgbClr val="3399FF"/>
                </a:solidFill>
                <a:latin typeface="Broadway" pitchFamily="82" charset="0"/>
              </a:rPr>
              <a:t>INFORMATIONS RELATIVES A LA DEMANDE DE BOURSES</a:t>
            </a:r>
            <a:endParaRPr lang="fr-FR" sz="2800" b="1" dirty="0">
              <a:solidFill>
                <a:srgbClr val="3399FF"/>
              </a:solidFill>
              <a:latin typeface="Broadway" pitchFamily="82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28662" y="612844"/>
            <a:ext cx="7429552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dirty="0"/>
          </a:p>
          <a:p>
            <a:pPr>
              <a:buFont typeface="Wingdings" pitchFamily="2" charset="2"/>
              <a:buChar char="v"/>
            </a:pPr>
            <a:endParaRPr lang="fr-FR" b="1" dirty="0">
              <a:latin typeface="Comic Sans MS" pitchFamily="66" charset="0"/>
            </a:endParaRPr>
          </a:p>
          <a:p>
            <a:pPr>
              <a:buFont typeface="Wingdings" pitchFamily="2" charset="2"/>
              <a:buChar char="v"/>
            </a:pPr>
            <a:endParaRPr lang="fr-FR" b="1" dirty="0">
              <a:latin typeface="Comic Sans MS" pitchFamily="66" charset="0"/>
            </a:endParaRPr>
          </a:p>
          <a:p>
            <a:pPr>
              <a:buFont typeface="Wingdings" pitchFamily="2" charset="2"/>
              <a:buChar char="v"/>
            </a:pPr>
            <a:endParaRPr lang="fr-FR" b="1" dirty="0">
              <a:latin typeface="Comic Sans MS" pitchFamily="66" charset="0"/>
            </a:endParaRPr>
          </a:p>
          <a:p>
            <a:pPr algn="ctr"/>
            <a:endParaRPr lang="fr-FR" sz="2800" b="1" dirty="0">
              <a:latin typeface="Comic Sans MS" pitchFamily="66" charset="0"/>
            </a:endParaRPr>
          </a:p>
          <a:p>
            <a:r>
              <a:rPr lang="fr-FR" sz="2800" b="1" dirty="0">
                <a:latin typeface="Calibri" pitchFamily="34" charset="0"/>
                <a:cs typeface="Calibri" pitchFamily="34" charset="0"/>
              </a:rPr>
              <a:t>Tout élève souhaitant être inscrit en DP doit être à jour du paiement du trimestre</a:t>
            </a:r>
          </a:p>
          <a:p>
            <a:pPr>
              <a:buFont typeface="Arial" pitchFamily="34" charset="0"/>
              <a:buChar char="•"/>
            </a:pPr>
            <a:r>
              <a:rPr lang="fr-FR" sz="2800" b="1" dirty="0">
                <a:latin typeface="Calibri" pitchFamily="34" charset="0"/>
                <a:cs typeface="Calibri" pitchFamily="34" charset="0"/>
              </a:rPr>
              <a:t> du fait de la situation sanitaire, les repas non pris seront déduits du trimestre suivant,</a:t>
            </a:r>
          </a:p>
          <a:p>
            <a:pPr>
              <a:buFont typeface="Arial" pitchFamily="34" charset="0"/>
              <a:buChar char="•"/>
            </a:pPr>
            <a:r>
              <a:rPr lang="fr-FR" sz="2800" b="1" dirty="0">
                <a:latin typeface="Calibri" pitchFamily="34" charset="0"/>
                <a:cs typeface="Calibri" pitchFamily="34" charset="0"/>
              </a:rPr>
              <a:t> la DP fonctionne du lundi au vendredi : c’est donc un forfait (4 jours)</a:t>
            </a:r>
          </a:p>
          <a:p>
            <a:pPr>
              <a:buFont typeface="Arial" pitchFamily="34" charset="0"/>
              <a:buChar char="•"/>
            </a:pPr>
            <a:r>
              <a:rPr lang="fr-FR" sz="2800" b="1" dirty="0">
                <a:latin typeface="Calibri" pitchFamily="34" charset="0"/>
                <a:cs typeface="Calibri" pitchFamily="34" charset="0"/>
              </a:rPr>
              <a:t> le 1</a:t>
            </a:r>
            <a:r>
              <a:rPr lang="fr-FR" sz="2800" b="1" baseline="30000" dirty="0">
                <a:latin typeface="Calibri" pitchFamily="34" charset="0"/>
                <a:cs typeface="Calibri" pitchFamily="34" charset="0"/>
              </a:rPr>
              <a:t>er</a:t>
            </a:r>
            <a:r>
              <a:rPr lang="fr-FR" sz="2800" b="1" dirty="0">
                <a:latin typeface="Calibri" pitchFamily="34" charset="0"/>
                <a:cs typeface="Calibri" pitchFamily="34" charset="0"/>
              </a:rPr>
              <a:t> trimestre va jusqu’au 17/12/21 pour un montant de </a:t>
            </a:r>
            <a:r>
              <a:rPr lang="fr-FR" sz="28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112.20 euros</a:t>
            </a:r>
            <a:endParaRPr lang="fr-FR" b="1" dirty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  <a:p>
            <a:endParaRPr lang="fr-FR" b="1" dirty="0">
              <a:latin typeface="Comic Sans MS" pitchFamily="66" charset="0"/>
            </a:endParaRPr>
          </a:p>
        </p:txBody>
      </p:sp>
      <p:sp>
        <p:nvSpPr>
          <p:cNvPr id="3" name="Titre 1"/>
          <p:cNvSpPr txBox="1">
            <a:spLocks/>
          </p:cNvSpPr>
          <p:nvPr/>
        </p:nvSpPr>
        <p:spPr>
          <a:xfrm>
            <a:off x="1907704" y="980727"/>
            <a:ext cx="5112568" cy="720081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 fontScale="45000" lnSpcReduction="2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fr-FR" sz="4000" b="1" dirty="0">
                <a:solidFill>
                  <a:srgbClr val="3399FF"/>
                </a:solidFill>
                <a:latin typeface="Broadway" pitchFamily="82" charset="0"/>
              </a:rPr>
              <a:t>INFORMATIONS RELATIVES A L’INSCRIPTION A LA DEMI-PENSION</a:t>
            </a:r>
            <a:endParaRPr lang="fr-FR" sz="2800" b="1" dirty="0">
              <a:solidFill>
                <a:srgbClr val="3399FF"/>
              </a:solidFill>
              <a:latin typeface="Broadway" pitchFamily="82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28662" y="612844"/>
            <a:ext cx="7429552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dirty="0"/>
          </a:p>
          <a:p>
            <a:pPr>
              <a:buFont typeface="Wingdings" pitchFamily="2" charset="2"/>
              <a:buChar char="v"/>
            </a:pPr>
            <a:endParaRPr lang="fr-FR" b="1" dirty="0">
              <a:latin typeface="Comic Sans MS" pitchFamily="66" charset="0"/>
            </a:endParaRPr>
          </a:p>
          <a:p>
            <a:pPr>
              <a:buFont typeface="Wingdings" pitchFamily="2" charset="2"/>
              <a:buChar char="v"/>
            </a:pPr>
            <a:endParaRPr lang="fr-FR" b="1" dirty="0">
              <a:latin typeface="Comic Sans MS" pitchFamily="66" charset="0"/>
            </a:endParaRPr>
          </a:p>
          <a:p>
            <a:pPr>
              <a:buFont typeface="Wingdings" pitchFamily="2" charset="2"/>
              <a:buChar char="v"/>
            </a:pPr>
            <a:endParaRPr lang="fr-FR" b="1" dirty="0">
              <a:latin typeface="Comic Sans MS" pitchFamily="66" charset="0"/>
            </a:endParaRPr>
          </a:p>
          <a:p>
            <a:pPr algn="ctr"/>
            <a:endParaRPr lang="fr-FR" sz="2800" b="1" dirty="0"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fr-FR" sz="4000" b="1" dirty="0">
                <a:latin typeface="Calibri" pitchFamily="34" charset="0"/>
                <a:cs typeface="Calibri" pitchFamily="34" charset="0"/>
              </a:rPr>
              <a:t>En cas de difficultés, l’assistante sociale du collège vous aidera à constituer un dossier de prise en charge du montant </a:t>
            </a:r>
          </a:p>
          <a:p>
            <a:pPr>
              <a:buFont typeface="Arial" pitchFamily="34" charset="0"/>
              <a:buChar char="•"/>
            </a:pPr>
            <a:r>
              <a:rPr lang="fr-FR" sz="4000" b="1" dirty="0">
                <a:latin typeface="Calibri" pitchFamily="34" charset="0"/>
                <a:cs typeface="Calibri" pitchFamily="34" charset="0"/>
              </a:rPr>
              <a:t>Vous pouvez la joindre au :</a:t>
            </a:r>
          </a:p>
          <a:p>
            <a:pPr algn="ctr"/>
            <a:r>
              <a:rPr lang="fr-FR" sz="40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fr-FR" sz="40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0696 385430</a:t>
            </a:r>
          </a:p>
          <a:p>
            <a:pPr>
              <a:buFont typeface="Arial" pitchFamily="34" charset="0"/>
              <a:buChar char="•"/>
            </a:pPr>
            <a:endParaRPr lang="fr-FR" b="1" dirty="0">
              <a:latin typeface="Comic Sans MS" pitchFamily="66" charset="0"/>
            </a:endParaRPr>
          </a:p>
        </p:txBody>
      </p:sp>
      <p:sp>
        <p:nvSpPr>
          <p:cNvPr id="3" name="Titre 1"/>
          <p:cNvSpPr txBox="1">
            <a:spLocks/>
          </p:cNvSpPr>
          <p:nvPr/>
        </p:nvSpPr>
        <p:spPr>
          <a:xfrm>
            <a:off x="1907704" y="980727"/>
            <a:ext cx="5112568" cy="720081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 fontScale="45000" lnSpcReduction="2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fr-FR" sz="4000" b="1" dirty="0">
                <a:solidFill>
                  <a:srgbClr val="3399FF"/>
                </a:solidFill>
                <a:latin typeface="Broadway" pitchFamily="82" charset="0"/>
              </a:rPr>
              <a:t>INFORMATIONS RELATIVES A L’INSCRIPTION A LA DEMI-PENSION</a:t>
            </a:r>
            <a:endParaRPr lang="fr-FR" sz="2800" b="1" dirty="0">
              <a:solidFill>
                <a:srgbClr val="3399FF"/>
              </a:solidFill>
              <a:latin typeface="Broadway" pitchFamily="82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28662" y="612844"/>
            <a:ext cx="7429552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dirty="0"/>
          </a:p>
          <a:p>
            <a:pPr>
              <a:buFont typeface="Wingdings" pitchFamily="2" charset="2"/>
              <a:buChar char="v"/>
            </a:pPr>
            <a:endParaRPr lang="fr-FR" b="1" dirty="0">
              <a:latin typeface="Comic Sans MS" pitchFamily="66" charset="0"/>
            </a:endParaRPr>
          </a:p>
          <a:p>
            <a:pPr>
              <a:buFont typeface="Wingdings" pitchFamily="2" charset="2"/>
              <a:buChar char="v"/>
            </a:pPr>
            <a:endParaRPr lang="fr-FR" b="1" dirty="0">
              <a:latin typeface="Comic Sans MS" pitchFamily="66" charset="0"/>
            </a:endParaRPr>
          </a:p>
          <a:p>
            <a:pPr>
              <a:buFont typeface="Wingdings" pitchFamily="2" charset="2"/>
              <a:buChar char="v"/>
            </a:pPr>
            <a:endParaRPr lang="fr-FR" b="1" dirty="0">
              <a:latin typeface="Comic Sans MS" pitchFamily="66" charset="0"/>
            </a:endParaRPr>
          </a:p>
          <a:p>
            <a:pPr algn="ctr"/>
            <a:endParaRPr lang="fr-FR" sz="2800" b="1" dirty="0"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fr-FR" b="1" dirty="0">
                <a:latin typeface="Comic Sans MS" pitchFamily="66" charset="0"/>
              </a:rPr>
              <a:t> </a:t>
            </a:r>
            <a:r>
              <a:rPr lang="fr-FR" sz="3600" b="1" dirty="0">
                <a:latin typeface="Calibri" pitchFamily="34" charset="0"/>
                <a:cs typeface="Calibri" pitchFamily="34" charset="0"/>
              </a:rPr>
              <a:t>Les paiements de cantine s’effectuent au collège du lundi au vendredi de 7h à 11h (une organisation vous sera annoncée à l’accueil)</a:t>
            </a:r>
          </a:p>
          <a:p>
            <a:r>
              <a:rPr lang="fr-FR" sz="3600" b="1" dirty="0">
                <a:latin typeface="Calibri" pitchFamily="34" charset="0"/>
                <a:cs typeface="Calibri" pitchFamily="34" charset="0"/>
              </a:rPr>
              <a:t>. Le paiement en espèces est privilégié.</a:t>
            </a:r>
          </a:p>
          <a:p>
            <a:endParaRPr lang="fr-FR" b="1" dirty="0">
              <a:latin typeface="Comic Sans MS" pitchFamily="66" charset="0"/>
            </a:endParaRPr>
          </a:p>
          <a:p>
            <a:endParaRPr lang="fr-FR" b="1" dirty="0"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endParaRPr lang="fr-FR" b="1" dirty="0">
              <a:latin typeface="Comic Sans MS" pitchFamily="66" charset="0"/>
            </a:endParaRPr>
          </a:p>
        </p:txBody>
      </p:sp>
      <p:sp>
        <p:nvSpPr>
          <p:cNvPr id="3" name="Titre 1"/>
          <p:cNvSpPr txBox="1">
            <a:spLocks/>
          </p:cNvSpPr>
          <p:nvPr/>
        </p:nvSpPr>
        <p:spPr>
          <a:xfrm>
            <a:off x="1907704" y="980727"/>
            <a:ext cx="5112568" cy="720081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 fontScale="45000" lnSpcReduction="2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fr-FR" sz="4000" b="1" dirty="0">
                <a:solidFill>
                  <a:srgbClr val="3399FF"/>
                </a:solidFill>
                <a:latin typeface="Broadway" pitchFamily="82" charset="0"/>
              </a:rPr>
              <a:t>INFORMATIONS RELATIVES A L’INSCRIPTION A LA DEMI-PENSION</a:t>
            </a:r>
            <a:endParaRPr lang="fr-FR" sz="2800" b="1" dirty="0">
              <a:solidFill>
                <a:srgbClr val="3399FF"/>
              </a:solidFill>
              <a:latin typeface="Broadway" pitchFamily="82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3608" y="612844"/>
            <a:ext cx="71002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dirty="0"/>
          </a:p>
          <a:p>
            <a:pPr>
              <a:buFont typeface="Wingdings" pitchFamily="2" charset="2"/>
              <a:buChar char="v"/>
            </a:pPr>
            <a:endParaRPr lang="fr-FR" b="1" dirty="0">
              <a:latin typeface="Comic Sans MS" pitchFamily="66" charset="0"/>
            </a:endParaRPr>
          </a:p>
          <a:p>
            <a:pPr>
              <a:buFont typeface="Wingdings" pitchFamily="2" charset="2"/>
              <a:buChar char="v"/>
            </a:pPr>
            <a:endParaRPr lang="fr-FR" b="1" dirty="0">
              <a:latin typeface="Comic Sans MS" pitchFamily="66" charset="0"/>
            </a:endParaRPr>
          </a:p>
          <a:p>
            <a:pPr>
              <a:buFont typeface="Wingdings" pitchFamily="2" charset="2"/>
              <a:buChar char="v"/>
            </a:pPr>
            <a:endParaRPr lang="fr-FR" b="1" dirty="0">
              <a:latin typeface="Comic Sans MS" pitchFamily="66" charset="0"/>
            </a:endParaRPr>
          </a:p>
          <a:p>
            <a:endParaRPr lang="fr-FR" b="1" dirty="0">
              <a:latin typeface="Comic Sans MS" pitchFamily="66" charset="0"/>
            </a:endParaRPr>
          </a:p>
          <a:p>
            <a:endParaRPr lang="fr-FR" b="1" dirty="0">
              <a:latin typeface="Comic Sans MS" pitchFamily="66" charset="0"/>
            </a:endParaRPr>
          </a:p>
        </p:txBody>
      </p:sp>
      <p:sp>
        <p:nvSpPr>
          <p:cNvPr id="3" name="Titre 1"/>
          <p:cNvSpPr txBox="1">
            <a:spLocks/>
          </p:cNvSpPr>
          <p:nvPr/>
        </p:nvSpPr>
        <p:spPr>
          <a:xfrm>
            <a:off x="857224" y="642919"/>
            <a:ext cx="7500990" cy="1143008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Broadway" pitchFamily="82" charset="0"/>
              </a:rPr>
              <a:t>Vos questions 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3608" y="612844"/>
            <a:ext cx="71002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dirty="0"/>
          </a:p>
          <a:p>
            <a:pPr>
              <a:buFont typeface="Wingdings" pitchFamily="2" charset="2"/>
              <a:buChar char="v"/>
            </a:pPr>
            <a:endParaRPr lang="fr-FR" b="1" dirty="0">
              <a:latin typeface="Comic Sans MS" pitchFamily="66" charset="0"/>
            </a:endParaRPr>
          </a:p>
          <a:p>
            <a:pPr>
              <a:buFont typeface="Wingdings" pitchFamily="2" charset="2"/>
              <a:buChar char="v"/>
            </a:pPr>
            <a:endParaRPr lang="fr-FR" b="1" dirty="0">
              <a:latin typeface="Comic Sans MS" pitchFamily="66" charset="0"/>
            </a:endParaRPr>
          </a:p>
          <a:p>
            <a:pPr>
              <a:buFont typeface="Wingdings" pitchFamily="2" charset="2"/>
              <a:buChar char="v"/>
            </a:pPr>
            <a:endParaRPr lang="fr-FR" b="1" dirty="0">
              <a:latin typeface="Comic Sans MS" pitchFamily="66" charset="0"/>
            </a:endParaRPr>
          </a:p>
          <a:p>
            <a:endParaRPr lang="fr-FR" b="1" dirty="0">
              <a:latin typeface="Comic Sans MS" pitchFamily="66" charset="0"/>
            </a:endParaRPr>
          </a:p>
          <a:p>
            <a:endParaRPr lang="fr-FR" b="1" dirty="0">
              <a:latin typeface="Comic Sans MS" pitchFamily="66" charset="0"/>
            </a:endParaRPr>
          </a:p>
        </p:txBody>
      </p:sp>
      <p:sp>
        <p:nvSpPr>
          <p:cNvPr id="3" name="Titre 1"/>
          <p:cNvSpPr txBox="1">
            <a:spLocks/>
          </p:cNvSpPr>
          <p:nvPr/>
        </p:nvSpPr>
        <p:spPr>
          <a:xfrm>
            <a:off x="714348" y="1142984"/>
            <a:ext cx="7715304" cy="1714512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Broadway" pitchFamily="82" charset="0"/>
              </a:rPr>
              <a:t>Merci de votre attention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naise">
  <a:themeElements>
    <a:clrScheme name="Personnalisé 1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4FCEFF"/>
      </a:accent2>
      <a:accent3>
        <a:srgbClr val="009DD9"/>
      </a:accent3>
      <a:accent4>
        <a:srgbClr val="0BD0D9"/>
      </a:accent4>
      <a:accent5>
        <a:srgbClr val="0BD0D9"/>
      </a:accent5>
      <a:accent6>
        <a:srgbClr val="0BD0D9"/>
      </a:accent6>
      <a:hlink>
        <a:srgbClr val="009DD9"/>
      </a:hlink>
      <a:folHlink>
        <a:srgbClr val="85DFD0"/>
      </a:folHlink>
    </a:clrScheme>
    <a:fontScheme name="Origine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4599</TotalTime>
  <Words>1772</Words>
  <Application>Microsoft Office PowerPoint</Application>
  <PresentationFormat>Affichage à l'écran (4:3)</PresentationFormat>
  <Paragraphs>352</Paragraphs>
  <Slides>43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43</vt:i4>
      </vt:variant>
    </vt:vector>
  </HeadingPairs>
  <TitlesOfParts>
    <vt:vector size="54" baseType="lpstr">
      <vt:lpstr>Arial</vt:lpstr>
      <vt:lpstr>Bookman Old Style</vt:lpstr>
      <vt:lpstr>Broadway</vt:lpstr>
      <vt:lpstr>Brush Script MT</vt:lpstr>
      <vt:lpstr>Calibri</vt:lpstr>
      <vt:lpstr>Comic Sans MS</vt:lpstr>
      <vt:lpstr>Courier New</vt:lpstr>
      <vt:lpstr>Gill Sans MT</vt:lpstr>
      <vt:lpstr>Rage Italic</vt:lpstr>
      <vt:lpstr>Wingdings</vt:lpstr>
      <vt:lpstr>Punaise</vt:lpstr>
      <vt:lpstr>REUNION DE RENTREE DES PARENTS DE 6ème </vt:lpstr>
      <vt:lpstr>ACCUEIL DES ELEVES DE 6ème </vt:lpstr>
      <vt:lpstr>Accueil des classes</vt:lpstr>
      <vt:lpstr>Les évaluations nationales</vt:lpstr>
      <vt:lpstr>RESPECT DE GESTES BARRIERES (EXTRAITS DU CADRE SANITAIRE NATIONAL)</vt:lpstr>
      <vt:lpstr>RESPECT DE GESTES BARRIERES (EXTRAITS DU CADRE SANITAIRE NATIONAL)</vt:lpstr>
      <vt:lpstr>Avant de partir du domicile</vt:lpstr>
      <vt:lpstr>DISPOSITIONS PRISES PAR LE COLLEGE (en période normale)</vt:lpstr>
      <vt:lpstr>AU PORTAIL</vt:lpstr>
      <vt:lpstr>A l’intérieur du collège</vt:lpstr>
      <vt:lpstr>Accueil au collège</vt:lpstr>
      <vt:lpstr>DANS LA CLASSE</vt:lpstr>
      <vt:lpstr>Au réfectoire : date à définir</vt:lpstr>
      <vt:lpstr>DISPOSITIONS</vt:lpstr>
      <vt:lpstr>DISPOSITIONS</vt:lpstr>
      <vt:lpstr>L’adaptation des élèves de 6ème </vt:lpstr>
      <vt:lpstr>L’adaptation des élèves de 6ème </vt:lpstr>
      <vt:lpstr>L’adaptation des élèves de 6ème </vt:lpstr>
      <vt:lpstr>L’INDISPENSABLE EN 6ème </vt:lpstr>
      <vt:lpstr>Vous y trouverez…….</vt:lpstr>
      <vt:lpstr>Vous y trouverez…….</vt:lpstr>
      <vt:lpstr>L’INDISPENSABLE EN 6ème </vt:lpstr>
      <vt:lpstr>Vous y trouverez</vt:lpstr>
      <vt:lpstr>COLLEGE Fernand DONATIEN</vt:lpstr>
      <vt:lpstr>SPECIFICITES</vt:lpstr>
      <vt:lpstr>Une communauté éducative</vt:lpstr>
      <vt:lpstr>  Les disciplines enseignées en 6ème    </vt:lpstr>
      <vt:lpstr>Les horaires </vt:lpstr>
      <vt:lpstr>Présentation PowerPoint</vt:lpstr>
      <vt:lpstr>Elections parents</vt:lpstr>
      <vt:lpstr>Elections parents</vt:lpstr>
      <vt:lpstr>Les activités périscolaires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COLLEGE LE PRIEURE</dc:title>
  <dc:creator>Patrick</dc:creator>
  <cp:lastModifiedBy>Philippe</cp:lastModifiedBy>
  <cp:revision>159</cp:revision>
  <dcterms:created xsi:type="dcterms:W3CDTF">2013-02-17T09:05:58Z</dcterms:created>
  <dcterms:modified xsi:type="dcterms:W3CDTF">2021-09-24T14:10:33Z</dcterms:modified>
</cp:coreProperties>
</file>