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97" r:id="rId3"/>
    <p:sldId id="298" r:id="rId4"/>
    <p:sldId id="299" r:id="rId5"/>
    <p:sldId id="300" r:id="rId6"/>
    <p:sldId id="301" r:id="rId7"/>
    <p:sldId id="324" r:id="rId8"/>
    <p:sldId id="307" r:id="rId9"/>
    <p:sldId id="308" r:id="rId10"/>
    <p:sldId id="309" r:id="rId11"/>
    <p:sldId id="310" r:id="rId12"/>
    <p:sldId id="311" r:id="rId13"/>
    <p:sldId id="312" r:id="rId14"/>
    <p:sldId id="313" r:id="rId15"/>
    <p:sldId id="314" r:id="rId16"/>
    <p:sldId id="315" r:id="rId17"/>
    <p:sldId id="316" r:id="rId18"/>
    <p:sldId id="348" r:id="rId19"/>
    <p:sldId id="332" r:id="rId20"/>
    <p:sldId id="333" r:id="rId21"/>
    <p:sldId id="334" r:id="rId22"/>
    <p:sldId id="335" r:id="rId23"/>
    <p:sldId id="336" r:id="rId24"/>
    <p:sldId id="337" r:id="rId25"/>
    <p:sldId id="266" r:id="rId26"/>
    <p:sldId id="296" r:id="rId27"/>
    <p:sldId id="267" r:id="rId28"/>
    <p:sldId id="295" r:id="rId29"/>
    <p:sldId id="317" r:id="rId30"/>
    <p:sldId id="344" r:id="rId31"/>
    <p:sldId id="345" r:id="rId32"/>
    <p:sldId id="346" r:id="rId33"/>
    <p:sldId id="347" r:id="rId34"/>
    <p:sldId id="268" r:id="rId35"/>
    <p:sldId id="269" r:id="rId36"/>
    <p:sldId id="270" r:id="rId37"/>
    <p:sldId id="319" r:id="rId38"/>
    <p:sldId id="323" r:id="rId39"/>
    <p:sldId id="320" r:id="rId40"/>
    <p:sldId id="321" r:id="rId41"/>
    <p:sldId id="322" r:id="rId42"/>
    <p:sldId id="289" r:id="rId43"/>
    <p:sldId id="290" r:id="rId44"/>
    <p:sldId id="338" r:id="rId45"/>
    <p:sldId id="341" r:id="rId46"/>
    <p:sldId id="339" r:id="rId47"/>
    <p:sldId id="283" r:id="rId48"/>
    <p:sldId id="285" r:id="rId49"/>
    <p:sldId id="284" r:id="rId50"/>
    <p:sldId id="286" r:id="rId51"/>
    <p:sldId id="343" r:id="rId52"/>
    <p:sldId id="340" r:id="rId5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81889-93A2-4E2D-9909-451189D0A8D0}" type="datetimeFigureOut">
              <a:rPr lang="fr-FR" smtClean="0"/>
              <a:pPr/>
              <a:t>27/09/2021</a:t>
            </a:fld>
            <a:endParaRPr lang="fr-FR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Ellipse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66C553C-8D8F-4C0A-991E-89471B8A0E1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81889-93A2-4E2D-9909-451189D0A8D0}" type="datetimeFigureOut">
              <a:rPr lang="fr-FR" smtClean="0"/>
              <a:pPr/>
              <a:t>27/09/2021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A66C553C-8D8F-4C0A-991E-89471B8A0E1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81889-93A2-4E2D-9909-451189D0A8D0}" type="datetimeFigureOut">
              <a:rPr lang="fr-FR" smtClean="0"/>
              <a:pPr/>
              <a:t>27/09/2021</a:t>
            </a:fld>
            <a:endParaRPr lang="fr-FR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66C553C-8D8F-4C0A-991E-89471B8A0E1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BD881889-93A2-4E2D-9909-451189D0A8D0}" type="datetimeFigureOut">
              <a:rPr lang="fr-FR" smtClean="0"/>
              <a:pPr/>
              <a:t>27/09/2021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C553C-8D8F-4C0A-991E-89471B8A0E1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space réservé du contenu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2" name="Espace réservé du contenu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cteur droit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81889-93A2-4E2D-9909-451189D0A8D0}" type="datetimeFigureOut">
              <a:rPr lang="fr-FR" smtClean="0"/>
              <a:pPr/>
              <a:t>27/09/2021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fr-FR"/>
          </a:p>
        </p:txBody>
      </p:sp>
      <p:sp>
        <p:nvSpPr>
          <p:cNvPr id="15" name="Connecteur droit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Espace réservé du contenu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6" name="Espace réservé du contenu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5" name="Ellipse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Ellipse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A66C553C-8D8F-4C0A-991E-89471B8A0E1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3" name="Titr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81889-93A2-4E2D-9909-451189D0A8D0}" type="datetimeFigureOut">
              <a:rPr lang="fr-FR" smtClean="0"/>
              <a:pPr/>
              <a:t>27/09/2021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A66C553C-8D8F-4C0A-991E-89471B8A0E1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81889-93A2-4E2D-9909-451189D0A8D0}" type="datetimeFigureOut">
              <a:rPr lang="fr-FR" smtClean="0"/>
              <a:pPr/>
              <a:t>27/09/2021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66C553C-8D8F-4C0A-991E-89471B8A0E1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Espace réservé du contenu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66C553C-8D8F-4C0A-991E-89471B8A0E1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81889-93A2-4E2D-9909-451189D0A8D0}" type="datetimeFigureOut">
              <a:rPr lang="fr-FR" smtClean="0"/>
              <a:pPr/>
              <a:t>27/09/2021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necteur droit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Ellipse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llipse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A66C553C-8D8F-4C0A-991E-89471B8A0E1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BD881889-93A2-4E2D-9909-451189D0A8D0}" type="datetimeFigureOut">
              <a:rPr lang="fr-FR" smtClean="0"/>
              <a:pPr/>
              <a:t>27/09/2021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81889-93A2-4E2D-9909-451189D0A8D0}" type="datetimeFigureOut">
              <a:rPr lang="fr-FR" smtClean="0"/>
              <a:pPr/>
              <a:t>27/09/2021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C553C-8D8F-4C0A-991E-89471B8A0E1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Connecteur droit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A66C553C-8D8F-4C0A-991E-89471B8A0E1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81889-93A2-4E2D-9909-451189D0A8D0}" type="datetimeFigureOut">
              <a:rPr lang="fr-FR" smtClean="0"/>
              <a:pPr/>
              <a:t>27/09/2021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BD881889-93A2-4E2D-9909-451189D0A8D0}" type="datetimeFigureOut">
              <a:rPr lang="fr-FR" smtClean="0"/>
              <a:pPr/>
              <a:t>27/09/2021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Ellipse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66C553C-8D8F-4C0A-991E-89471B8A0E1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2400" dirty="0" smtClean="0"/>
              <a:t>INFORMATIONS A DESTINATION DESPARENTS </a:t>
            </a:r>
          </a:p>
          <a:p>
            <a:r>
              <a:rPr lang="fr-FR" sz="2400" dirty="0" smtClean="0"/>
              <a:t>D’ ELEVES DE</a:t>
            </a:r>
          </a:p>
          <a:p>
            <a:r>
              <a:rPr lang="fr-FR" sz="2400" dirty="0" smtClean="0"/>
              <a:t> 3</a:t>
            </a:r>
            <a:r>
              <a:rPr lang="fr-FR" sz="2400" baseline="30000" dirty="0" smtClean="0"/>
              <a:t>ème</a:t>
            </a:r>
            <a:r>
              <a:rPr lang="fr-FR" sz="2400" dirty="0" smtClean="0"/>
              <a:t> </a:t>
            </a:r>
            <a:endParaRPr lang="fr-FR" sz="2400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RENTREE 2021</a:t>
            </a:r>
            <a:endParaRPr lang="fr-F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ORDRE DU JOUR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sz="4000" dirty="0" smtClean="0"/>
              <a:t>Bilan de rentrée</a:t>
            </a:r>
          </a:p>
          <a:p>
            <a:r>
              <a:rPr lang="fr-FR" sz="4000" dirty="0" smtClean="0"/>
              <a:t>Protocole sanitaire</a:t>
            </a:r>
          </a:p>
          <a:p>
            <a:r>
              <a:rPr lang="fr-FR" sz="4000" dirty="0" smtClean="0"/>
              <a:t>Organisation mise en place</a:t>
            </a:r>
          </a:p>
          <a:p>
            <a:r>
              <a:rPr lang="fr-FR" sz="4000" dirty="0" smtClean="0"/>
              <a:t>Spécificités de la classe de 3</a:t>
            </a:r>
            <a:r>
              <a:rPr lang="fr-FR" sz="4000" baseline="30000" dirty="0" smtClean="0"/>
              <a:t>ème</a:t>
            </a:r>
            <a:endParaRPr lang="fr-FR" sz="4000" dirty="0" smtClean="0"/>
          </a:p>
          <a:p>
            <a:r>
              <a:rPr lang="fr-FR" sz="4000" dirty="0" smtClean="0"/>
              <a:t>Point sur les élections</a:t>
            </a:r>
          </a:p>
          <a:p>
            <a:r>
              <a:rPr lang="fr-FR" sz="4000" dirty="0" smtClean="0"/>
              <a:t>Questions diverses</a:t>
            </a:r>
            <a:endParaRPr lang="fr-FR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COMBIEN D’ELEVES A CETTE RENTREE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sz="quarter" idx="1"/>
          </p:nvPr>
        </p:nvGraphicFramePr>
        <p:xfrm>
          <a:off x="683569" y="1556792"/>
          <a:ext cx="8123718" cy="397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3"/>
                <a:gridCol w="1440160"/>
                <a:gridCol w="936104"/>
                <a:gridCol w="1379917"/>
                <a:gridCol w="1212371"/>
                <a:gridCol w="1138943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COLLEGE HORS SEGPA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SEGPA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TOTAL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NIVEAUX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NBRE ELEVES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NBRE  DIV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NBRE ELEVES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NBRE  DIV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6</a:t>
                      </a:r>
                      <a:r>
                        <a:rPr lang="fr-FR" sz="2800" baseline="30000" dirty="0" smtClean="0"/>
                        <a:t>ème</a:t>
                      </a:r>
                      <a:r>
                        <a:rPr lang="fr-FR" sz="2800" dirty="0" smtClean="0"/>
                        <a:t> 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91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4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17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2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108</a:t>
                      </a:r>
                      <a:endParaRPr lang="fr-FR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5</a:t>
                      </a:r>
                      <a:r>
                        <a:rPr lang="fr-FR" sz="2800" baseline="30000" dirty="0" smtClean="0"/>
                        <a:t>ème</a:t>
                      </a:r>
                      <a:r>
                        <a:rPr lang="fr-FR" sz="2800" dirty="0" smtClean="0"/>
                        <a:t> 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88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4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30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2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118</a:t>
                      </a:r>
                      <a:endParaRPr lang="fr-FR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4</a:t>
                      </a:r>
                      <a:r>
                        <a:rPr lang="fr-FR" sz="2800" baseline="30000" dirty="0" smtClean="0"/>
                        <a:t>ème</a:t>
                      </a:r>
                      <a:r>
                        <a:rPr lang="fr-FR" sz="2800" dirty="0" smtClean="0"/>
                        <a:t> 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94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4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24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2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118</a:t>
                      </a:r>
                      <a:endParaRPr lang="fr-FR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3</a:t>
                      </a:r>
                      <a:r>
                        <a:rPr lang="fr-FR" sz="2800" baseline="30000" dirty="0" smtClean="0"/>
                        <a:t>ème</a:t>
                      </a:r>
                      <a:r>
                        <a:rPr lang="fr-FR" sz="2800" dirty="0" smtClean="0"/>
                        <a:t> 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89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4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25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2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114</a:t>
                      </a:r>
                      <a:endParaRPr lang="fr-FR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TOTAL</a:t>
                      </a:r>
                      <a:endParaRPr lang="fr-FR" sz="28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362</a:t>
                      </a:r>
                      <a:endParaRPr lang="fr-FR" sz="28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16</a:t>
                      </a:r>
                      <a:endParaRPr lang="fr-FR" sz="28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96</a:t>
                      </a:r>
                      <a:endParaRPr lang="fr-FR" sz="28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8</a:t>
                      </a:r>
                      <a:endParaRPr lang="fr-FR" sz="28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458</a:t>
                      </a:r>
                      <a:endParaRPr lang="fr-FR" sz="28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COMBIEN DE PERSONNELS POUR ACCOMPAGNER VOS ENFANTS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/>
              <a:t>41 professeurs</a:t>
            </a:r>
          </a:p>
          <a:p>
            <a:r>
              <a:rPr lang="fr-FR" dirty="0" smtClean="0"/>
              <a:t>1 professeur documentaliste</a:t>
            </a:r>
          </a:p>
          <a:p>
            <a:r>
              <a:rPr lang="fr-FR" dirty="0" smtClean="0"/>
              <a:t>2 </a:t>
            </a:r>
            <a:r>
              <a:rPr lang="fr-FR" dirty="0" smtClean="0"/>
              <a:t>conseillères principales </a:t>
            </a:r>
            <a:r>
              <a:rPr lang="fr-FR" dirty="0" smtClean="0"/>
              <a:t>d’éducation (CPE)</a:t>
            </a:r>
          </a:p>
          <a:p>
            <a:r>
              <a:rPr lang="fr-FR" dirty="0" smtClean="0"/>
              <a:t>14 assistants d’éducation</a:t>
            </a:r>
          </a:p>
          <a:p>
            <a:r>
              <a:rPr lang="fr-FR" dirty="0" smtClean="0"/>
              <a:t>2 AESH</a:t>
            </a:r>
          </a:p>
          <a:p>
            <a:r>
              <a:rPr lang="fr-FR" dirty="0" smtClean="0"/>
              <a:t>Autres personnels rattachés :</a:t>
            </a:r>
          </a:p>
          <a:p>
            <a:pPr>
              <a:buFont typeface="Wingdings" pitchFamily="2" charset="2"/>
              <a:buChar char="ü"/>
            </a:pPr>
            <a:r>
              <a:rPr lang="fr-FR" dirty="0" smtClean="0"/>
              <a:t>1 assistante sociale</a:t>
            </a:r>
          </a:p>
          <a:p>
            <a:pPr>
              <a:buFont typeface="Wingdings" pitchFamily="2" charset="2"/>
              <a:buChar char="ü"/>
            </a:pPr>
            <a:r>
              <a:rPr lang="fr-FR" dirty="0" smtClean="0"/>
              <a:t>1 infirmière</a:t>
            </a:r>
          </a:p>
          <a:p>
            <a:pPr>
              <a:buFont typeface="Wingdings" pitchFamily="2" charset="2"/>
              <a:buChar char="ü"/>
            </a:pPr>
            <a:r>
              <a:rPr lang="fr-FR" dirty="0" smtClean="0"/>
              <a:t>1 secrétaire</a:t>
            </a:r>
          </a:p>
          <a:p>
            <a:pPr>
              <a:buFont typeface="Wingdings" pitchFamily="2" charset="2"/>
              <a:buChar char="ü"/>
            </a:pPr>
            <a:r>
              <a:rPr lang="fr-FR" dirty="0" smtClean="0"/>
              <a:t>1 médecin scolaire</a:t>
            </a:r>
          </a:p>
          <a:p>
            <a:pPr>
              <a:buFont typeface="Wingdings" pitchFamily="2" charset="2"/>
              <a:buChar char="ü"/>
            </a:pPr>
            <a:r>
              <a:rPr lang="fr-FR" dirty="0" smtClean="0"/>
              <a:t>1 psychologue de l’éducation nationale		</a:t>
            </a:r>
            <a:endParaRPr lang="fr-F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COMBIEN DE PERSONNELS POUR ACCOMPAGNER VOS ENFANTS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28 agents techniques</a:t>
            </a:r>
          </a:p>
          <a:p>
            <a:r>
              <a:rPr lang="fr-FR" dirty="0" smtClean="0"/>
              <a:t>3 secrétaires</a:t>
            </a:r>
          </a:p>
          <a:p>
            <a:r>
              <a:rPr lang="fr-FR" dirty="0" smtClean="0"/>
              <a:t>1 gestionnaire, adjointe de la principale</a:t>
            </a:r>
          </a:p>
          <a:p>
            <a:r>
              <a:rPr lang="fr-FR" dirty="0" smtClean="0"/>
              <a:t>1 directrice de SEGPA, adjointe de la principale</a:t>
            </a:r>
          </a:p>
          <a:p>
            <a:r>
              <a:rPr lang="fr-FR" dirty="0" smtClean="0"/>
              <a:t>1 principal- adjoint</a:t>
            </a:r>
          </a:p>
          <a:p>
            <a:r>
              <a:rPr lang="fr-FR" dirty="0" smtClean="0"/>
              <a:t>1 principale</a:t>
            </a:r>
            <a:endParaRPr lang="fr-F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LISTE DES PP DE 3</a:t>
            </a:r>
            <a:r>
              <a:rPr lang="fr-FR" baseline="30000" dirty="0" smtClean="0"/>
              <a:t>ème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sz="3600" dirty="0" smtClean="0"/>
              <a:t>3</a:t>
            </a:r>
            <a:r>
              <a:rPr lang="fr-FR" sz="3600" baseline="30000" dirty="0" smtClean="0"/>
              <a:t>ème</a:t>
            </a:r>
            <a:r>
              <a:rPr lang="fr-FR" sz="3600" dirty="0" smtClean="0"/>
              <a:t> 1 : Mme MORGENE</a:t>
            </a:r>
          </a:p>
          <a:p>
            <a:r>
              <a:rPr lang="fr-FR" sz="3600" dirty="0" smtClean="0"/>
              <a:t>3</a:t>
            </a:r>
            <a:r>
              <a:rPr lang="fr-FR" sz="3600" baseline="30000" dirty="0" smtClean="0"/>
              <a:t>ème</a:t>
            </a:r>
            <a:r>
              <a:rPr lang="fr-FR" sz="3600" dirty="0" smtClean="0"/>
              <a:t> 2 : Mme MONROSE</a:t>
            </a:r>
          </a:p>
          <a:p>
            <a:r>
              <a:rPr lang="fr-FR" sz="3600" dirty="0" smtClean="0"/>
              <a:t>3</a:t>
            </a:r>
            <a:r>
              <a:rPr lang="fr-FR" sz="3600" baseline="30000" dirty="0" smtClean="0"/>
              <a:t>ème</a:t>
            </a:r>
            <a:r>
              <a:rPr lang="fr-FR" sz="3600" dirty="0" smtClean="0"/>
              <a:t> 3 : M. CYRILLE</a:t>
            </a:r>
          </a:p>
          <a:p>
            <a:r>
              <a:rPr lang="fr-FR" sz="3600" dirty="0" smtClean="0"/>
              <a:t>3</a:t>
            </a:r>
            <a:r>
              <a:rPr lang="fr-FR" sz="3600" baseline="30000" dirty="0" smtClean="0"/>
              <a:t>ème</a:t>
            </a:r>
            <a:r>
              <a:rPr lang="fr-FR" sz="3600" dirty="0" smtClean="0"/>
              <a:t> 4 : Mme BONELLO</a:t>
            </a:r>
          </a:p>
          <a:p>
            <a:r>
              <a:rPr lang="fr-FR" sz="3600" dirty="0" smtClean="0"/>
              <a:t>3</a:t>
            </a:r>
            <a:r>
              <a:rPr lang="fr-FR" sz="3600" baseline="30000" dirty="0" smtClean="0"/>
              <a:t>ème</a:t>
            </a:r>
            <a:r>
              <a:rPr lang="fr-FR" sz="3600" dirty="0" smtClean="0"/>
              <a:t> 5 : Mme ROSEMAIN</a:t>
            </a:r>
          </a:p>
          <a:p>
            <a:r>
              <a:rPr lang="fr-FR" sz="3600" dirty="0" smtClean="0"/>
              <a:t>3</a:t>
            </a:r>
            <a:r>
              <a:rPr lang="fr-FR" sz="3600" baseline="30000" dirty="0" smtClean="0"/>
              <a:t>ème</a:t>
            </a:r>
            <a:r>
              <a:rPr lang="fr-FR" sz="3600" dirty="0" smtClean="0"/>
              <a:t> 6 : Mme SORHAINDO</a:t>
            </a:r>
            <a:endParaRPr lang="fr-FR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62863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sz="4400" dirty="0" smtClean="0"/>
              <a:t> Une association à connaitre</a:t>
            </a:r>
            <a:endParaRPr lang="fr-FR" sz="44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214282" y="1500174"/>
            <a:ext cx="8503920" cy="4572000"/>
          </a:xfrm>
        </p:spPr>
        <p:txBody>
          <a:bodyPr/>
          <a:lstStyle/>
          <a:p>
            <a:pPr>
              <a:buNone/>
            </a:pPr>
            <a:r>
              <a:rPr lang="fr-FR" sz="3600" dirty="0" smtClean="0"/>
              <a:t>L’Association Sportive : animée par les professeurs d’EPS</a:t>
            </a:r>
          </a:p>
          <a:p>
            <a:r>
              <a:rPr lang="fr-FR" sz="3600" dirty="0" smtClean="0"/>
              <a:t>Elle œuvre dans le cadre général de l’UNSS. </a:t>
            </a:r>
          </a:p>
          <a:p>
            <a:r>
              <a:rPr lang="fr-FR" sz="3600" dirty="0" smtClean="0"/>
              <a:t>Elle offre des activités sportives variées le midi.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1"/>
            <a:ext cx="8643997" cy="857231"/>
          </a:xfrm>
        </p:spPr>
        <p:txBody>
          <a:bodyPr>
            <a:normAutofit/>
          </a:bodyPr>
          <a:lstStyle/>
          <a:p>
            <a:r>
              <a:rPr lang="fr-FR" sz="3600" dirty="0" smtClean="0"/>
              <a:t>PROTOCOLE SANITAIRE</a:t>
            </a:r>
            <a:endParaRPr lang="fr-FR" sz="36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85720" y="1571612"/>
            <a:ext cx="8501122" cy="45216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3200" b="1" dirty="0" smtClean="0"/>
              <a:t>RESPECT DE GESTES BARRIERES </a:t>
            </a:r>
            <a:r>
              <a:rPr lang="fr-FR" sz="1800" b="1" dirty="0" smtClean="0"/>
              <a:t>(EXTRAITS DU CADRE SANITAIRE NATIONAL)</a:t>
            </a:r>
            <a:endParaRPr lang="fr-FR" sz="1800" dirty="0" smtClean="0"/>
          </a:p>
          <a:p>
            <a:r>
              <a:rPr lang="fr-FR" sz="3200" dirty="0" smtClean="0"/>
              <a:t>LE LAVAGE DES MAINS </a:t>
            </a:r>
          </a:p>
          <a:p>
            <a:r>
              <a:rPr lang="fr-FR" sz="3200" dirty="0" smtClean="0"/>
              <a:t>L’AERATION ET LA VENTILATION DES CLASSES ET AUTRES LOCAUX </a:t>
            </a:r>
          </a:p>
          <a:p>
            <a:r>
              <a:rPr lang="fr-FR" sz="3200" dirty="0" smtClean="0"/>
              <a:t>LE PORT DU MASQUE </a:t>
            </a:r>
          </a:p>
          <a:p>
            <a:r>
              <a:rPr lang="fr-FR" sz="3200" dirty="0" smtClean="0"/>
              <a:t>LE NETTOYAGE ET LA DESINFECTION DES LOCAUX ET DES MATERIELS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1" y="214291"/>
            <a:ext cx="8572560" cy="714379"/>
          </a:xfrm>
        </p:spPr>
        <p:txBody>
          <a:bodyPr>
            <a:normAutofit/>
          </a:bodyPr>
          <a:lstStyle/>
          <a:p>
            <a:r>
              <a:rPr lang="fr-FR" sz="2800" dirty="0" smtClean="0"/>
              <a:t>Avant de partir du domicile</a:t>
            </a:r>
            <a:endParaRPr lang="fr-FR" sz="2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99592" y="1628800"/>
            <a:ext cx="7416824" cy="4094269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fr-FR" b="1" u="sng" dirty="0" smtClean="0"/>
              <a:t>Vérifier la température </a:t>
            </a:r>
          </a:p>
          <a:p>
            <a:r>
              <a:rPr lang="fr-FR" i="1" dirty="0" smtClean="0"/>
              <a:t>Si la température est supérieure à 38°, garder l’enfant à la maison, consulter un médecin et informer le collège</a:t>
            </a:r>
          </a:p>
          <a:p>
            <a:pPr>
              <a:buNone/>
            </a:pPr>
            <a:r>
              <a:rPr lang="fr-FR" b="1" u="sng" dirty="0" smtClean="0"/>
              <a:t>Donner les masques pour la journée</a:t>
            </a:r>
          </a:p>
          <a:p>
            <a:r>
              <a:rPr lang="fr-FR" i="1" dirty="0" smtClean="0"/>
              <a:t>Le collège ne peut pas assurer une distribution à tous.</a:t>
            </a:r>
          </a:p>
          <a:p>
            <a:pPr>
              <a:buNone/>
            </a:pPr>
            <a:r>
              <a:rPr lang="fr-FR" b="1" u="sng" dirty="0" smtClean="0"/>
              <a:t>Rappeler la nécessité de respecter les gestes barrière </a:t>
            </a:r>
          </a:p>
          <a:p>
            <a:r>
              <a:rPr lang="fr-FR" i="1" dirty="0" smtClean="0"/>
              <a:t>Respect de la distanciation, du lavage des mains, du port du masque, de l’utilisation de son propre matériel</a:t>
            </a:r>
            <a:endParaRPr lang="fr-F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71473" y="1"/>
            <a:ext cx="8001056" cy="1000108"/>
          </a:xfrm>
        </p:spPr>
        <p:txBody>
          <a:bodyPr>
            <a:normAutofit/>
          </a:bodyPr>
          <a:lstStyle/>
          <a:p>
            <a:r>
              <a:rPr lang="fr-FR" sz="2400" dirty="0" smtClean="0"/>
              <a:t>DISPOSITIONS PRISES PAR LE COLLEGE</a:t>
            </a:r>
            <a:br>
              <a:rPr lang="fr-FR" sz="2400" dirty="0" smtClean="0"/>
            </a:br>
            <a:endParaRPr lang="fr-FR" sz="24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99592" y="1556792"/>
            <a:ext cx="7344816" cy="4166277"/>
          </a:xfrm>
        </p:spPr>
        <p:txBody>
          <a:bodyPr/>
          <a:lstStyle/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dirty="0" smtClean="0"/>
              <a:t>Entrée des élèves à partir de 07h10 :</a:t>
            </a:r>
          </a:p>
          <a:p>
            <a:pPr>
              <a:buNone/>
            </a:pPr>
            <a:r>
              <a:rPr lang="fr-FR" b="1" dirty="0" smtClean="0"/>
              <a:t>Portail principal </a:t>
            </a:r>
          </a:p>
          <a:p>
            <a:pPr>
              <a:buNone/>
            </a:pPr>
            <a:r>
              <a:rPr lang="fr-FR" dirty="0" smtClean="0"/>
              <a:t></a:t>
            </a:r>
            <a:r>
              <a:rPr lang="fr-FR" i="1" dirty="0" smtClean="0"/>
              <a:t>Pour les cours des bâtiments B2, B3, B4 et plateau sportif</a:t>
            </a:r>
          </a:p>
          <a:p>
            <a:pPr>
              <a:buNone/>
            </a:pPr>
            <a:r>
              <a:rPr lang="fr-FR" b="1" dirty="0" smtClean="0"/>
              <a:t>Portail SEGPA</a:t>
            </a:r>
          </a:p>
          <a:p>
            <a:pPr>
              <a:buNone/>
            </a:pPr>
            <a:r>
              <a:rPr lang="fr-FR" dirty="0" smtClean="0"/>
              <a:t></a:t>
            </a:r>
            <a:r>
              <a:rPr lang="fr-FR" i="1" dirty="0" smtClean="0"/>
              <a:t>Pour les cours de SVT, de technologie, de physique-chimie et en SEGPA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57159" y="214291"/>
            <a:ext cx="8572560" cy="785818"/>
          </a:xfrm>
        </p:spPr>
        <p:txBody>
          <a:bodyPr>
            <a:normAutofit/>
          </a:bodyPr>
          <a:lstStyle/>
          <a:p>
            <a:r>
              <a:rPr lang="fr-FR" dirty="0" smtClean="0"/>
              <a:t>AU PORTAIL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55576" y="2119256"/>
            <a:ext cx="7560840" cy="3974039"/>
          </a:xfrm>
        </p:spPr>
        <p:txBody>
          <a:bodyPr/>
          <a:lstStyle/>
          <a:p>
            <a:endParaRPr lang="fr-FR" dirty="0" smtClean="0"/>
          </a:p>
          <a:p>
            <a:pPr>
              <a:buNone/>
            </a:pPr>
            <a:r>
              <a:rPr lang="fr-FR" b="1" dirty="0" smtClean="0"/>
              <a:t>Respect des distances de sécurité</a:t>
            </a:r>
          </a:p>
          <a:p>
            <a:pPr>
              <a:buNone/>
            </a:pPr>
            <a:r>
              <a:rPr lang="fr-FR" dirty="0" smtClean="0"/>
              <a:t>Matérialisées par un marquage au sol</a:t>
            </a:r>
          </a:p>
          <a:p>
            <a:endParaRPr lang="fr-FR" dirty="0" smtClean="0"/>
          </a:p>
          <a:p>
            <a:pPr>
              <a:buNone/>
            </a:pPr>
            <a:r>
              <a:rPr lang="fr-FR" dirty="0" smtClean="0"/>
              <a:t></a:t>
            </a:r>
            <a:r>
              <a:rPr lang="fr-FR" b="1" dirty="0" smtClean="0"/>
              <a:t>Distribution de gel</a:t>
            </a:r>
          </a:p>
          <a:p>
            <a:pPr>
              <a:buNone/>
            </a:pPr>
            <a:endParaRPr lang="fr-FR" b="1" dirty="0" smtClean="0"/>
          </a:p>
          <a:p>
            <a:pPr>
              <a:buNone/>
            </a:pPr>
            <a:r>
              <a:rPr lang="fr-FR" dirty="0" smtClean="0"/>
              <a:t></a:t>
            </a:r>
            <a:r>
              <a:rPr lang="fr-FR" b="1" dirty="0" smtClean="0"/>
              <a:t>Vérification du port du masque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1" y="214291"/>
            <a:ext cx="8572560" cy="785817"/>
          </a:xfrm>
        </p:spPr>
        <p:txBody>
          <a:bodyPr>
            <a:normAutofit/>
          </a:bodyPr>
          <a:lstStyle/>
          <a:p>
            <a:r>
              <a:rPr lang="fr-FR" sz="2800" dirty="0" smtClean="0"/>
              <a:t>A l’intérieur du collège</a:t>
            </a:r>
            <a:endParaRPr lang="fr-FR" sz="2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27584" y="1556792"/>
            <a:ext cx="7344816" cy="453650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fr-FR" b="1" u="sng" dirty="0" smtClean="0"/>
              <a:t>Sens de circulation </a:t>
            </a:r>
            <a:r>
              <a:rPr lang="fr-FR" b="1" dirty="0" smtClean="0"/>
              <a:t>:</a:t>
            </a:r>
          </a:p>
          <a:p>
            <a:pPr>
              <a:buNone/>
            </a:pPr>
            <a:r>
              <a:rPr lang="fr-FR" dirty="0" smtClean="0"/>
              <a:t>Dans la cour</a:t>
            </a:r>
          </a:p>
          <a:p>
            <a:pPr>
              <a:buNone/>
            </a:pPr>
            <a:r>
              <a:rPr lang="fr-FR" dirty="0" smtClean="0"/>
              <a:t></a:t>
            </a:r>
            <a:r>
              <a:rPr lang="fr-FR" i="1" dirty="0" smtClean="0"/>
              <a:t>Dans les étages : escaliers «entrée/sortie»</a:t>
            </a:r>
          </a:p>
          <a:p>
            <a:pPr>
              <a:buNone/>
            </a:pPr>
            <a:r>
              <a:rPr lang="fr-FR" dirty="0" smtClean="0"/>
              <a:t></a:t>
            </a:r>
            <a:r>
              <a:rPr lang="fr-FR" i="1" dirty="0" smtClean="0"/>
              <a:t>Dans les salles : «entrée/sortie»</a:t>
            </a:r>
          </a:p>
          <a:p>
            <a:pPr>
              <a:buNone/>
            </a:pPr>
            <a:r>
              <a:rPr lang="fr-FR" dirty="0" smtClean="0"/>
              <a:t></a:t>
            </a:r>
            <a:r>
              <a:rPr lang="fr-FR" dirty="0" smtClean="0">
                <a:solidFill>
                  <a:srgbClr val="FF0000"/>
                </a:solidFill>
              </a:rPr>
              <a:t>Au réfectoire</a:t>
            </a:r>
          </a:p>
          <a:p>
            <a:endParaRPr lang="fr-FR" dirty="0" smtClean="0"/>
          </a:p>
          <a:p>
            <a:pPr>
              <a:buNone/>
            </a:pPr>
            <a:r>
              <a:rPr lang="fr-FR" b="1" u="sng" dirty="0" smtClean="0"/>
              <a:t>Zones de regroupement : </a:t>
            </a:r>
          </a:p>
          <a:p>
            <a:pPr>
              <a:buNone/>
            </a:pPr>
            <a:endParaRPr lang="fr-FR" b="1" u="sng" dirty="0" smtClean="0"/>
          </a:p>
          <a:p>
            <a:pPr>
              <a:buNone/>
            </a:pPr>
            <a:r>
              <a:rPr lang="fr-FR" dirty="0" smtClean="0"/>
              <a:t></a:t>
            </a:r>
            <a:r>
              <a:rPr lang="fr-FR" i="1" dirty="0" smtClean="0"/>
              <a:t>Une zone de regroupement par niveau est définie et doit être respectée par chacun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" y="214291"/>
            <a:ext cx="8929718" cy="857256"/>
          </a:xfrm>
        </p:spPr>
        <p:txBody>
          <a:bodyPr>
            <a:normAutofit/>
          </a:bodyPr>
          <a:lstStyle/>
          <a:p>
            <a:r>
              <a:rPr lang="fr-FR" sz="2800" dirty="0" smtClean="0"/>
              <a:t>Accueil des familles au collège</a:t>
            </a:r>
            <a:endParaRPr lang="fr-FR" sz="2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99592" y="1628800"/>
            <a:ext cx="7416824" cy="4094269"/>
          </a:xfrm>
        </p:spPr>
        <p:txBody>
          <a:bodyPr/>
          <a:lstStyle/>
          <a:p>
            <a:r>
              <a:rPr lang="fr-FR" sz="2800" dirty="0" smtClean="0"/>
              <a:t>Limité au maximum et extrêmement règlementé</a:t>
            </a:r>
          </a:p>
          <a:p>
            <a:r>
              <a:rPr lang="fr-FR" sz="2800" b="1" dirty="0" smtClean="0"/>
              <a:t>Prise de RV systématique</a:t>
            </a:r>
          </a:p>
          <a:p>
            <a:r>
              <a:rPr lang="fr-FR" sz="2800" dirty="0" smtClean="0"/>
              <a:t>Réunions et instances en visioconférences</a:t>
            </a:r>
          </a:p>
          <a:p>
            <a:r>
              <a:rPr lang="fr-FR" sz="2800" dirty="0" smtClean="0"/>
              <a:t>Rentrée générale des élèves : non définie pour le moment</a:t>
            </a:r>
          </a:p>
          <a:p>
            <a:endParaRPr lang="fr-FR" sz="3200" dirty="0" smtClean="0"/>
          </a:p>
          <a:p>
            <a:endParaRPr lang="fr-FR" sz="3200" dirty="0" smtClean="0"/>
          </a:p>
          <a:p>
            <a:endParaRPr lang="fr-F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4283" y="214291"/>
            <a:ext cx="8715436" cy="714380"/>
          </a:xfrm>
        </p:spPr>
        <p:txBody>
          <a:bodyPr>
            <a:normAutofit/>
          </a:bodyPr>
          <a:lstStyle/>
          <a:p>
            <a:r>
              <a:rPr lang="fr-FR" sz="2800" dirty="0" smtClean="0"/>
              <a:t>DANS LA CLASSE</a:t>
            </a:r>
            <a:endParaRPr lang="fr-FR" sz="2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99592" y="1556792"/>
            <a:ext cx="7344816" cy="4392488"/>
          </a:xfrm>
        </p:spPr>
        <p:txBody>
          <a:bodyPr/>
          <a:lstStyle/>
          <a:p>
            <a:pPr>
              <a:buNone/>
            </a:pPr>
            <a:r>
              <a:rPr lang="fr-FR" b="1" u="sng" dirty="0" smtClean="0"/>
              <a:t>Respect des gestes barrière:</a:t>
            </a:r>
          </a:p>
          <a:p>
            <a:pPr>
              <a:buNone/>
            </a:pPr>
            <a:r>
              <a:rPr lang="fr-FR" dirty="0" smtClean="0"/>
              <a:t>Port du masque</a:t>
            </a:r>
          </a:p>
          <a:p>
            <a:pPr>
              <a:buNone/>
            </a:pPr>
            <a:r>
              <a:rPr lang="fr-FR" dirty="0" smtClean="0"/>
              <a:t>Gel</a:t>
            </a:r>
          </a:p>
          <a:p>
            <a:pPr>
              <a:buNone/>
            </a:pPr>
            <a:r>
              <a:rPr lang="fr-FR" dirty="0" smtClean="0"/>
              <a:t>Distanciation</a:t>
            </a:r>
          </a:p>
          <a:p>
            <a:pPr>
              <a:buNone/>
            </a:pPr>
            <a:r>
              <a:rPr lang="fr-FR" dirty="0" smtClean="0"/>
              <a:t>Sens de circulation</a:t>
            </a:r>
          </a:p>
          <a:p>
            <a:pPr>
              <a:buNone/>
            </a:pPr>
            <a:r>
              <a:rPr lang="fr-FR" b="1" u="sng" dirty="0" smtClean="0"/>
              <a:t>Plan de classe </a:t>
            </a:r>
          </a:p>
          <a:p>
            <a:pPr>
              <a:buNone/>
            </a:pPr>
            <a:r>
              <a:rPr lang="fr-FR" dirty="0" smtClean="0"/>
              <a:t></a:t>
            </a:r>
            <a:r>
              <a:rPr lang="fr-FR" i="1" dirty="0" smtClean="0"/>
              <a:t>Une place est attribuée par le professeur et doit être respectée par chacun 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4283" y="214291"/>
            <a:ext cx="8786874" cy="785817"/>
          </a:xfrm>
        </p:spPr>
        <p:txBody>
          <a:bodyPr>
            <a:normAutofit/>
          </a:bodyPr>
          <a:lstStyle/>
          <a:p>
            <a:r>
              <a:rPr lang="fr-FR" sz="2800" dirty="0" smtClean="0">
                <a:solidFill>
                  <a:srgbClr val="FF0000"/>
                </a:solidFill>
              </a:rPr>
              <a:t>Au réfectoire : à partir du 04/10</a:t>
            </a: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99592" y="1628800"/>
            <a:ext cx="7272808" cy="4094269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q"/>
            </a:pPr>
            <a:r>
              <a:rPr lang="fr-FR" dirty="0" smtClean="0"/>
              <a:t>Respect du sens de circulation</a:t>
            </a:r>
          </a:p>
          <a:p>
            <a:pPr>
              <a:buNone/>
            </a:pPr>
            <a:endParaRPr lang="fr-FR" dirty="0" smtClean="0"/>
          </a:p>
          <a:p>
            <a:pPr>
              <a:buFont typeface="Wingdings" pitchFamily="2" charset="2"/>
              <a:buChar char="q"/>
            </a:pPr>
            <a:r>
              <a:rPr lang="fr-FR" dirty="0" smtClean="0"/>
              <a:t>Respect du plan de table</a:t>
            </a:r>
          </a:p>
          <a:p>
            <a:pPr>
              <a:buNone/>
            </a:pPr>
            <a:r>
              <a:rPr lang="fr-FR" dirty="0" smtClean="0"/>
              <a:t>	</a:t>
            </a:r>
            <a:r>
              <a:rPr lang="fr-FR" i="1" dirty="0" smtClean="0"/>
              <a:t>Attribution et respect de la place de chaque élève pour éviter les brassages </a:t>
            </a:r>
          </a:p>
          <a:p>
            <a:pPr>
              <a:buNone/>
            </a:pPr>
            <a:r>
              <a:rPr lang="fr-FR" dirty="0" smtClean="0"/>
              <a:t>	Respect de la jauge : 3 élèves maximum par table</a:t>
            </a:r>
          </a:p>
          <a:p>
            <a:endParaRPr lang="fr-FR" dirty="0" smtClean="0"/>
          </a:p>
          <a:p>
            <a:pPr>
              <a:buFont typeface="Wingdings" pitchFamily="2" charset="2"/>
              <a:buChar char="q"/>
            </a:pPr>
            <a:r>
              <a:rPr lang="fr-FR" dirty="0" smtClean="0"/>
              <a:t>Respect des gestes barrière</a:t>
            </a:r>
          </a:p>
          <a:p>
            <a:pPr>
              <a:buNone/>
            </a:pPr>
            <a:r>
              <a:rPr lang="fr-FR" dirty="0" smtClean="0"/>
              <a:t>	Lavage des mains</a:t>
            </a:r>
          </a:p>
          <a:p>
            <a:pPr>
              <a:buNone/>
            </a:pPr>
            <a:r>
              <a:rPr lang="fr-FR" dirty="0" smtClean="0"/>
              <a:t>	Distanciation</a:t>
            </a:r>
          </a:p>
          <a:p>
            <a:pPr>
              <a:buNone/>
            </a:pPr>
            <a:r>
              <a:rPr lang="fr-FR" dirty="0" smtClean="0"/>
              <a:t>	Port du masque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57159" y="214291"/>
            <a:ext cx="8501122" cy="642941"/>
          </a:xfrm>
        </p:spPr>
        <p:txBody>
          <a:bodyPr>
            <a:normAutofit/>
          </a:bodyPr>
          <a:lstStyle/>
          <a:p>
            <a:r>
              <a:rPr lang="fr-FR" sz="2800" dirty="0" smtClean="0"/>
              <a:t>DISPOSITIONS</a:t>
            </a:r>
            <a:endParaRPr lang="fr-FR" sz="2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99592" y="1484784"/>
            <a:ext cx="7344816" cy="4238285"/>
          </a:xfrm>
        </p:spPr>
        <p:txBody>
          <a:bodyPr>
            <a:noAutofit/>
          </a:bodyPr>
          <a:lstStyle/>
          <a:p>
            <a:r>
              <a:rPr lang="fr-FR" sz="3600" dirty="0" smtClean="0"/>
              <a:t>L’infirmière du collège assure le suivi des situations de santé.</a:t>
            </a:r>
          </a:p>
          <a:p>
            <a:r>
              <a:rPr lang="fr-FR" sz="3600" dirty="0" smtClean="0"/>
              <a:t>Elle assure une permanence au collège</a:t>
            </a:r>
          </a:p>
          <a:p>
            <a:r>
              <a:rPr lang="fr-FR" sz="3600" dirty="0" smtClean="0"/>
              <a:t>Vous pouvez la joindre au :</a:t>
            </a:r>
          </a:p>
          <a:p>
            <a:pPr algn="ctr">
              <a:buNone/>
            </a:pPr>
            <a:r>
              <a:rPr lang="fr-FR" sz="3600" smtClean="0">
                <a:solidFill>
                  <a:srgbClr val="C00000"/>
                </a:solidFill>
              </a:rPr>
              <a:t> 0696 385415</a:t>
            </a:r>
            <a:endParaRPr lang="fr-FR" sz="36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595193"/>
          </a:xfrm>
        </p:spPr>
        <p:txBody>
          <a:bodyPr>
            <a:normAutofit/>
          </a:bodyPr>
          <a:lstStyle/>
          <a:p>
            <a:r>
              <a:rPr lang="fr-FR" sz="2800" dirty="0" smtClean="0"/>
              <a:t>DISPOSITIONS</a:t>
            </a:r>
            <a:endParaRPr lang="fr-FR" sz="2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99592" y="1484784"/>
            <a:ext cx="7344816" cy="4238285"/>
          </a:xfrm>
        </p:spPr>
        <p:txBody>
          <a:bodyPr>
            <a:noAutofit/>
          </a:bodyPr>
          <a:lstStyle/>
          <a:p>
            <a:r>
              <a:rPr lang="fr-FR" sz="2800" dirty="0" smtClean="0"/>
              <a:t>L’expérience de l’an passé est un atout précieux</a:t>
            </a:r>
          </a:p>
          <a:p>
            <a:r>
              <a:rPr lang="fr-FR" sz="2800" dirty="0" smtClean="0"/>
              <a:t>Tous les agents du collège ont été </a:t>
            </a:r>
            <a:r>
              <a:rPr lang="fr-FR" sz="2800" dirty="0" smtClean="0"/>
              <a:t>sensibilisés </a:t>
            </a:r>
            <a:r>
              <a:rPr lang="fr-FR" sz="2800" dirty="0" smtClean="0"/>
              <a:t>à cette rentrée sur le Protocole fourni par la CTM</a:t>
            </a:r>
          </a:p>
          <a:p>
            <a:r>
              <a:rPr lang="fr-FR" sz="2800" dirty="0" smtClean="0"/>
              <a:t>Un agent vérificateur de la CTM a effectué une visite sur site</a:t>
            </a:r>
          </a:p>
          <a:p>
            <a:r>
              <a:rPr lang="fr-FR" sz="2800" dirty="0" smtClean="0"/>
              <a:t>Le rapport fait état d’un suivi scrupuleux des consignes</a:t>
            </a:r>
            <a:endParaRPr lang="fr-FR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4730" y="332656"/>
            <a:ext cx="8563734" cy="758952"/>
          </a:xfrm>
        </p:spPr>
        <p:txBody>
          <a:bodyPr/>
          <a:lstStyle/>
          <a:p>
            <a:r>
              <a:rPr lang="fr-FR" dirty="0" smtClean="0"/>
              <a:t>ORGANISATION MISE EN PLACE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sz="quarter" idx="1"/>
          </p:nvPr>
        </p:nvGraphicFramePr>
        <p:xfrm>
          <a:off x="301625" y="1626532"/>
          <a:ext cx="8504238" cy="43732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38030"/>
                <a:gridCol w="1666552"/>
                <a:gridCol w="1666552"/>
                <a:gridCol w="1666552"/>
                <a:gridCol w="1666552"/>
              </a:tblGrid>
              <a:tr h="5046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LUNDI  27/9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4" marR="643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MARDI  28/9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4" marR="643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MERCREDI 29/9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4" marR="643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JEUDI 30/9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4" marR="643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VENDREDI 1/10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4" marR="64304" marT="0" marB="0"/>
                </a:tc>
              </a:tr>
              <a:tr h="16820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GROUPE 1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  PRESENTIEL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GROUPE 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 DISTANCIEL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TRAVAIL PERSONNEL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4" marR="643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GROUPE 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  PRESENTIEL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GROUPE 1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 DISTANCIEL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TRAVAIL PERSONNEL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4" marR="643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GROUPE 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               PRESENTIEL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GROUPE 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 DISTANCIEL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TRAVAIL PERSONNEL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4" marR="643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GROUPE 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  PRESENTIEL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GROUPE 1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 DISTANCIEL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TRAVAIL PERSONNEL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4" marR="643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GROUPE 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               PRESENTIEL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GROUPE 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 DISTANCIEL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TRAVAIL PERSONNEL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4" marR="64304" marT="0" marB="0"/>
                </a:tc>
              </a:tr>
              <a:tr h="504610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PAUSE MERIDIENNE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4" marR="64304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6820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GROUPE 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  PRESENTIEL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GROUPE 1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 DISTANCIEL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TRAVAIL PERSONNEL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4" marR="643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GROUPE 1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   PRESENTIEL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GROUPE 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               DISTANCIEL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TRAVAIL PERSONNEL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4" marR="643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4" marR="643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GROUPE 1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   PRESENTIEL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GROUPE 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 DISTANCIEL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TRAVAIL PERSONNEL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4" marR="643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</a:rPr>
                        <a:t>GROUPE 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</a:rPr>
                        <a:t>  PRESENTIEL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</a:rPr>
                        <a:t>GROUPE 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</a:rPr>
                        <a:t>               DISTANCIEL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</a:rPr>
                        <a:t>TRAVAIL PERSONNEL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</a:rPr>
                        <a:t> 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4" marR="64304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OUTILS A VOTRE DISPOSITION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Clr>
                <a:srgbClr val="FFC000"/>
              </a:buClr>
              <a:buNone/>
            </a:pPr>
            <a:r>
              <a:rPr lang="fr-FR" sz="6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Accès à :</a:t>
            </a:r>
          </a:p>
          <a:p>
            <a:pPr lvl="1">
              <a:buClr>
                <a:srgbClr val="FFC000"/>
              </a:buClr>
            </a:pPr>
            <a:r>
              <a:rPr lang="fr-FR" sz="5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 l’ENT colibri, </a:t>
            </a:r>
          </a:p>
          <a:p>
            <a:pPr lvl="1">
              <a:buClr>
                <a:srgbClr val="FFC000"/>
              </a:buClr>
            </a:pPr>
            <a:r>
              <a:rPr lang="fr-FR" sz="5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PRONOTE,</a:t>
            </a:r>
          </a:p>
          <a:p>
            <a:pPr lvl="1">
              <a:buClr>
                <a:srgbClr val="FFC000"/>
              </a:buClr>
            </a:pPr>
            <a:r>
              <a:rPr lang="fr-FR" sz="5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 site du collège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OUTILS A VOTRE DISPOSITION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CONSULTER </a:t>
            </a:r>
            <a:r>
              <a:rPr lang="fr-FR" sz="6000" b="1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QUOTIDIENNEMENT</a:t>
            </a:r>
            <a:r>
              <a:rPr lang="fr-FR" sz="6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algn="ctr">
              <a:buNone/>
            </a:pPr>
            <a:r>
              <a:rPr lang="fr-FR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LE</a:t>
            </a:r>
            <a:r>
              <a:rPr lang="fr-FR" sz="6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fr-FR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CARNET DE CORRESPONDANCE DE VOTRE ENFANT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VOUS  Y  TROUVEREZ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Font typeface="Wingdings" pitchFamily="2" charset="2"/>
              <a:buChar char="q"/>
            </a:pPr>
            <a:r>
              <a:rPr lang="fr-FR" sz="6000" b="1" dirty="0" smtClean="0">
                <a:latin typeface="Calibri" pitchFamily="34" charset="0"/>
                <a:cs typeface="Calibri" pitchFamily="34" charset="0"/>
              </a:rPr>
              <a:t>Le règlement intérieur du collège : p 4 - 18</a:t>
            </a:r>
          </a:p>
          <a:p>
            <a:pPr>
              <a:buFont typeface="Wingdings" pitchFamily="2" charset="2"/>
              <a:buChar char="q"/>
            </a:pPr>
            <a:r>
              <a:rPr lang="fr-FR" sz="6000" b="1" dirty="0" smtClean="0">
                <a:latin typeface="Calibri" pitchFamily="34" charset="0"/>
                <a:cs typeface="Calibri" pitchFamily="34" charset="0"/>
              </a:rPr>
              <a:t>Les chartes :  laïcité et civilité : p 20-21</a:t>
            </a:r>
          </a:p>
          <a:p>
            <a:pPr>
              <a:buFont typeface="Wingdings" pitchFamily="2" charset="2"/>
              <a:buChar char="q"/>
            </a:pPr>
            <a:r>
              <a:rPr lang="fr-FR" sz="6000" b="1" dirty="0" smtClean="0">
                <a:latin typeface="Calibri" pitchFamily="34" charset="0"/>
                <a:cs typeface="Calibri" pitchFamily="34" charset="0"/>
              </a:rPr>
              <a:t>Les conseils pour réussir : p 24</a:t>
            </a:r>
          </a:p>
          <a:p>
            <a:pPr>
              <a:buFont typeface="Wingdings" pitchFamily="2" charset="2"/>
              <a:buChar char="q"/>
            </a:pPr>
            <a:r>
              <a:rPr lang="fr-FR" sz="6000" b="1" dirty="0" smtClean="0">
                <a:latin typeface="Calibri" pitchFamily="34" charset="0"/>
                <a:cs typeface="Calibri" pitchFamily="34" charset="0"/>
              </a:rPr>
              <a:t>Le code </a:t>
            </a:r>
            <a:r>
              <a:rPr lang="fr-FR" sz="6000" b="1" dirty="0" err="1" smtClean="0">
                <a:latin typeface="Calibri" pitchFamily="34" charset="0"/>
                <a:cs typeface="Calibri" pitchFamily="34" charset="0"/>
              </a:rPr>
              <a:t>Pronote</a:t>
            </a:r>
            <a:r>
              <a:rPr lang="fr-FR" sz="6000" b="1" dirty="0" smtClean="0">
                <a:latin typeface="Calibri" pitchFamily="34" charset="0"/>
                <a:cs typeface="Calibri" pitchFamily="34" charset="0"/>
              </a:rPr>
              <a:t> : p 25</a:t>
            </a:r>
          </a:p>
          <a:p>
            <a:pPr>
              <a:buFont typeface="Wingdings" pitchFamily="2" charset="2"/>
              <a:buChar char="q"/>
            </a:pPr>
            <a:r>
              <a:rPr lang="fr-FR" sz="6000" b="1" dirty="0" smtClean="0">
                <a:latin typeface="Calibri" pitchFamily="34" charset="0"/>
                <a:cs typeface="Calibri" pitchFamily="34" charset="0"/>
              </a:rPr>
              <a:t>Les reports des notes/disciplines : p 26- 27</a:t>
            </a:r>
          </a:p>
          <a:p>
            <a:pPr>
              <a:buFont typeface="Wingdings" pitchFamily="2" charset="2"/>
              <a:buChar char="q"/>
            </a:pPr>
            <a:r>
              <a:rPr lang="fr-FR" sz="6000" b="1" dirty="0" smtClean="0">
                <a:latin typeface="Calibri" pitchFamily="34" charset="0"/>
                <a:cs typeface="Calibri" pitchFamily="34" charset="0"/>
              </a:rPr>
              <a:t>Les modifications éventuelles d’EDT : p 28</a:t>
            </a:r>
          </a:p>
          <a:p>
            <a:pPr>
              <a:buFont typeface="Wingdings" pitchFamily="2" charset="2"/>
              <a:buChar char="q"/>
            </a:pPr>
            <a:r>
              <a:rPr lang="fr-FR" sz="6000" b="1" dirty="0" smtClean="0">
                <a:latin typeface="Calibri" pitchFamily="34" charset="0"/>
                <a:cs typeface="Calibri" pitchFamily="34" charset="0"/>
              </a:rPr>
              <a:t>Les demandes de RV : p 29-30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VOUS  Y  TROUVEREZ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>
              <a:buFont typeface="Wingdings" pitchFamily="2" charset="2"/>
              <a:buChar char="q"/>
            </a:pPr>
            <a:r>
              <a:rPr lang="fr-FR" sz="3600" b="1" dirty="0" smtClean="0">
                <a:latin typeface="Calibri" pitchFamily="34" charset="0"/>
                <a:cs typeface="Calibri" pitchFamily="34" charset="0"/>
              </a:rPr>
              <a:t>Les retards et absences : p 33-38/53-55</a:t>
            </a:r>
          </a:p>
          <a:p>
            <a:pPr>
              <a:buFont typeface="Wingdings" pitchFamily="2" charset="2"/>
              <a:buChar char="q"/>
            </a:pPr>
            <a:endParaRPr lang="fr-FR" sz="3600" b="1" dirty="0" smtClean="0">
              <a:latin typeface="Calibri" pitchFamily="34" charset="0"/>
              <a:cs typeface="Calibri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fr-FR" sz="3600" b="1" dirty="0" smtClean="0">
                <a:latin typeface="Calibri" pitchFamily="34" charset="0"/>
                <a:cs typeface="Calibri" pitchFamily="34" charset="0"/>
              </a:rPr>
              <a:t>Les retenues/remontrances/exclusions de cours  : p 60-65</a:t>
            </a:r>
          </a:p>
          <a:p>
            <a:pPr>
              <a:buFont typeface="Wingdings" pitchFamily="2" charset="2"/>
              <a:buChar char="q"/>
            </a:pPr>
            <a:endParaRPr lang="fr-FR" sz="3600" b="1" dirty="0" smtClean="0">
              <a:latin typeface="Calibri" pitchFamily="34" charset="0"/>
              <a:cs typeface="Calibri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fr-FR" sz="3600" b="1" dirty="0" smtClean="0">
                <a:latin typeface="Calibri" pitchFamily="34" charset="0"/>
                <a:cs typeface="Calibri" pitchFamily="34" charset="0"/>
              </a:rPr>
              <a:t>Et beaucoup d’autres éléments très utiles au suivi de la scolarité de votre enfant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AUTRE OUTIL A DISPOSITION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algn="ctr">
              <a:buNone/>
            </a:pPr>
            <a:r>
              <a:rPr lang="fr-FR" sz="6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CONSULTER </a:t>
            </a:r>
          </a:p>
          <a:p>
            <a:pPr algn="ctr">
              <a:buNone/>
            </a:pPr>
            <a:r>
              <a:rPr lang="fr-FR" sz="6600" b="1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REGULIEREMENT</a:t>
            </a:r>
            <a:r>
              <a:rPr lang="fr-FR" sz="6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algn="ctr">
              <a:buNone/>
            </a:pPr>
            <a:r>
              <a:rPr lang="fr-FR" sz="6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LE</a:t>
            </a:r>
            <a:r>
              <a:rPr lang="fr-FR" sz="6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fr-FR" sz="6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COMPTE PRONOTE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VOUS  Y  TROUVEREZ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>
              <a:buFont typeface="Wingdings" pitchFamily="2" charset="2"/>
              <a:buChar char="q"/>
            </a:pPr>
            <a:r>
              <a:rPr lang="fr-FR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Le travail donné par les enseignants</a:t>
            </a:r>
          </a:p>
          <a:p>
            <a:pPr>
              <a:buFont typeface="Wingdings" pitchFamily="2" charset="2"/>
              <a:buChar char="q"/>
            </a:pPr>
            <a:r>
              <a:rPr lang="fr-FR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Les résultats de votre enfants</a:t>
            </a:r>
          </a:p>
          <a:p>
            <a:pPr>
              <a:buFont typeface="Wingdings" pitchFamily="2" charset="2"/>
              <a:buChar char="q"/>
            </a:pPr>
            <a:r>
              <a:rPr lang="fr-FR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Les absences ou retards en cours </a:t>
            </a:r>
          </a:p>
          <a:p>
            <a:pPr>
              <a:buFont typeface="Wingdings" pitchFamily="2" charset="2"/>
              <a:buChar char="q"/>
            </a:pPr>
            <a:r>
              <a:rPr lang="fr-FR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Les modifications d’EDT</a:t>
            </a:r>
          </a:p>
          <a:p>
            <a:pPr>
              <a:buFont typeface="Wingdings" pitchFamily="2" charset="2"/>
              <a:buChar char="q"/>
            </a:pPr>
            <a:r>
              <a:rPr lang="fr-FR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Les messages du collège</a:t>
            </a:r>
          </a:p>
          <a:p>
            <a:pPr>
              <a:buFont typeface="Wingdings" pitchFamily="2" charset="2"/>
              <a:buChar char="q"/>
            </a:pPr>
            <a:r>
              <a:rPr lang="fr-FR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fr-FR" sz="3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et bien d’autres informations importantes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4000" dirty="0" smtClean="0"/>
              <a:t>LA CLASSE DE 3</a:t>
            </a:r>
            <a:r>
              <a:rPr lang="fr-FR" sz="4000" baseline="30000" dirty="0" smtClean="0"/>
              <a:t>ème</a:t>
            </a:r>
            <a:r>
              <a:rPr lang="fr-FR" sz="4000" dirty="0" smtClean="0"/>
              <a:t> </a:t>
            </a:r>
            <a:endParaRPr lang="fr-FR" sz="4000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LES SPECIFICITES</a:t>
            </a:r>
            <a:br>
              <a:rPr lang="fr-FR" dirty="0" smtClean="0"/>
            </a:br>
            <a:endParaRPr lang="fr-FR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POUR ACCOMPAGNER VOS ENFANTS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sz="4000" dirty="0" smtClean="0"/>
              <a:t>L’Accompagnement Personnalisé </a:t>
            </a:r>
          </a:p>
          <a:p>
            <a:r>
              <a:rPr lang="fr-FR" sz="4000" dirty="0" smtClean="0"/>
              <a:t>MINIRE</a:t>
            </a:r>
          </a:p>
          <a:p>
            <a:r>
              <a:rPr lang="fr-FR" sz="4000" dirty="0" smtClean="0"/>
              <a:t>Devoirs faits</a:t>
            </a:r>
          </a:p>
          <a:p>
            <a:r>
              <a:rPr lang="fr-FR" sz="4000" dirty="0" smtClean="0"/>
              <a:t>Le tutorat</a:t>
            </a:r>
          </a:p>
          <a:p>
            <a:r>
              <a:rPr lang="fr-FR" sz="4000" dirty="0" smtClean="0"/>
              <a:t>………………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ENJEUX DE LA CLASSE DE 3</a:t>
            </a:r>
            <a:r>
              <a:rPr lang="fr-FR" baseline="30000" dirty="0" smtClean="0"/>
              <a:t>ème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fr-FR" sz="4400" dirty="0" smtClean="0">
                <a:solidFill>
                  <a:srgbClr val="C00000"/>
                </a:solidFill>
              </a:rPr>
              <a:t>Validation des 4 Parcours </a:t>
            </a:r>
            <a:r>
              <a:rPr lang="fr-FR" sz="1500" dirty="0" smtClean="0">
                <a:solidFill>
                  <a:srgbClr val="C00000"/>
                </a:solidFill>
              </a:rPr>
              <a:t>(</a:t>
            </a:r>
            <a:r>
              <a:rPr lang="fr-FR" sz="1400" dirty="0" smtClean="0">
                <a:solidFill>
                  <a:srgbClr val="C00000"/>
                </a:solidFill>
              </a:rPr>
              <a:t>SANTE/CITOYEN/ARTISTIQUE ET CULTUREL/AVENIR)</a:t>
            </a:r>
            <a:endParaRPr lang="fr-FR" sz="4400" dirty="0" smtClean="0">
              <a:solidFill>
                <a:srgbClr val="C00000"/>
              </a:solidFill>
            </a:endParaRPr>
          </a:p>
          <a:p>
            <a:r>
              <a:rPr lang="fr-FR" sz="4400" dirty="0" smtClean="0">
                <a:solidFill>
                  <a:srgbClr val="00B050"/>
                </a:solidFill>
              </a:rPr>
              <a:t>Validation du PIX</a:t>
            </a:r>
          </a:p>
          <a:p>
            <a:r>
              <a:rPr lang="fr-FR" sz="4400" dirty="0" smtClean="0">
                <a:solidFill>
                  <a:srgbClr val="7030A0"/>
                </a:solidFill>
              </a:rPr>
              <a:t>Diplôme National du Brevet (DNB)</a:t>
            </a:r>
          </a:p>
          <a:p>
            <a:r>
              <a:rPr lang="fr-FR" sz="4400" dirty="0" smtClean="0">
                <a:solidFill>
                  <a:srgbClr val="FF0000"/>
                </a:solidFill>
              </a:rPr>
              <a:t>Orientation vers le lycée ou l’apprentissage</a:t>
            </a:r>
            <a:endParaRPr lang="fr-FR" sz="4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Parcours Educatifs au Collège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FF0000"/>
                </a:solidFill>
              </a:rPr>
              <a:t>PARCOURS SANTE</a:t>
            </a:r>
            <a:r>
              <a:rPr lang="fr-FR" dirty="0" smtClean="0"/>
              <a:t>: actions de prévention, lutte contre discriminations</a:t>
            </a:r>
          </a:p>
          <a:p>
            <a:r>
              <a:rPr lang="fr-FR" dirty="0" smtClean="0">
                <a:solidFill>
                  <a:srgbClr val="FFFF00"/>
                </a:solidFill>
              </a:rPr>
              <a:t>PARCOURS CITOYEN</a:t>
            </a:r>
            <a:r>
              <a:rPr lang="fr-FR" dirty="0" smtClean="0"/>
              <a:t>: engagement, initiative, mémoire, culture jugement et sensibilité, </a:t>
            </a:r>
          </a:p>
          <a:p>
            <a:r>
              <a:rPr lang="fr-FR" dirty="0" smtClean="0">
                <a:solidFill>
                  <a:srgbClr val="7030A0"/>
                </a:solidFill>
              </a:rPr>
              <a:t>PARCOURS ARTISTIQUE et CULTUREL</a:t>
            </a:r>
            <a:r>
              <a:rPr lang="fr-FR" dirty="0" smtClean="0"/>
              <a:t>: Cinéma, théâtre, musique, arts plastiques</a:t>
            </a:r>
          </a:p>
          <a:p>
            <a:r>
              <a:rPr lang="fr-FR" dirty="0" smtClean="0">
                <a:solidFill>
                  <a:srgbClr val="00B050"/>
                </a:solidFill>
              </a:rPr>
              <a:t>PARCOURS AVENIR</a:t>
            </a:r>
            <a:r>
              <a:rPr lang="fr-FR" dirty="0" smtClean="0"/>
              <a:t>: stage entreprise, découverte lycées.</a:t>
            </a:r>
            <a:endParaRPr lang="fr-FR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PIX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r>
              <a:rPr lang="fr-FR" b="1" dirty="0" smtClean="0"/>
              <a:t>Généralisation de </a:t>
            </a:r>
            <a:r>
              <a:rPr lang="fr-FR" b="1" dirty="0" err="1" smtClean="0"/>
              <a:t>Pix</a:t>
            </a:r>
            <a:endParaRPr lang="fr-FR" b="1" dirty="0" smtClean="0"/>
          </a:p>
          <a:p>
            <a:r>
              <a:rPr lang="fr-FR" dirty="0" smtClean="0"/>
              <a:t>Le ministère de l’Éducation nationale, de la Jeunesse et des Sports généralise </a:t>
            </a:r>
            <a:r>
              <a:rPr lang="fr-FR" dirty="0" err="1" smtClean="0"/>
              <a:t>Pix</a:t>
            </a:r>
            <a:r>
              <a:rPr lang="fr-FR" dirty="0" smtClean="0"/>
              <a:t> à partir de la 5e, </a:t>
            </a:r>
            <a:r>
              <a:rPr lang="fr-FR" b="1" dirty="0" smtClean="0">
                <a:solidFill>
                  <a:srgbClr val="FF0000"/>
                </a:solidFill>
              </a:rPr>
              <a:t>avec une certification des compétences numériques obligatoire à partir de l’année scolaire 2021-2022 pour les élèves de 3e au collège</a:t>
            </a:r>
            <a:r>
              <a:rPr lang="fr-FR" dirty="0" smtClean="0"/>
              <a:t> et de Terminale au lycée général, technologique et professionnel, de CAP, et étudiants en 2e année de BTS et CPGE. 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752" y="0"/>
            <a:ext cx="8534400" cy="987552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/>
            </a:r>
            <a:br>
              <a:rPr lang="fr-FR" b="1" dirty="0" smtClean="0"/>
            </a:br>
            <a:r>
              <a:rPr lang="fr-FR" b="1" dirty="0" smtClean="0"/>
              <a:t/>
            </a:r>
            <a:br>
              <a:rPr lang="fr-FR" b="1" dirty="0" smtClean="0"/>
            </a:br>
            <a:r>
              <a:rPr lang="fr-FR" b="1" dirty="0" smtClean="0"/>
              <a:t/>
            </a:r>
            <a:br>
              <a:rPr lang="fr-FR" b="1" dirty="0" smtClean="0"/>
            </a:br>
            <a:r>
              <a:rPr lang="fr-FR" b="1" dirty="0" smtClean="0"/>
              <a:t> </a:t>
            </a:r>
            <a:r>
              <a:rPr lang="fr-FR" sz="4000" b="1" dirty="0" smtClean="0"/>
              <a:t>Mise en situation réelle et ludique</a:t>
            </a:r>
            <a:endParaRPr lang="fr-FR" sz="4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sz="4000" dirty="0" smtClean="0"/>
              <a:t>Manipulation de fichiers et de données, enquêtes sur le web, questions de culture numérique : les tests réalisés par les élèves sont ludiques et ancrés dans le monde réel.</a:t>
            </a:r>
            <a:endParaRPr lang="fr-FR" sz="4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752" y="0"/>
            <a:ext cx="8534400" cy="987552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/>
            </a:r>
            <a:br>
              <a:rPr lang="fr-FR" b="1" dirty="0" smtClean="0"/>
            </a:br>
            <a:r>
              <a:rPr lang="fr-FR" b="1" dirty="0" smtClean="0"/>
              <a:t/>
            </a:r>
            <a:br>
              <a:rPr lang="fr-FR" b="1" dirty="0" smtClean="0"/>
            </a:br>
            <a:r>
              <a:rPr lang="fr-FR" b="1" dirty="0" smtClean="0"/>
              <a:t/>
            </a:r>
            <a:br>
              <a:rPr lang="fr-FR" b="1" dirty="0" smtClean="0"/>
            </a:br>
            <a:r>
              <a:rPr lang="fr-FR" b="1" dirty="0" smtClean="0"/>
              <a:t> </a:t>
            </a:r>
            <a:r>
              <a:rPr lang="fr-FR" sz="3600" b="1" dirty="0" smtClean="0"/>
              <a:t/>
            </a:r>
            <a:br>
              <a:rPr lang="fr-FR" sz="3600" b="1" dirty="0" smtClean="0"/>
            </a:br>
            <a:r>
              <a:rPr lang="fr-FR" sz="4000" b="1" dirty="0" smtClean="0"/>
              <a:t> Une expérience personnalisée</a:t>
            </a:r>
            <a:endParaRPr lang="fr-FR" sz="4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sz="4000" dirty="0" smtClean="0"/>
              <a:t>Pour une approche positive de l’évaluation et pour maintenir la motivation de l’élève, </a:t>
            </a:r>
            <a:r>
              <a:rPr lang="fr-FR" sz="4000" dirty="0" err="1" smtClean="0"/>
              <a:t>Pix</a:t>
            </a:r>
            <a:r>
              <a:rPr lang="fr-FR" sz="4000" dirty="0" smtClean="0"/>
              <a:t> adapte le niveau de difficulté des questions, réponse après réponse.</a:t>
            </a:r>
            <a:endParaRPr lang="fr-FR" sz="40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752" y="0"/>
            <a:ext cx="8534400" cy="987552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/>
            </a:r>
            <a:br>
              <a:rPr lang="fr-FR" b="1" dirty="0" smtClean="0"/>
            </a:br>
            <a:r>
              <a:rPr lang="fr-FR" b="1" dirty="0" smtClean="0"/>
              <a:t/>
            </a:r>
            <a:br>
              <a:rPr lang="fr-FR" b="1" dirty="0" smtClean="0"/>
            </a:br>
            <a:r>
              <a:rPr lang="fr-FR" b="1" dirty="0" smtClean="0"/>
              <a:t/>
            </a:r>
            <a:br>
              <a:rPr lang="fr-FR" b="1" dirty="0" smtClean="0"/>
            </a:br>
            <a:r>
              <a:rPr lang="fr-FR" b="1" dirty="0" smtClean="0"/>
              <a:t> </a:t>
            </a:r>
            <a:r>
              <a:rPr lang="fr-FR" sz="3600" b="1" dirty="0" smtClean="0"/>
              <a:t/>
            </a:r>
            <a:br>
              <a:rPr lang="fr-FR" sz="3600" b="1" dirty="0" smtClean="0"/>
            </a:br>
            <a:r>
              <a:rPr lang="fr-FR" sz="3600" b="1" dirty="0" smtClean="0"/>
              <a:t> </a:t>
            </a:r>
            <a:br>
              <a:rPr lang="fr-FR" sz="3600" b="1" dirty="0" smtClean="0"/>
            </a:br>
            <a:r>
              <a:rPr lang="fr-FR" sz="4000" b="1" dirty="0" smtClean="0"/>
              <a:t> Un contenu pédagogique évolutif</a:t>
            </a:r>
            <a:endParaRPr lang="fr-FR" sz="4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sz="4000" dirty="0" smtClean="0"/>
              <a:t>Les questions sont actualisées et </a:t>
            </a:r>
            <a:r>
              <a:rPr lang="fr-FR" sz="4000" dirty="0" smtClean="0"/>
              <a:t>le </a:t>
            </a:r>
            <a:r>
              <a:rPr lang="fr-FR" sz="4000" dirty="0" smtClean="0"/>
              <a:t>référentiel est enrichi au rythme de l’évolution des technologies et des nouveaux usages.</a:t>
            </a:r>
            <a:endParaRPr lang="fr-FR" sz="40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752" y="0"/>
            <a:ext cx="8534400" cy="987552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/>
            </a:r>
            <a:br>
              <a:rPr lang="fr-FR" b="1" dirty="0" smtClean="0"/>
            </a:br>
            <a:r>
              <a:rPr lang="fr-FR" b="1" dirty="0" smtClean="0"/>
              <a:t/>
            </a:r>
            <a:br>
              <a:rPr lang="fr-FR" b="1" dirty="0" smtClean="0"/>
            </a:br>
            <a:r>
              <a:rPr lang="fr-FR" b="1" dirty="0" smtClean="0"/>
              <a:t/>
            </a:r>
            <a:br>
              <a:rPr lang="fr-FR" b="1" dirty="0" smtClean="0"/>
            </a:br>
            <a:r>
              <a:rPr lang="fr-FR" b="1" dirty="0" smtClean="0"/>
              <a:t> </a:t>
            </a:r>
            <a:r>
              <a:rPr lang="fr-FR" sz="3600" b="1" dirty="0" smtClean="0"/>
              <a:t/>
            </a:r>
            <a:br>
              <a:rPr lang="fr-FR" sz="3600" b="1" dirty="0" smtClean="0"/>
            </a:br>
            <a:r>
              <a:rPr lang="fr-FR" sz="3600" b="1" dirty="0" smtClean="0"/>
              <a:t> </a:t>
            </a:r>
            <a:br>
              <a:rPr lang="fr-FR" sz="3600" b="1" dirty="0" smtClean="0"/>
            </a:br>
            <a:r>
              <a:rPr lang="fr-FR" sz="4000" b="1" dirty="0" smtClean="0"/>
              <a:t> </a:t>
            </a:r>
            <a:r>
              <a:rPr lang="fr-FR" sz="3600" b="1" dirty="0" smtClean="0"/>
              <a:t/>
            </a:r>
            <a:br>
              <a:rPr lang="fr-FR" sz="3600" b="1" dirty="0" smtClean="0"/>
            </a:br>
            <a:r>
              <a:rPr lang="fr-FR" sz="4000" b="1" dirty="0" smtClean="0"/>
              <a:t> En classe ou en autonomie</a:t>
            </a:r>
            <a:endParaRPr lang="fr-FR" sz="4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fr-FR" sz="4000" dirty="0" smtClean="0"/>
              <a:t>Accompagné par l’enseignant, l’élève évalue et améliore son niveau de maîtrise du numérique, </a:t>
            </a:r>
            <a:r>
              <a:rPr lang="fr-FR" sz="4000" b="1" dirty="0" smtClean="0">
                <a:solidFill>
                  <a:srgbClr val="FF0000"/>
                </a:solidFill>
              </a:rPr>
              <a:t>en classe ou à distance</a:t>
            </a:r>
            <a:r>
              <a:rPr lang="fr-FR" sz="4000" dirty="0" smtClean="0"/>
              <a:t>, au travers de parcours de test </a:t>
            </a:r>
            <a:r>
              <a:rPr lang="fr-FR" sz="4000" dirty="0" err="1" smtClean="0"/>
              <a:t>Pix</a:t>
            </a:r>
            <a:r>
              <a:rPr lang="fr-FR" sz="4000" dirty="0" smtClean="0"/>
              <a:t> proposés par l’enseignant ou grâce aux 16 compétences à tester en accès libre, disponible à partir de son profil </a:t>
            </a:r>
            <a:r>
              <a:rPr lang="fr-FR" sz="4000" dirty="0" err="1" smtClean="0"/>
              <a:t>Pix</a:t>
            </a:r>
            <a:r>
              <a:rPr lang="fr-FR" sz="4000" dirty="0" smtClean="0"/>
              <a:t>.</a:t>
            </a:r>
            <a:endParaRPr lang="fr-FR" sz="40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Socle commun de connaissances, de compétences et de culture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dirty="0" smtClean="0"/>
              <a:t>5 domaines de formation : avec des objectifs dans chacun d’eux</a:t>
            </a:r>
          </a:p>
          <a:p>
            <a:r>
              <a:rPr lang="fr-FR" sz="3600" dirty="0" smtClean="0"/>
              <a:t>1. Les langages pour penser et communiquer </a:t>
            </a:r>
          </a:p>
          <a:p>
            <a:pPr>
              <a:buFont typeface="Wingdings" pitchFamily="2" charset="2"/>
              <a:buChar char="ü"/>
            </a:pPr>
            <a:r>
              <a:rPr lang="fr-FR" sz="2000" i="1" dirty="0" smtClean="0"/>
              <a:t>Comprendre, s’exprimer en utilisant la langue française à l’oral et à l’écrit</a:t>
            </a:r>
          </a:p>
          <a:p>
            <a:pPr>
              <a:buFont typeface="Wingdings" pitchFamily="2" charset="2"/>
              <a:buChar char="ü"/>
            </a:pPr>
            <a:r>
              <a:rPr lang="fr-FR" sz="2000" i="1" dirty="0" smtClean="0"/>
              <a:t>Comprendre, s’exprimer en utilisant une langue étrangère et, le cas échéant, une langue régionale</a:t>
            </a:r>
          </a:p>
          <a:p>
            <a:pPr>
              <a:buFont typeface="Wingdings" pitchFamily="2" charset="2"/>
              <a:buChar char="ü"/>
            </a:pPr>
            <a:r>
              <a:rPr lang="fr-FR" sz="2000" i="1" dirty="0" smtClean="0"/>
              <a:t>Comprendre, s’exprimer en utilisant les langages mathématiques, scientifiques et informatiques</a:t>
            </a:r>
          </a:p>
          <a:p>
            <a:pPr>
              <a:buFont typeface="Wingdings" pitchFamily="2" charset="2"/>
              <a:buChar char="ü"/>
            </a:pPr>
            <a:r>
              <a:rPr lang="fr-FR" sz="2000" i="1" dirty="0" smtClean="0"/>
              <a:t>Comprendre, s’exprimer en utilisant les langages des arts et du corps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Socle commun de connaissances, de compétences et de culture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fr-FR" sz="3600" dirty="0" smtClean="0"/>
              <a:t>2. Les méthodes et outils pour apprendre</a:t>
            </a:r>
          </a:p>
          <a:p>
            <a:r>
              <a:rPr lang="fr-FR" sz="3600" dirty="0" smtClean="0"/>
              <a:t>3. La formation de la personne et du citoyen</a:t>
            </a:r>
          </a:p>
          <a:p>
            <a:r>
              <a:rPr lang="fr-FR" sz="3600" dirty="0" smtClean="0"/>
              <a:t>4. Les systèmes naturels et les systèmes techniques</a:t>
            </a:r>
          </a:p>
          <a:p>
            <a:r>
              <a:rPr lang="fr-FR" sz="3600" dirty="0" smtClean="0"/>
              <a:t>5. Les représentations du monde et l’activité humaine</a:t>
            </a:r>
            <a:endParaRPr lang="fr-FR" sz="36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DNB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sz="3200" dirty="0" smtClean="0"/>
              <a:t>Les conditions de son obtention</a:t>
            </a:r>
          </a:p>
          <a:p>
            <a:pPr>
              <a:buFont typeface="Wingdings" pitchFamily="2" charset="2"/>
              <a:buChar char="ü"/>
            </a:pPr>
            <a:r>
              <a:rPr lang="fr-FR" sz="3200" dirty="0" smtClean="0"/>
              <a:t> </a:t>
            </a:r>
            <a:r>
              <a:rPr lang="fr-FR" sz="3200" b="1" dirty="0" smtClean="0"/>
              <a:t>maîtrise du socle commun de connaissances, de compétences et de culture</a:t>
            </a:r>
          </a:p>
          <a:p>
            <a:pPr algn="ctr">
              <a:buNone/>
            </a:pPr>
            <a:r>
              <a:rPr lang="fr-FR" sz="4800" b="1" dirty="0" smtClean="0"/>
              <a:t>+</a:t>
            </a:r>
          </a:p>
          <a:p>
            <a:pPr>
              <a:buFont typeface="Wingdings" pitchFamily="2" charset="2"/>
              <a:buChar char="ü"/>
            </a:pPr>
            <a:r>
              <a:rPr lang="fr-FR" sz="3200" b="1" dirty="0" smtClean="0"/>
              <a:t>épreuves de l'examen terminal </a:t>
            </a:r>
          </a:p>
          <a:p>
            <a:pPr>
              <a:buNone/>
            </a:pPr>
            <a:r>
              <a:rPr lang="fr-FR" sz="3200" b="1" dirty="0" smtClean="0"/>
              <a:t>( orale ET écrites)</a:t>
            </a:r>
            <a:endParaRPr lang="fr-FR" sz="3200" b="1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ORIENTATION/AFFECTATION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sz="quarter" idx="1"/>
          </p:nvPr>
        </p:nvGraphicFramePr>
        <p:xfrm>
          <a:off x="301623" y="1527175"/>
          <a:ext cx="8662864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31432"/>
                <a:gridCol w="43314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/>
                        <a:t>ORIENTATION</a:t>
                      </a:r>
                      <a:endParaRPr lang="fr-FR" sz="3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/>
                        <a:t>AFFECTATION</a:t>
                      </a:r>
                      <a:endParaRPr lang="fr-FR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112520">
                <a:tc>
                  <a:txBody>
                    <a:bodyPr/>
                    <a:lstStyle/>
                    <a:p>
                      <a:r>
                        <a:rPr kumimoji="0" lang="fr-FR" sz="3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Avoir un </a:t>
                      </a:r>
                      <a:r>
                        <a:rPr kumimoji="0" lang="fr-FR" sz="36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OBJECTIF </a:t>
                      </a:r>
                      <a:r>
                        <a:rPr kumimoji="0" lang="fr-FR" sz="3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 </a:t>
                      </a:r>
                      <a:r>
                        <a:rPr kumimoji="0" lang="fr-FR" sz="36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FORMATION</a:t>
                      </a:r>
                      <a:endParaRPr lang="fr-FR" sz="3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0" lang="fr-FR" sz="36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OBTENIR </a:t>
                      </a:r>
                      <a:r>
                        <a:rPr kumimoji="0" lang="fr-FR" sz="3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une </a:t>
                      </a:r>
                      <a:r>
                        <a:rPr kumimoji="0" lang="fr-FR" sz="36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PLACE </a:t>
                      </a:r>
                      <a:r>
                        <a:rPr kumimoji="0" lang="fr-FR" sz="3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dans cette </a:t>
                      </a:r>
                      <a:r>
                        <a:rPr kumimoji="0" lang="fr-FR" sz="36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FORMATION</a:t>
                      </a:r>
                      <a:endParaRPr lang="fr-FR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INTERLOCUTEURS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Le Professeur Principal</a:t>
            </a:r>
          </a:p>
          <a:p>
            <a:r>
              <a:rPr lang="fr-FR" dirty="0" smtClean="0"/>
              <a:t>La documentaliste</a:t>
            </a:r>
          </a:p>
          <a:p>
            <a:r>
              <a:rPr lang="fr-FR" dirty="0" smtClean="0"/>
              <a:t>Toute l’équipe pédagogique</a:t>
            </a:r>
          </a:p>
          <a:p>
            <a:r>
              <a:rPr lang="fr-FR" dirty="0" smtClean="0"/>
              <a:t>La Psychologue de l’Education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PSY-EN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Assure une permanence au collège </a:t>
            </a:r>
            <a:r>
              <a:rPr lang="fr-FR" b="1" u="sng" dirty="0" smtClean="0"/>
              <a:t>le jeudi</a:t>
            </a:r>
          </a:p>
          <a:p>
            <a:pPr>
              <a:buNone/>
            </a:pPr>
            <a:endParaRPr lang="fr-FR" dirty="0" smtClean="0"/>
          </a:p>
          <a:p>
            <a:r>
              <a:rPr lang="fr-FR" dirty="0" smtClean="0"/>
              <a:t>Reçoit au Centre d’Information et d’Orientation de Fort-de-France à </a:t>
            </a:r>
            <a:r>
              <a:rPr lang="fr-FR" dirty="0" err="1" smtClean="0"/>
              <a:t>Kerlys</a:t>
            </a:r>
            <a:endParaRPr lang="fr-FR" dirty="0" smtClean="0"/>
          </a:p>
          <a:p>
            <a:endParaRPr lang="fr-FR" dirty="0" smtClean="0"/>
          </a:p>
          <a:p>
            <a:pPr>
              <a:buNone/>
            </a:pPr>
            <a:r>
              <a:rPr lang="fr-FR" dirty="0" smtClean="0"/>
              <a:t>Ouvert du lundi au vendredi sans RDV</a:t>
            </a:r>
          </a:p>
          <a:p>
            <a:pPr>
              <a:buFont typeface="Wingdings" pitchFamily="2" charset="2"/>
              <a:buChar char="ü"/>
            </a:pPr>
            <a:r>
              <a:rPr lang="fr-FR" dirty="0" smtClean="0"/>
              <a:t>9h-12h et 14h-17h30</a:t>
            </a:r>
          </a:p>
          <a:p>
            <a:pPr>
              <a:buFont typeface="Wingdings" pitchFamily="2" charset="2"/>
              <a:buChar char="ü"/>
            </a:pPr>
            <a:r>
              <a:rPr lang="fr-FR" dirty="0" smtClean="0"/>
              <a:t>Ouvert pendant les vacances scolaires</a:t>
            </a:r>
            <a:endParaRPr lang="fr-FR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752" y="0"/>
            <a:ext cx="8534400" cy="987552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>Ses missions au collège</a:t>
            </a:r>
            <a:br>
              <a:rPr lang="fr-FR" b="1" dirty="0" smtClean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/>
              <a:t>Contribuer à créer les conditions d’un équilibre psychologique des élèves favorisant réussite et investissement scolaire</a:t>
            </a:r>
          </a:p>
          <a:p>
            <a:r>
              <a:rPr lang="fr-FR" dirty="0" smtClean="0"/>
              <a:t>Accompagner les élèves dans l'élaboration progressive de leur projet d'orientation en lien avec les équipes éducatives</a:t>
            </a:r>
          </a:p>
          <a:p>
            <a:r>
              <a:rPr lang="fr-FR" dirty="0" smtClean="0"/>
              <a:t>Permettre aux élèves de prendre conscience des enjeux de leur formation</a:t>
            </a:r>
          </a:p>
          <a:p>
            <a:r>
              <a:rPr lang="fr-FR" dirty="0" smtClean="0"/>
              <a:t>Porter une attention particulière aux élèves en difficulté, en situation de handicap ou donnant des signes de souffrance psychologique</a:t>
            </a:r>
          </a:p>
          <a:p>
            <a:r>
              <a:rPr lang="fr-FR" dirty="0" smtClean="0"/>
              <a:t>Participer à la prévention et à la </a:t>
            </a:r>
            <a:r>
              <a:rPr lang="fr-FR" dirty="0" err="1" smtClean="0"/>
              <a:t>remédiation</a:t>
            </a:r>
            <a:r>
              <a:rPr lang="fr-FR" dirty="0" smtClean="0"/>
              <a:t> du décrochage scolaire. 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/>
              <a:t>Les outils à votre disposition</a:t>
            </a:r>
            <a:endParaRPr lang="fr-F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12776"/>
            <a:ext cx="2238375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4149080"/>
            <a:ext cx="904875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3605228" y="2204864"/>
            <a:ext cx="19335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/>
              <a:t>www.onisep.fr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4211960" y="3212975"/>
            <a:ext cx="43924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dirty="0" smtClean="0"/>
          </a:p>
          <a:p>
            <a:r>
              <a:rPr lang="fr-FR" b="1" dirty="0" smtClean="0"/>
              <a:t>La collection parcours de l’</a:t>
            </a:r>
            <a:r>
              <a:rPr lang="fr-FR" b="1" dirty="0" err="1" smtClean="0"/>
              <a:t>onisep</a:t>
            </a:r>
            <a:r>
              <a:rPr lang="fr-FR" b="1" dirty="0" smtClean="0"/>
              <a:t> au CDI du collège : ex :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4293096"/>
            <a:ext cx="90487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RV importants du 1</a:t>
            </a:r>
            <a:r>
              <a:rPr lang="fr-FR" baseline="30000" dirty="0" smtClean="0"/>
              <a:t>er</a:t>
            </a:r>
            <a:r>
              <a:rPr lang="fr-FR" dirty="0" smtClean="0"/>
              <a:t> semestre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sz="quarter" idx="1"/>
          </p:nvPr>
        </p:nvGraphicFramePr>
        <p:xfrm>
          <a:off x="301625" y="1527175"/>
          <a:ext cx="8504238" cy="463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70575"/>
                <a:gridCol w="2433663"/>
              </a:tblGrid>
              <a:tr h="37084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/>
                        <a:t>Découpage semestre 1 : </a:t>
                      </a:r>
                      <a:r>
                        <a:rPr lang="fr-FR" sz="2400" dirty="0" smtClean="0">
                          <a:solidFill>
                            <a:schemeClr val="bg1"/>
                          </a:solidFill>
                        </a:rPr>
                        <a:t>13</a:t>
                      </a:r>
                      <a:r>
                        <a:rPr lang="fr-FR" sz="2400" dirty="0" smtClean="0"/>
                        <a:t>/</a:t>
                      </a:r>
                      <a:r>
                        <a:rPr lang="fr-FR" sz="2400" b="1" dirty="0" smtClean="0"/>
                        <a:t>09/21 au 28/01/22</a:t>
                      </a:r>
                    </a:p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Evènements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Dates</a:t>
                      </a:r>
                      <a:endParaRPr lang="fr-FR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Bilan mi-semestre parents/professeurs 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b="1" dirty="0" smtClean="0"/>
                        <a:t>13/11/21</a:t>
                      </a:r>
                      <a:endParaRPr lang="fr-FR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Conseils de classe du 1</a:t>
                      </a:r>
                      <a:r>
                        <a:rPr lang="fr-FR" sz="2400" baseline="30000" dirty="0" smtClean="0"/>
                        <a:t>er</a:t>
                      </a:r>
                      <a:r>
                        <a:rPr lang="fr-FR" sz="2400" dirty="0" smtClean="0"/>
                        <a:t> semestre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b="1" dirty="0" smtClean="0"/>
                        <a:t>semaine du 17/01/22</a:t>
                      </a:r>
                      <a:endParaRPr lang="fr-FR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Rencontre parents/professeurs S 1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b="1" dirty="0" smtClean="0"/>
                        <a:t>29/01/22</a:t>
                      </a:r>
                      <a:endParaRPr lang="fr-FR" sz="2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Stage de découverte professionnelle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b="1" dirty="0" smtClean="0"/>
                        <a:t>14 au 19/02/22</a:t>
                      </a:r>
                      <a:endParaRPr lang="fr-FR" sz="2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Réunion d’information à l’orientation 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b="1" dirty="0" smtClean="0"/>
                        <a:t>courant février</a:t>
                      </a:r>
                      <a:endParaRPr lang="fr-FR" sz="24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RV importants du second semestre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sz="quarter" idx="1"/>
          </p:nvPr>
        </p:nvGraphicFramePr>
        <p:xfrm>
          <a:off x="301625" y="1527175"/>
          <a:ext cx="8504238" cy="4958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0535"/>
                <a:gridCol w="2793703"/>
              </a:tblGrid>
              <a:tr h="37084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/>
                        <a:t>Découpage semestre 2 : </a:t>
                      </a:r>
                      <a:r>
                        <a:rPr kumimoji="0" lang="fr-FR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31/01/22</a:t>
                      </a:r>
                      <a:r>
                        <a:rPr lang="fr-FR" sz="2400" b="1" dirty="0" smtClean="0"/>
                        <a:t> au 07/07/22</a:t>
                      </a:r>
                    </a:p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Evènements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Dates</a:t>
                      </a:r>
                      <a:endParaRPr lang="fr-FR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/>
                        <a:t>DNB Blanc n°1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/>
                        <a:t>Semaine du 31/01/22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/>
                        <a:t>Formulation des vœux provisoires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/>
                        <a:t>Courant février 22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800" dirty="0" smtClean="0"/>
                        <a:t>Bilan mi-semestre parents/professeurs </a:t>
                      </a:r>
                      <a:endParaRPr lang="fr-F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/>
                        <a:t>30/04/22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/>
                        <a:t>DNB Blanc n°2 + oral blanc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/>
                        <a:t>Semaine du 02/05/22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/>
                        <a:t>Formulation des vœux définitifs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/>
                        <a:t>Fin mai 22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/>
                        <a:t>Oral du DNB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/>
                        <a:t>Début juin 22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/>
                        <a:t>Conseils de classe du 2</a:t>
                      </a:r>
                      <a:r>
                        <a:rPr lang="fr-FR" sz="1800" baseline="30000" dirty="0" smtClean="0"/>
                        <a:t>ème</a:t>
                      </a:r>
                      <a:r>
                        <a:rPr lang="fr-FR" sz="1800" baseline="0" dirty="0" smtClean="0"/>
                        <a:t> </a:t>
                      </a:r>
                      <a:r>
                        <a:rPr lang="fr-FR" sz="1800" dirty="0" smtClean="0"/>
                        <a:t>semestre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/>
                        <a:t>Juin 2022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800" dirty="0" smtClean="0"/>
                        <a:t>DNB</a:t>
                      </a:r>
                      <a:endParaRPr lang="fr-F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/>
                        <a:t>Juin 2022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800" dirty="0" smtClean="0"/>
                        <a:t>Affectation en lycée</a:t>
                      </a:r>
                      <a:endParaRPr lang="fr-F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/>
                        <a:t>Fin juin 22</a:t>
                      </a: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Les autres RV seront communiqués au fil de l’eau par les PP</a:t>
                      </a:r>
                      <a:endParaRPr lang="fr-FR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Elections des représentants parents au CA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27584" y="2119256"/>
            <a:ext cx="7488832" cy="3902031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fr-FR" dirty="0" smtClean="0"/>
              <a:t>Les élections </a:t>
            </a:r>
            <a:r>
              <a:rPr lang="fr-FR" b="1" dirty="0" smtClean="0">
                <a:solidFill>
                  <a:srgbClr val="FF0000"/>
                </a:solidFill>
              </a:rPr>
              <a:t>prévues initialement </a:t>
            </a:r>
            <a:r>
              <a:rPr lang="fr-FR" b="1" dirty="0" smtClean="0"/>
              <a:t> </a:t>
            </a:r>
            <a:r>
              <a:rPr lang="fr-FR" dirty="0" smtClean="0"/>
              <a:t>le 8/10/21 </a:t>
            </a:r>
            <a:r>
              <a:rPr lang="fr-FR" b="1" dirty="0" smtClean="0">
                <a:solidFill>
                  <a:srgbClr val="FF0000"/>
                </a:solidFill>
              </a:rPr>
              <a:t>sont reportées à la demande des fédérations de parents.</a:t>
            </a:r>
            <a:endParaRPr lang="fr-FR" b="1" dirty="0" smtClean="0"/>
          </a:p>
          <a:p>
            <a:r>
              <a:rPr lang="fr-FR" dirty="0" smtClean="0"/>
              <a:t>Au regard de la situation sanitaire, </a:t>
            </a:r>
            <a:r>
              <a:rPr lang="fr-FR" b="1" dirty="0" smtClean="0"/>
              <a:t>la réunion de présentation des différentes instances où siègent les parents ne pourra peut-être pas se tenir</a:t>
            </a:r>
          </a:p>
          <a:p>
            <a:r>
              <a:rPr lang="fr-FR" dirty="0" smtClean="0"/>
              <a:t>Un courrier explicatif , ainsi que tous les documents sont sur le site du collège </a:t>
            </a:r>
            <a:r>
              <a:rPr lang="fr-FR" dirty="0" smtClean="0">
                <a:solidFill>
                  <a:srgbClr val="FF0000"/>
                </a:solidFill>
              </a:rPr>
              <a:t>ET </a:t>
            </a:r>
            <a:r>
              <a:rPr lang="fr-FR" dirty="0" smtClean="0"/>
              <a:t>vous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smtClean="0"/>
              <a:t>seront transmis via </a:t>
            </a:r>
            <a:r>
              <a:rPr lang="fr-FR" dirty="0" err="1" smtClean="0"/>
              <a:t>Pronote</a:t>
            </a:r>
            <a:endParaRPr lang="fr-FR" dirty="0" smtClean="0"/>
          </a:p>
          <a:p>
            <a:r>
              <a:rPr lang="fr-FR" dirty="0" smtClean="0"/>
              <a:t>Le  mot qui suit a été transmis par  l’UPEM 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Elections des représentants parents au CA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27584" y="2119256"/>
            <a:ext cx="7488832" cy="3902031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fr-FR" dirty="0" smtClean="0"/>
              <a:t>"Bonjour parents. Suite au dernier message de la semaine dernière, nous avons établi notre liste des 14 parents éligibles aux prochaines élections. Cependant si vous souhaitez vous inscrire et adhérer à notre association UPEM afin de participer aux conseils de classe de la cité scolaire (collège et </a:t>
            </a:r>
            <a:r>
              <a:rPr lang="fr-FR" dirty="0" smtClean="0"/>
              <a:t>SEGPA), </a:t>
            </a:r>
            <a:r>
              <a:rPr lang="fr-FR" dirty="0" smtClean="0"/>
              <a:t>merci de vous faire connaître au plus vite avant ce vendredi 24 septembre 2021. Nous comptons sur un grand nombre d'inscrits. Bien cordialement. P/P LE COMITÉ"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Elections parents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857364"/>
            <a:ext cx="8929718" cy="435771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2800" b="1" dirty="0" smtClean="0">
                <a:solidFill>
                  <a:srgbClr val="FF0000"/>
                </a:solidFill>
              </a:rPr>
              <a:t>LE VOTE PAR CORRESPONDANCE  SERA PRIVILEGIE</a:t>
            </a:r>
          </a:p>
          <a:p>
            <a:pPr lvl="1"/>
            <a:r>
              <a:rPr lang="fr-FR" sz="3200" dirty="0" smtClean="0"/>
              <a:t>Il est facile </a:t>
            </a:r>
            <a:r>
              <a:rPr lang="fr-FR" sz="3200" dirty="0" smtClean="0">
                <a:solidFill>
                  <a:srgbClr val="FF0000"/>
                </a:solidFill>
              </a:rPr>
              <a:t>ET</a:t>
            </a:r>
            <a:r>
              <a:rPr lang="fr-FR" sz="3200" dirty="0" smtClean="0"/>
              <a:t> rapide</a:t>
            </a:r>
          </a:p>
          <a:p>
            <a:pPr lvl="1"/>
            <a:r>
              <a:rPr lang="fr-FR" sz="3200" dirty="0" smtClean="0"/>
              <a:t>Il suffira de remettre l’enveloppe à votre enfant qui la déposera dans l’urne à l’entrée du collège</a:t>
            </a:r>
          </a:p>
          <a:p>
            <a:pPr lvl="1"/>
            <a:r>
              <a:rPr lang="fr-FR" sz="3200" dirty="0" smtClean="0"/>
              <a:t>Il sera possible dés le 1</a:t>
            </a:r>
            <a:r>
              <a:rPr lang="fr-FR" sz="3200" baseline="30000" dirty="0" smtClean="0"/>
              <a:t>er</a:t>
            </a:r>
            <a:r>
              <a:rPr lang="fr-FR" sz="3200" dirty="0" smtClean="0"/>
              <a:t> octobre</a:t>
            </a:r>
          </a:p>
          <a:p>
            <a:endParaRPr lang="fr-FR" dirty="0" smtClean="0"/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INSTANCES REPRESENTATIVES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b="1" dirty="0" smtClean="0"/>
              <a:t>Dans chacune des instances suivantes, les parents sont représentés :</a:t>
            </a:r>
            <a:endParaRPr lang="fr-FR" dirty="0" smtClean="0"/>
          </a:p>
          <a:p>
            <a:r>
              <a:rPr lang="fr-FR" dirty="0" smtClean="0"/>
              <a:t>Le conseil d’administration.</a:t>
            </a:r>
          </a:p>
          <a:p>
            <a:r>
              <a:rPr lang="fr-FR" dirty="0" smtClean="0"/>
              <a:t>La commission permanente.</a:t>
            </a:r>
          </a:p>
          <a:p>
            <a:r>
              <a:rPr lang="fr-FR" dirty="0" smtClean="0"/>
              <a:t>Le conseil de discipline.</a:t>
            </a:r>
          </a:p>
          <a:p>
            <a:r>
              <a:rPr lang="fr-FR" dirty="0" smtClean="0"/>
              <a:t>Le conseil de classe.</a:t>
            </a:r>
          </a:p>
          <a:p>
            <a:r>
              <a:rPr lang="fr-FR" dirty="0" smtClean="0"/>
              <a:t>La commission éducative. </a:t>
            </a:r>
          </a:p>
          <a:p>
            <a:r>
              <a:rPr lang="fr-FR" dirty="0" smtClean="0"/>
              <a:t>Le CESC. </a:t>
            </a:r>
          </a:p>
          <a:p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Conseil d’Administration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fr-FR" sz="4300" b="1" dirty="0" smtClean="0"/>
              <a:t>Sa composition :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b="1" dirty="0" smtClean="0"/>
              <a:t>1/3 de représentants des collectivités territoriales, de l’administration, et de personnes qualifiées.</a:t>
            </a:r>
          </a:p>
          <a:p>
            <a:pPr>
              <a:buFont typeface="Wingdings" pitchFamily="2" charset="2"/>
              <a:buChar char="ü"/>
            </a:pPr>
            <a:r>
              <a:rPr lang="fr-FR" dirty="0" smtClean="0"/>
              <a:t>P + PA + G + DIR SEGPA + CPE (membres de droit).</a:t>
            </a:r>
          </a:p>
          <a:p>
            <a:pPr>
              <a:buFont typeface="Wingdings" pitchFamily="2" charset="2"/>
              <a:buChar char="ü"/>
            </a:pPr>
            <a:r>
              <a:rPr lang="fr-FR" dirty="0" smtClean="0"/>
              <a:t>+ 1 représentant de la commune siège.</a:t>
            </a:r>
          </a:p>
          <a:p>
            <a:pPr>
              <a:buFont typeface="Wingdings" pitchFamily="2" charset="2"/>
              <a:buChar char="ü"/>
            </a:pPr>
            <a:r>
              <a:rPr lang="fr-FR" dirty="0" smtClean="0"/>
              <a:t>+ 1 représentant de la communauté de communes.</a:t>
            </a:r>
          </a:p>
          <a:p>
            <a:pPr>
              <a:buFont typeface="Wingdings" pitchFamily="2" charset="2"/>
              <a:buChar char="ü"/>
            </a:pPr>
            <a:r>
              <a:rPr lang="fr-FR" dirty="0" smtClean="0"/>
              <a:t>+ 2 représentants du Conseil Départemental.</a:t>
            </a:r>
          </a:p>
          <a:p>
            <a:pPr>
              <a:buFont typeface="Wingdings" pitchFamily="2" charset="2"/>
              <a:buChar char="ü"/>
            </a:pPr>
            <a:r>
              <a:rPr lang="fr-FR" dirty="0" smtClean="0"/>
              <a:t>+ 1 personnalité qualifiée. 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b="1" dirty="0" smtClean="0"/>
              <a:t>1/3 de représentants des personnels :</a:t>
            </a:r>
          </a:p>
          <a:p>
            <a:pPr>
              <a:buNone/>
            </a:pPr>
            <a:endParaRPr lang="fr-FR" dirty="0" smtClean="0"/>
          </a:p>
          <a:p>
            <a:pPr>
              <a:buFont typeface="Wingdings" pitchFamily="2" charset="2"/>
              <a:buChar char="ü"/>
            </a:pPr>
            <a:r>
              <a:rPr lang="fr-FR" dirty="0" smtClean="0"/>
              <a:t>7 enseignants (élus) + 3 autres personnels (élus).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b="1" dirty="0" smtClean="0"/>
              <a:t>1/3 de représentants des usagers : </a:t>
            </a:r>
          </a:p>
          <a:p>
            <a:pPr>
              <a:buNone/>
            </a:pPr>
            <a:endParaRPr lang="fr-FR" dirty="0" smtClean="0"/>
          </a:p>
          <a:p>
            <a:pPr>
              <a:buFont typeface="Wingdings" pitchFamily="2" charset="2"/>
              <a:buChar char="ü"/>
            </a:pPr>
            <a:r>
              <a:rPr lang="fr-FR" b="1" dirty="0" smtClean="0"/>
              <a:t>7 parents (élus) + 3 élèves (élus).</a:t>
            </a:r>
            <a:endParaRPr lang="fr-FR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Conseil d’Administration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fr-FR" b="1" dirty="0" smtClean="0"/>
              <a:t>Son rôle </a:t>
            </a:r>
            <a:r>
              <a:rPr lang="fr-FR" dirty="0" smtClean="0"/>
              <a:t>:</a:t>
            </a:r>
          </a:p>
          <a:p>
            <a:r>
              <a:rPr lang="fr-FR" dirty="0" smtClean="0"/>
              <a:t>Il adopte le budget et le règlement intérieur de l’établissement.</a:t>
            </a:r>
          </a:p>
          <a:p>
            <a:r>
              <a:rPr lang="fr-FR" dirty="0" smtClean="0"/>
              <a:t>Il fixe les règles d’organisation de l’établissement.</a:t>
            </a:r>
          </a:p>
          <a:p>
            <a:r>
              <a:rPr lang="fr-FR" dirty="0" smtClean="0"/>
              <a:t>Il statue sur le projet d’établissement.</a:t>
            </a:r>
          </a:p>
          <a:p>
            <a:r>
              <a:rPr lang="fr-FR" dirty="0" smtClean="0"/>
              <a:t>Il délibère sur un certain nombre de sujets intéressant l’établissement.</a:t>
            </a:r>
          </a:p>
          <a:p>
            <a:r>
              <a:rPr lang="fr-FR" dirty="0" smtClean="0"/>
              <a:t>Il donne son avis sur les mesures de création ou de suppression de sections, options, ou formations complémentaires.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0"/>
            <a:ext cx="8534400" cy="987552"/>
          </a:xfrm>
        </p:spPr>
        <p:txBody>
          <a:bodyPr>
            <a:normAutofit fontScale="90000"/>
          </a:bodyPr>
          <a:lstStyle/>
          <a:p>
            <a:r>
              <a:rPr lang="fr-FR" sz="2000" strike="sngStrike" dirty="0" smtClean="0"/>
              <a:t>CALENDRIER DES REPRESANTANTS AU </a:t>
            </a:r>
            <a:r>
              <a:rPr lang="fr-FR" sz="2000" b="1" dirty="0" smtClean="0"/>
              <a:t>CA/</a:t>
            </a:r>
            <a:r>
              <a:rPr lang="fr-FR" sz="2000" b="1" dirty="0" smtClean="0">
                <a:solidFill>
                  <a:srgbClr val="FF0000"/>
                </a:solidFill>
              </a:rPr>
              <a:t>DANS L’ATTENTE DES ELEMENTS OFFICIELS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2000" dirty="0" smtClean="0">
                <a:solidFill>
                  <a:srgbClr val="00B050"/>
                </a:solidFill>
              </a:rPr>
              <a:t>ET des délégués élèves</a:t>
            </a:r>
            <a:endParaRPr lang="fr-FR" sz="2000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sz="quarter" idx="1"/>
          </p:nvPr>
        </p:nvGraphicFramePr>
        <p:xfrm>
          <a:off x="301625" y="1124747"/>
          <a:ext cx="8504238" cy="557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2143"/>
                <a:gridCol w="2376264"/>
                <a:gridCol w="3945831"/>
              </a:tblGrid>
              <a:tr h="1025801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Réunion préalable à l’élection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solidFill>
                            <a:schemeClr val="bg1"/>
                          </a:solidFill>
                        </a:rPr>
                        <a:t>Dans les 15 jours qui suivent la rentrée</a:t>
                      </a:r>
                      <a:endParaRPr lang="fr-FR" sz="16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FontTx/>
                        <a:buChar char="-"/>
                      </a:pPr>
                      <a:r>
                        <a:rPr lang="fr-FR" sz="1600" b="1" dirty="0" smtClean="0"/>
                        <a:t>Réunion avec parents UPEM : vendredi 17/09</a:t>
                      </a:r>
                    </a:p>
                    <a:p>
                      <a:pPr algn="ctr">
                        <a:buFontTx/>
                        <a:buNone/>
                      </a:pPr>
                      <a:r>
                        <a:rPr lang="fr-FR" sz="1600" b="1" dirty="0" smtClean="0"/>
                        <a:t>- plénière de rentrée : différentes </a:t>
                      </a:r>
                      <a:r>
                        <a:rPr lang="fr-FR" sz="1600" b="1" dirty="0" err="1" smtClean="0"/>
                        <a:t>visio</a:t>
                      </a:r>
                      <a:endParaRPr lang="fr-FR" sz="1600" b="1" dirty="0" smtClean="0"/>
                    </a:p>
                    <a:p>
                      <a:pPr algn="ctr"/>
                      <a:endParaRPr lang="fr-FR" sz="1600" b="1" dirty="0"/>
                    </a:p>
                  </a:txBody>
                  <a:tcPr/>
                </a:tc>
              </a:tr>
              <a:tr h="496355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Etablissement de la liste électorale</a:t>
                      </a:r>
                      <a:endParaRPr lang="fr-F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20 jours avant les élections</a:t>
                      </a:r>
                      <a:endParaRPr lang="fr-F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Vendredi 17/09 : consultable au secrétariat depuis le 20/09</a:t>
                      </a:r>
                      <a:endParaRPr lang="fr-FR" sz="1400" b="1" dirty="0"/>
                    </a:p>
                  </a:txBody>
                  <a:tcPr/>
                </a:tc>
              </a:tr>
              <a:tr h="496355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B050"/>
                          </a:solidFill>
                        </a:rPr>
                        <a:t>Remise du matériel électoral aux PP</a:t>
                      </a:r>
                      <a:endParaRPr lang="fr-FR" sz="1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B050"/>
                          </a:solidFill>
                        </a:rPr>
                        <a:t>Sensibilisation des élèves et candidatures des élèves</a:t>
                      </a:r>
                      <a:endParaRPr lang="fr-FR" sz="1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B050"/>
                          </a:solidFill>
                        </a:rPr>
                        <a:t>Du 20 au 24/09</a:t>
                      </a:r>
                      <a:endParaRPr lang="fr-FR" sz="1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</a:tr>
              <a:tr h="496355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Dépôt des candidatures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10 jours francs avant le scrutin</a:t>
                      </a:r>
                      <a:endParaRPr lang="fr-F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Lundi 27/09 minuit</a:t>
                      </a:r>
                      <a:endParaRPr lang="fr-FR" sz="1400" b="1" dirty="0"/>
                    </a:p>
                  </a:txBody>
                  <a:tcPr/>
                </a:tc>
              </a:tr>
              <a:tr h="694898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B050"/>
                          </a:solidFill>
                        </a:rPr>
                        <a:t>Semaine de la démocratie</a:t>
                      </a:r>
                      <a:endParaRPr lang="fr-FR" sz="1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B050"/>
                          </a:solidFill>
                        </a:rPr>
                        <a:t>Élections des délégués élèves et remise des PV à la CPE</a:t>
                      </a:r>
                      <a:endParaRPr lang="fr-FR" sz="1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B050"/>
                          </a:solidFill>
                        </a:rPr>
                        <a:t>Semaine</a:t>
                      </a:r>
                      <a:r>
                        <a:rPr lang="fr-FR" sz="1400" b="1" baseline="0" dirty="0" smtClean="0">
                          <a:solidFill>
                            <a:srgbClr val="00B050"/>
                          </a:solidFill>
                        </a:rPr>
                        <a:t> du 27 au 1</a:t>
                      </a:r>
                      <a:r>
                        <a:rPr lang="fr-FR" sz="1400" b="1" baseline="30000" dirty="0" smtClean="0">
                          <a:solidFill>
                            <a:srgbClr val="00B050"/>
                          </a:solidFill>
                        </a:rPr>
                        <a:t>er</a:t>
                      </a:r>
                      <a:r>
                        <a:rPr lang="fr-FR" sz="1400" b="1" baseline="0" dirty="0" smtClean="0">
                          <a:solidFill>
                            <a:srgbClr val="00B050"/>
                          </a:solidFill>
                        </a:rPr>
                        <a:t> octobre</a:t>
                      </a:r>
                      <a:endParaRPr lang="fr-FR" sz="1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</a:tr>
              <a:tr h="496355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Remplacement d’un candidat qui désisterait</a:t>
                      </a:r>
                      <a:endParaRPr lang="fr-F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8 jours francs avant le scrutin</a:t>
                      </a:r>
                      <a:endParaRPr lang="fr-F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Mercredi 29/09 minuit</a:t>
                      </a:r>
                      <a:endParaRPr lang="fr-FR" sz="1400" b="1" dirty="0"/>
                    </a:p>
                  </a:txBody>
                  <a:tcPr/>
                </a:tc>
              </a:tr>
              <a:tr h="496355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Préparation du matériel de vote</a:t>
                      </a:r>
                      <a:endParaRPr lang="fr-F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Du 27 au 29/09</a:t>
                      </a:r>
                      <a:endParaRPr lang="fr-FR" sz="1400" b="1" dirty="0"/>
                    </a:p>
                  </a:txBody>
                  <a:tcPr/>
                </a:tc>
              </a:tr>
              <a:tr h="496355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Remise du matériel de vote aux parents</a:t>
                      </a:r>
                      <a:endParaRPr lang="fr-F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6 jours francs avant le scrutin</a:t>
                      </a:r>
                      <a:endParaRPr lang="fr-F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Vendredi 1</a:t>
                      </a:r>
                      <a:r>
                        <a:rPr lang="fr-FR" sz="1400" b="1" baseline="30000" dirty="0" smtClean="0"/>
                        <a:t>er</a:t>
                      </a:r>
                      <a:r>
                        <a:rPr lang="fr-FR" sz="1400" b="1" dirty="0" smtClean="0"/>
                        <a:t> octobre</a:t>
                      </a:r>
                      <a:endParaRPr lang="fr-FR" sz="14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752" y="0"/>
            <a:ext cx="8534400" cy="98755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CALENDRIER DES REPRESANTANTS AU CA</a:t>
            </a:r>
            <a:br>
              <a:rPr lang="fr-FR" dirty="0" smtClean="0"/>
            </a:br>
            <a:r>
              <a:rPr lang="fr-FR" dirty="0" smtClean="0">
                <a:solidFill>
                  <a:srgbClr val="00B050"/>
                </a:solidFill>
              </a:rPr>
              <a:t>ET des délégués élèves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sz="quarter" idx="1"/>
          </p:nvPr>
        </p:nvGraphicFramePr>
        <p:xfrm>
          <a:off x="301625" y="1527175"/>
          <a:ext cx="8504238" cy="4485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2103"/>
                <a:gridCol w="2736304"/>
                <a:gridCol w="394583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/>
                        <a:t>scrutin</a:t>
                      </a:r>
                      <a:endParaRPr lang="fr-F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solidFill>
                            <a:schemeClr val="bg1"/>
                          </a:solidFill>
                        </a:rPr>
                        <a:t>Vote par correspondance </a:t>
                      </a:r>
                      <a:endParaRPr lang="fr-FR" sz="2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/>
                        <a:t> du 04/10 au 08/10</a:t>
                      </a:r>
                      <a:endParaRPr lang="fr-FR" sz="2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 smtClean="0">
                          <a:solidFill>
                            <a:srgbClr val="00B050"/>
                          </a:solidFill>
                        </a:rPr>
                        <a:t>scrutin</a:t>
                      </a:r>
                    </a:p>
                    <a:p>
                      <a:pPr algn="ctr"/>
                      <a:endParaRPr lang="fr-FR" sz="16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solidFill>
                            <a:srgbClr val="00B050"/>
                          </a:solidFill>
                        </a:rPr>
                        <a:t>Représentants élèves</a:t>
                      </a:r>
                      <a:endParaRPr lang="fr-FR" sz="16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solidFill>
                            <a:srgbClr val="00B050"/>
                          </a:solidFill>
                        </a:rPr>
                        <a:t>Jeudi 07/10</a:t>
                      </a:r>
                      <a:endParaRPr lang="fr-FR" sz="16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 smtClean="0"/>
                        <a:t>scrutin</a:t>
                      </a:r>
                    </a:p>
                    <a:p>
                      <a:pPr algn="ctr"/>
                      <a:endParaRPr lang="fr-FR" sz="16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solidFill>
                            <a:schemeClr val="tx1"/>
                          </a:solidFill>
                        </a:rPr>
                        <a:t>Élections des représentants des parents</a:t>
                      </a:r>
                      <a:endParaRPr lang="fr-FR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solidFill>
                            <a:schemeClr val="tx1"/>
                          </a:solidFill>
                        </a:rPr>
                        <a:t>09/10 de 8h à 12h30</a:t>
                      </a:r>
                      <a:endParaRPr lang="fr-FR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 smtClean="0"/>
                        <a:t>scrutin</a:t>
                      </a:r>
                    </a:p>
                    <a:p>
                      <a:pPr algn="ctr"/>
                      <a:endParaRPr lang="fr-FR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solidFill>
                            <a:schemeClr val="tx1"/>
                          </a:solidFill>
                        </a:rPr>
                        <a:t>Élections des représentants des personnels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09/10 de 8</a:t>
                      </a:r>
                      <a:r>
                        <a:rPr lang="fr-FR" sz="1600" b="1" baseline="0" dirty="0" smtClean="0"/>
                        <a:t> </a:t>
                      </a:r>
                      <a:r>
                        <a:rPr lang="fr-FR" sz="1600" b="1" dirty="0" smtClean="0"/>
                        <a:t>h à 12h30</a:t>
                      </a:r>
                      <a:endParaRPr lang="fr-FR" sz="16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solidFill>
                            <a:schemeClr val="tx1"/>
                          </a:solidFill>
                        </a:rPr>
                        <a:t>Dépouillement </a:t>
                      </a:r>
                      <a:endParaRPr lang="fr-FR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solidFill>
                            <a:schemeClr val="tx1"/>
                          </a:solidFill>
                        </a:rPr>
                        <a:t>Vendredi 09/10 à 13h</a:t>
                      </a:r>
                      <a:endParaRPr lang="fr-FR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Contestation sur la validité des opérations électorales 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Dans un délai de 5 jours ouvrables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16/10 minuit</a:t>
                      </a:r>
                      <a:endParaRPr lang="fr-FR" sz="16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QUESTIONS DIVERSES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A vous </a:t>
            </a:r>
            <a:r>
              <a:rPr lang="fr-FR" smtClean="0"/>
              <a:t>la parole………….</a:t>
            </a:r>
            <a:endParaRPr lang="fr-FR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l">
  <a:themeElements>
    <a:clrScheme name="Civil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l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l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627</TotalTime>
  <Words>2147</Words>
  <Application>Microsoft Office PowerPoint</Application>
  <PresentationFormat>Affichage à l'écran (4:3)</PresentationFormat>
  <Paragraphs>479</Paragraphs>
  <Slides>52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52</vt:i4>
      </vt:variant>
    </vt:vector>
  </HeadingPairs>
  <TitlesOfParts>
    <vt:vector size="53" baseType="lpstr">
      <vt:lpstr>Civil</vt:lpstr>
      <vt:lpstr>RENTREE 2021</vt:lpstr>
      <vt:lpstr>ORDRE DU JOUR</vt:lpstr>
      <vt:lpstr>COMBIEN D’ELEVES A CETTE RENTREE</vt:lpstr>
      <vt:lpstr>COMBIEN DE PERSONNELS POUR ACCOMPAGNER VOS ENFANTS</vt:lpstr>
      <vt:lpstr>COMBIEN DE PERSONNELS POUR ACCOMPAGNER VOS ENFANTS</vt:lpstr>
      <vt:lpstr>LISTE DES PP DE 3ème </vt:lpstr>
      <vt:lpstr>     Une association à connaitre</vt:lpstr>
      <vt:lpstr>PROTOCOLE SANITAIRE</vt:lpstr>
      <vt:lpstr>Avant de partir du domicile</vt:lpstr>
      <vt:lpstr>DISPOSITIONS PRISES PAR LE COLLEGE </vt:lpstr>
      <vt:lpstr>AU PORTAIL</vt:lpstr>
      <vt:lpstr>A l’intérieur du collège</vt:lpstr>
      <vt:lpstr>Accueil des familles au collège</vt:lpstr>
      <vt:lpstr>DANS LA CLASSE</vt:lpstr>
      <vt:lpstr>Au réfectoire : à partir du 04/10</vt:lpstr>
      <vt:lpstr>DISPOSITIONS</vt:lpstr>
      <vt:lpstr>DISPOSITIONS</vt:lpstr>
      <vt:lpstr>ORGANISATION MISE EN PLACE</vt:lpstr>
      <vt:lpstr>LES OUTILS A VOTRE DISPOSITION</vt:lpstr>
      <vt:lpstr>LES OUTILS A VOTRE DISPOSITION</vt:lpstr>
      <vt:lpstr>VOUS  Y  TROUVEREZ</vt:lpstr>
      <vt:lpstr>VOUS  Y  TROUVEREZ</vt:lpstr>
      <vt:lpstr>AUTRE OUTIL A DISPOSITION</vt:lpstr>
      <vt:lpstr>VOUS  Y  TROUVEREZ</vt:lpstr>
      <vt:lpstr>LES SPECIFICITES </vt:lpstr>
      <vt:lpstr>POUR ACCOMPAGNER VOS ENFANTS</vt:lpstr>
      <vt:lpstr>LES ENJEUX DE LA CLASSE DE 3ème </vt:lpstr>
      <vt:lpstr>Les Parcours Educatifs au Collège</vt:lpstr>
      <vt:lpstr>LE PIX</vt:lpstr>
      <vt:lpstr>    Mise en situation réelle et ludique</vt:lpstr>
      <vt:lpstr>      Une expérience personnalisée</vt:lpstr>
      <vt:lpstr>        Un contenu pédagogique évolutif</vt:lpstr>
      <vt:lpstr>          En classe ou en autonomie</vt:lpstr>
      <vt:lpstr>Socle commun de connaissances, de compétences et de culture</vt:lpstr>
      <vt:lpstr>Socle commun de connaissances, de compétences et de culture</vt:lpstr>
      <vt:lpstr>LE DNB</vt:lpstr>
      <vt:lpstr>ORIENTATION/AFFECTATION</vt:lpstr>
      <vt:lpstr>LES INTERLOCUTEURS</vt:lpstr>
      <vt:lpstr>PSY-EN</vt:lpstr>
      <vt:lpstr>Ses missions au collège </vt:lpstr>
      <vt:lpstr>Les outils à votre disposition</vt:lpstr>
      <vt:lpstr>Les RV importants du 1er semestre</vt:lpstr>
      <vt:lpstr>Les RV importants du second semestre</vt:lpstr>
      <vt:lpstr>Elections des représentants parents au CA</vt:lpstr>
      <vt:lpstr>Elections des représentants parents au CA</vt:lpstr>
      <vt:lpstr>Elections parents</vt:lpstr>
      <vt:lpstr>LES INSTANCES REPRESENTATIVES</vt:lpstr>
      <vt:lpstr>Le Conseil d’Administration</vt:lpstr>
      <vt:lpstr>Le Conseil d’Administration</vt:lpstr>
      <vt:lpstr>CALENDRIER DES REPRESANTANTS AU CA/DANS L’ATTENTE DES ELEMENTS OFFICIELS ET des délégués élèves</vt:lpstr>
      <vt:lpstr>CALENDRIER DES REPRESANTANTS AU CA ET des délégués élèves</vt:lpstr>
      <vt:lpstr>QUESTIONS DIVERSES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RENTREE 2020</dc:title>
  <dc:creator>COLL F DONATIEN</dc:creator>
  <cp:lastModifiedBy>COLL F DONATIEN</cp:lastModifiedBy>
  <cp:revision>91</cp:revision>
  <dcterms:created xsi:type="dcterms:W3CDTF">2020-08-30T22:34:19Z</dcterms:created>
  <dcterms:modified xsi:type="dcterms:W3CDTF">2021-09-27T13:45:50Z</dcterms:modified>
</cp:coreProperties>
</file>