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F5F0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7CED4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5DC123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45761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2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6" name="Shape 11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re et sous-titre">
    <p:bg>
      <p:bgPr>
        <a:gradFill flip="none" rotWithShape="1">
          <a:gsLst>
            <a:gs pos="0">
              <a:schemeClr val="accent3"/>
            </a:gs>
            <a:gs pos="100000">
              <a:schemeClr val="accent6">
                <a:hueOff val="10811956"/>
                <a:satOff val="-58544"/>
                <a:lumOff val="-9736"/>
              </a:schemeClr>
            </a:gs>
          </a:gsLst>
          <a:lin ang="5678398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>
            <a:spLocks noGrp="1"/>
          </p:cNvSpPr>
          <p:nvPr>
            <p:ph type="title"/>
          </p:nvPr>
        </p:nvSpPr>
        <p:spPr>
          <a:xfrm>
            <a:off x="2387600" y="2298700"/>
            <a:ext cx="19621500" cy="4648200"/>
          </a:xfrm>
          <a:prstGeom prst="rect">
            <a:avLst/>
          </a:prstGeom>
        </p:spPr>
        <p:txBody>
          <a:bodyPr anchor="b"/>
          <a:lstStyle>
            <a:lvl1pPr>
              <a:defRPr sz="7600" b="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Texte du titre</a:t>
            </a:r>
          </a:p>
        </p:txBody>
      </p:sp>
      <p:sp>
        <p:nvSpPr>
          <p:cNvPr id="1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Image"/>
          <p:cNvSpPr>
            <a:spLocks noGrp="1"/>
          </p:cNvSpPr>
          <p:nvPr>
            <p:ph type="pic" idx="21"/>
          </p:nvPr>
        </p:nvSpPr>
        <p:spPr>
          <a:xfrm>
            <a:off x="2752725" y="-2489200"/>
            <a:ext cx="18840450" cy="12560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0" name="Texte du titre"/>
          <p:cNvSpPr txBox="1">
            <a:spLocks noGrp="1"/>
          </p:cNvSpPr>
          <p:nvPr>
            <p:ph type="title"/>
          </p:nvPr>
        </p:nvSpPr>
        <p:spPr>
          <a:xfrm>
            <a:off x="-3939444" y="538805"/>
            <a:ext cx="19621501" cy="2006601"/>
          </a:xfrm>
          <a:prstGeom prst="rect">
            <a:avLst/>
          </a:prstGeom>
        </p:spPr>
        <p:txBody>
          <a:bodyPr anchor="b"/>
          <a:lstStyle/>
          <a:p>
            <a:r>
              <a:t>Texte du titre</a:t>
            </a:r>
          </a:p>
        </p:txBody>
      </p:sp>
      <p:sp>
        <p:nvSpPr>
          <p:cNvPr id="21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2387600" y="11518900"/>
            <a:ext cx="19621500" cy="1714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7600"/>
            </a:lvl1pPr>
            <a:lvl2pPr marL="0" indent="0" algn="ctr">
              <a:spcBef>
                <a:spcPts val="0"/>
              </a:spcBef>
              <a:buSzTx/>
              <a:buNone/>
              <a:defRPr sz="7600"/>
            </a:lvl2pPr>
            <a:lvl3pPr marL="0" indent="0" algn="ctr">
              <a:spcBef>
                <a:spcPts val="0"/>
              </a:spcBef>
              <a:buSzTx/>
              <a:buNone/>
              <a:defRPr sz="7600"/>
            </a:lvl3pPr>
            <a:lvl4pPr marL="0" indent="0" algn="ctr">
              <a:spcBef>
                <a:spcPts val="0"/>
              </a:spcBef>
              <a:buSzTx/>
              <a:buNone/>
              <a:defRPr sz="7600"/>
            </a:lvl4pPr>
            <a:lvl5pPr marL="0" indent="0" algn="ctr">
              <a:spcBef>
                <a:spcPts val="0"/>
              </a:spcBef>
              <a:buSzTx/>
              <a:buNone/>
              <a:defRPr sz="76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- Cent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e du titre"/>
          <p:cNvSpPr txBox="1">
            <a:spLocks noGrp="1"/>
          </p:cNvSpPr>
          <p:nvPr>
            <p:ph type="title"/>
          </p:nvPr>
        </p:nvSpPr>
        <p:spPr>
          <a:xfrm>
            <a:off x="2387600" y="4533900"/>
            <a:ext cx="19621500" cy="4648200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3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Image"/>
          <p:cNvSpPr>
            <a:spLocks noGrp="1"/>
          </p:cNvSpPr>
          <p:nvPr>
            <p:ph type="pic" idx="21"/>
          </p:nvPr>
        </p:nvSpPr>
        <p:spPr>
          <a:xfrm>
            <a:off x="12407900" y="-2159000"/>
            <a:ext cx="10337800" cy="1550670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8" name="Texte du titre"/>
          <p:cNvSpPr txBox="1">
            <a:spLocks noGrp="1"/>
          </p:cNvSpPr>
          <p:nvPr>
            <p:ph type="title"/>
          </p:nvPr>
        </p:nvSpPr>
        <p:spPr>
          <a:xfrm>
            <a:off x="1790700" y="1066800"/>
            <a:ext cx="10007600" cy="5626100"/>
          </a:xfrm>
          <a:prstGeom prst="rect">
            <a:avLst/>
          </a:prstGeom>
        </p:spPr>
        <p:txBody>
          <a:bodyPr anchor="b"/>
          <a:lstStyle>
            <a:lvl1pPr>
              <a:defRPr sz="7600" b="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Texte du titre</a:t>
            </a:r>
          </a:p>
        </p:txBody>
      </p:sp>
      <p:sp>
        <p:nvSpPr>
          <p:cNvPr id="39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1790700" y="7035800"/>
            <a:ext cx="10007600" cy="5626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7600"/>
            </a:lvl1pPr>
            <a:lvl2pPr marL="0" indent="0" algn="ctr">
              <a:spcBef>
                <a:spcPts val="0"/>
              </a:spcBef>
              <a:buSzTx/>
              <a:buNone/>
              <a:defRPr sz="7600"/>
            </a:lvl2pPr>
            <a:lvl3pPr marL="0" indent="0" algn="ctr">
              <a:spcBef>
                <a:spcPts val="0"/>
              </a:spcBef>
              <a:buSzTx/>
              <a:buNone/>
              <a:defRPr sz="7600"/>
            </a:lvl3pPr>
            <a:lvl4pPr marL="0" indent="0" algn="ctr">
              <a:spcBef>
                <a:spcPts val="0"/>
              </a:spcBef>
              <a:buSzTx/>
              <a:buNone/>
              <a:defRPr sz="7600"/>
            </a:lvl4pPr>
            <a:lvl5pPr marL="0" indent="0" algn="ctr">
              <a:spcBef>
                <a:spcPts val="0"/>
              </a:spcBef>
              <a:buSzTx/>
              <a:buNone/>
              <a:defRPr sz="76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- H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4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56" name="Texte niveau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5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Image"/>
          <p:cNvSpPr>
            <a:spLocks noGrp="1"/>
          </p:cNvSpPr>
          <p:nvPr>
            <p:ph type="pic" idx="21"/>
          </p:nvPr>
        </p:nvSpPr>
        <p:spPr>
          <a:xfrm>
            <a:off x="12496800" y="-1485900"/>
            <a:ext cx="10193867" cy="152908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5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66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1790700" y="3644900"/>
            <a:ext cx="10007600" cy="8839200"/>
          </a:xfrm>
          <a:prstGeom prst="rect">
            <a:avLst/>
          </a:prstGeom>
        </p:spPr>
        <p:txBody>
          <a:bodyPr/>
          <a:lstStyle>
            <a:lvl1pPr marL="590884" indent="-590884"/>
            <a:lvl2pPr marL="1022684" indent="-590884"/>
            <a:lvl3pPr marL="1454484" indent="-590884"/>
            <a:lvl4pPr marL="1886284" indent="-590884"/>
            <a:lvl5pPr marL="2318084" indent="-590884"/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6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e niveau 1…"/>
          <p:cNvSpPr txBox="1">
            <a:spLocks noGrp="1"/>
          </p:cNvSpPr>
          <p:nvPr>
            <p:ph type="body" idx="1"/>
          </p:nvPr>
        </p:nvSpPr>
        <p:spPr>
          <a:xfrm>
            <a:off x="1790700" y="1790700"/>
            <a:ext cx="20815300" cy="10147300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 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Image"/>
          <p:cNvSpPr>
            <a:spLocks noGrp="1"/>
          </p:cNvSpPr>
          <p:nvPr>
            <p:ph type="pic" sz="half" idx="21"/>
          </p:nvPr>
        </p:nvSpPr>
        <p:spPr>
          <a:xfrm>
            <a:off x="12344400" y="7112000"/>
            <a:ext cx="10439400" cy="6959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3" name="Image"/>
          <p:cNvSpPr>
            <a:spLocks noGrp="1"/>
          </p:cNvSpPr>
          <p:nvPr>
            <p:ph type="pic" sz="half" idx="22"/>
          </p:nvPr>
        </p:nvSpPr>
        <p:spPr>
          <a:xfrm>
            <a:off x="12407900" y="190500"/>
            <a:ext cx="10363200" cy="69088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idx="23"/>
          </p:nvPr>
        </p:nvSpPr>
        <p:spPr>
          <a:xfrm>
            <a:off x="1583266" y="-1879600"/>
            <a:ext cx="10414001" cy="15621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-Gilles Allain"/>
          <p:cNvSpPr txBox="1">
            <a:spLocks noGrp="1"/>
          </p:cNvSpPr>
          <p:nvPr>
            <p:ph type="body" sz="quarter" idx="21"/>
          </p:nvPr>
        </p:nvSpPr>
        <p:spPr>
          <a:xfrm>
            <a:off x="2387600" y="8953500"/>
            <a:ext cx="19621500" cy="8890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>
              <a:buSzTx/>
              <a:buNone/>
            </a:lvl1pPr>
          </a:lstStyle>
          <a:p>
            <a:r>
              <a:t>-Gilles Allain</a:t>
            </a:r>
          </a:p>
        </p:txBody>
      </p:sp>
      <p:sp>
        <p:nvSpPr>
          <p:cNvPr id="93" name="« Saisissez une citation ici. »"/>
          <p:cNvSpPr txBox="1">
            <a:spLocks noGrp="1"/>
          </p:cNvSpPr>
          <p:nvPr>
            <p:ph type="body" sz="quarter" idx="22"/>
          </p:nvPr>
        </p:nvSpPr>
        <p:spPr>
          <a:xfrm>
            <a:off x="2387600" y="6007100"/>
            <a:ext cx="19621500" cy="952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400"/>
              </a:spcBef>
              <a:buSzTx/>
              <a:buNone/>
              <a:defRPr sz="5600"/>
            </a:lvl1pPr>
          </a:lstStyle>
          <a:p>
            <a:r>
              <a:t>« Saisissez une citation ici. »</a:t>
            </a:r>
          </a:p>
        </p:txBody>
      </p:sp>
      <p:sp>
        <p:nvSpPr>
          <p:cNvPr id="94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Image"/>
          <p:cNvSpPr>
            <a:spLocks noGrp="1"/>
          </p:cNvSpPr>
          <p:nvPr>
            <p:ph type="pic" idx="21"/>
          </p:nvPr>
        </p:nvSpPr>
        <p:spPr>
          <a:xfrm>
            <a:off x="-47625" y="-2540000"/>
            <a:ext cx="24479250" cy="16319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>
            <a:spLocks noGrp="1"/>
          </p:cNvSpPr>
          <p:nvPr>
            <p:ph type="title"/>
          </p:nvPr>
        </p:nvSpPr>
        <p:spPr>
          <a:xfrm>
            <a:off x="1790700" y="571500"/>
            <a:ext cx="20815300" cy="298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Texte du titre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/>
          </p:nvPr>
        </p:nvSpPr>
        <p:spPr>
          <a:xfrm>
            <a:off x="1790700" y="3644900"/>
            <a:ext cx="20815300" cy="883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1955253" y="130048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>
              <a:spcBef>
                <a:spcPts val="0"/>
              </a:spcBef>
              <a:defRPr sz="2400"/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none" spc="0" baseline="0">
          <a:solidFill>
            <a:srgbClr val="FFFFFF"/>
          </a:solidFill>
          <a:uFillTx/>
          <a:latin typeface="+mj-lt"/>
          <a:ea typeface="+mj-ea"/>
          <a:cs typeface="+mj-cs"/>
          <a:sym typeface="Helvetica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none" spc="0" baseline="0">
          <a:solidFill>
            <a:srgbClr val="FFFFFF"/>
          </a:solidFill>
          <a:uFillTx/>
          <a:latin typeface="+mj-lt"/>
          <a:ea typeface="+mj-ea"/>
          <a:cs typeface="+mj-cs"/>
          <a:sym typeface="Helvetica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none" spc="0" baseline="0">
          <a:solidFill>
            <a:srgbClr val="FFFFFF"/>
          </a:solidFill>
          <a:uFillTx/>
          <a:latin typeface="+mj-lt"/>
          <a:ea typeface="+mj-ea"/>
          <a:cs typeface="+mj-cs"/>
          <a:sym typeface="Helvetica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none" spc="0" baseline="0">
          <a:solidFill>
            <a:srgbClr val="FFFFFF"/>
          </a:solidFill>
          <a:uFillTx/>
          <a:latin typeface="+mj-lt"/>
          <a:ea typeface="+mj-ea"/>
          <a:cs typeface="+mj-cs"/>
          <a:sym typeface="Helvetica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none" spc="0" baseline="0">
          <a:solidFill>
            <a:srgbClr val="FFFFFF"/>
          </a:solidFill>
          <a:uFillTx/>
          <a:latin typeface="+mj-lt"/>
          <a:ea typeface="+mj-ea"/>
          <a:cs typeface="+mj-cs"/>
          <a:sym typeface="Helvetica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none" spc="0" baseline="0">
          <a:solidFill>
            <a:srgbClr val="FFFFFF"/>
          </a:solidFill>
          <a:uFillTx/>
          <a:latin typeface="+mj-lt"/>
          <a:ea typeface="+mj-ea"/>
          <a:cs typeface="+mj-cs"/>
          <a:sym typeface="Helvetica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none" spc="0" baseline="0">
          <a:solidFill>
            <a:srgbClr val="FFFFFF"/>
          </a:solidFill>
          <a:uFillTx/>
          <a:latin typeface="+mj-lt"/>
          <a:ea typeface="+mj-ea"/>
          <a:cs typeface="+mj-cs"/>
          <a:sym typeface="Helvetica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none" spc="0" baseline="0">
          <a:solidFill>
            <a:srgbClr val="FFFFFF"/>
          </a:solidFill>
          <a:uFillTx/>
          <a:latin typeface="+mj-lt"/>
          <a:ea typeface="+mj-ea"/>
          <a:cs typeface="+mj-cs"/>
          <a:sym typeface="Helvetica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none" spc="0" baseline="0">
          <a:solidFill>
            <a:srgbClr val="FFFFFF"/>
          </a:solidFill>
          <a:uFillTx/>
          <a:latin typeface="+mj-lt"/>
          <a:ea typeface="+mj-ea"/>
          <a:cs typeface="+mj-cs"/>
          <a:sym typeface="Helvetica"/>
        </a:defRPr>
      </a:lvl9pPr>
    </p:titleStyle>
    <p:bodyStyle>
      <a:lvl1pPr marL="6096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12192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8288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24384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30480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36576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42672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48768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54864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pectacle de Salia Sanou, chorégraphe incontournable de la scène africaine.…"/>
          <p:cNvSpPr txBox="1">
            <a:spLocks noGrp="1"/>
          </p:cNvSpPr>
          <p:nvPr>
            <p:ph type="title"/>
          </p:nvPr>
        </p:nvSpPr>
        <p:spPr>
          <a:xfrm>
            <a:off x="314326" y="532827"/>
            <a:ext cx="18716624" cy="22993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defRPr sz="4400" b="0"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rPr sz="4000" dirty="0">
                <a:solidFill>
                  <a:srgbClr val="000000"/>
                </a:solidFill>
              </a:rPr>
              <a:t>Spectacle de </a:t>
            </a:r>
            <a:r>
              <a:rPr sz="4000" dirty="0" err="1">
                <a:solidFill>
                  <a:srgbClr val="000000"/>
                </a:solidFill>
              </a:rPr>
              <a:t>Salia</a:t>
            </a:r>
            <a:r>
              <a:rPr sz="4000" dirty="0">
                <a:solidFill>
                  <a:srgbClr val="000000"/>
                </a:solidFill>
              </a:rPr>
              <a:t> </a:t>
            </a:r>
            <a:r>
              <a:rPr sz="4000" dirty="0" err="1">
                <a:solidFill>
                  <a:srgbClr val="000000"/>
                </a:solidFill>
              </a:rPr>
              <a:t>Sanou</a:t>
            </a:r>
            <a:r>
              <a:rPr sz="4000" dirty="0">
                <a:solidFill>
                  <a:srgbClr val="000000"/>
                </a:solidFill>
              </a:rPr>
              <a:t>, </a:t>
            </a:r>
            <a:r>
              <a:rPr sz="4000" dirty="0" err="1">
                <a:solidFill>
                  <a:srgbClr val="000000"/>
                </a:solidFill>
              </a:rPr>
              <a:t>chorégraphe</a:t>
            </a:r>
            <a:r>
              <a:rPr sz="4000" dirty="0">
                <a:solidFill>
                  <a:srgbClr val="000000"/>
                </a:solidFill>
              </a:rPr>
              <a:t> </a:t>
            </a:r>
            <a:r>
              <a:rPr sz="4000" dirty="0" err="1">
                <a:solidFill>
                  <a:srgbClr val="000000"/>
                </a:solidFill>
              </a:rPr>
              <a:t>incontournable</a:t>
            </a:r>
            <a:r>
              <a:rPr sz="4000" dirty="0">
                <a:solidFill>
                  <a:srgbClr val="000000"/>
                </a:solidFill>
              </a:rPr>
              <a:t> de la scène </a:t>
            </a:r>
            <a:r>
              <a:rPr sz="4000" dirty="0" err="1">
                <a:solidFill>
                  <a:srgbClr val="000000"/>
                </a:solidFill>
              </a:rPr>
              <a:t>africaine</a:t>
            </a:r>
            <a:r>
              <a:rPr sz="4000" dirty="0" smtClean="0">
                <a:solidFill>
                  <a:srgbClr val="000000"/>
                </a:solidFill>
              </a:rPr>
              <a:t>.</a:t>
            </a:r>
            <a:endParaRPr sz="4000" dirty="0">
              <a:solidFill>
                <a:srgbClr val="000000"/>
              </a:solidFill>
            </a:endParaRPr>
          </a:p>
          <a:p>
            <a:pPr algn="r">
              <a:defRPr sz="4400" b="0"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rPr lang="fr-FR" sz="4000" dirty="0" smtClean="0">
                <a:solidFill>
                  <a:srgbClr val="000000"/>
                </a:solidFill>
              </a:rPr>
              <a:t>m</a:t>
            </a:r>
            <a:r>
              <a:rPr sz="4000" dirty="0" err="1" smtClean="0">
                <a:solidFill>
                  <a:srgbClr val="000000"/>
                </a:solidFill>
              </a:rPr>
              <a:t>élange</a:t>
            </a:r>
            <a:r>
              <a:rPr sz="4000" dirty="0" smtClean="0">
                <a:solidFill>
                  <a:srgbClr val="000000"/>
                </a:solidFill>
              </a:rPr>
              <a:t> </a:t>
            </a:r>
            <a:r>
              <a:rPr sz="4000" dirty="0">
                <a:solidFill>
                  <a:srgbClr val="000000"/>
                </a:solidFill>
              </a:rPr>
              <a:t>des </a:t>
            </a:r>
            <a:r>
              <a:rPr sz="4000" dirty="0" err="1">
                <a:solidFill>
                  <a:srgbClr val="000000"/>
                </a:solidFill>
              </a:rPr>
              <a:t>musiques</a:t>
            </a:r>
            <a:r>
              <a:rPr sz="4000" dirty="0">
                <a:solidFill>
                  <a:srgbClr val="000000"/>
                </a:solidFill>
              </a:rPr>
              <a:t> de Jean- </a:t>
            </a:r>
            <a:r>
              <a:rPr sz="4000" dirty="0" err="1">
                <a:solidFill>
                  <a:srgbClr val="000000"/>
                </a:solidFill>
              </a:rPr>
              <a:t>Sébastien</a:t>
            </a:r>
            <a:r>
              <a:rPr sz="4000" dirty="0">
                <a:solidFill>
                  <a:srgbClr val="000000"/>
                </a:solidFill>
              </a:rPr>
              <a:t> Bach et des </a:t>
            </a:r>
            <a:r>
              <a:rPr sz="4000" dirty="0" err="1">
                <a:solidFill>
                  <a:srgbClr val="000000"/>
                </a:solidFill>
              </a:rPr>
              <a:t>sonorités</a:t>
            </a:r>
            <a:r>
              <a:rPr sz="4000" dirty="0">
                <a:solidFill>
                  <a:srgbClr val="000000"/>
                </a:solidFill>
              </a:rPr>
              <a:t> </a:t>
            </a:r>
            <a:r>
              <a:rPr sz="4000" dirty="0" err="1">
                <a:solidFill>
                  <a:srgbClr val="000000"/>
                </a:solidFill>
              </a:rPr>
              <a:t>africaines</a:t>
            </a:r>
            <a:r>
              <a:rPr sz="4000" dirty="0">
                <a:solidFill>
                  <a:srgbClr val="000000"/>
                </a:solidFill>
              </a:rPr>
              <a:t> avec le balafon </a:t>
            </a:r>
            <a:r>
              <a:rPr sz="4000" dirty="0" err="1">
                <a:solidFill>
                  <a:srgbClr val="000000"/>
                </a:solidFill>
              </a:rPr>
              <a:t>ou</a:t>
            </a:r>
            <a:r>
              <a:rPr sz="4000" dirty="0">
                <a:solidFill>
                  <a:srgbClr val="000000"/>
                </a:solidFill>
              </a:rPr>
              <a:t> la kora</a:t>
            </a:r>
          </a:p>
        </p:txBody>
      </p:sp>
      <p:sp>
        <p:nvSpPr>
          <p:cNvPr id="121" name="De fugues…en suites…"/>
          <p:cNvSpPr txBox="1"/>
          <p:nvPr/>
        </p:nvSpPr>
        <p:spPr>
          <a:xfrm>
            <a:off x="314326" y="3704418"/>
            <a:ext cx="17716500" cy="3580467"/>
          </a:xfrm>
          <a:prstGeom prst="rect">
            <a:avLst/>
          </a:prstGeom>
          <a:noFill/>
          <a:ln>
            <a:noFill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lIns="50800" tIns="50800" rIns="50800" bIns="50800" anchor="ctr">
            <a:spAutoFit/>
          </a:bodyPr>
          <a:lstStyle/>
          <a:p>
            <a:pPr lvl="0" algn="ctr">
              <a:spcBef>
                <a:spcPts val="0"/>
              </a:spcBef>
              <a:defRPr sz="5900">
                <a:solidFill>
                  <a:srgbClr val="971817">
                    <a:hueOff val="100859"/>
                    <a:satOff val="-13629"/>
                    <a:lumOff val="23879"/>
                  </a:srgbClr>
                </a:solidFill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rPr lang="fr-FR" sz="4000" dirty="0">
                <a:solidFill>
                  <a:srgbClr val="FFFF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sym typeface="Comic Sans MS"/>
              </a:rPr>
              <a:t>Six danseuses virtuoses, venues des divers champs de la danse : africaine, contemporaine, jazz, hip-hop, ballet </a:t>
            </a:r>
            <a:r>
              <a:rPr lang="fr-FR" sz="4000" dirty="0" smtClean="0">
                <a:solidFill>
                  <a:srgbClr val="FFFF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sym typeface="Comic Sans MS"/>
              </a:rPr>
              <a:t>classique nous interprètent</a:t>
            </a:r>
            <a:r>
              <a:rPr lang="fr-FR" sz="4000" b="1" dirty="0" smtClean="0">
                <a:solidFill>
                  <a:srgbClr val="FFFF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Helvetica" panose="020B0604020202020204" pitchFamily="34" charset="0"/>
                <a:sym typeface="Comic Sans MS"/>
              </a:rPr>
              <a:t> </a:t>
            </a:r>
            <a:endParaRPr lang="fr-FR" sz="4000" dirty="0">
              <a:solidFill>
                <a:srgbClr val="FFFFFF"/>
              </a:solidFill>
              <a:latin typeface="Comic Sans MS"/>
              <a:sym typeface="Comic Sans MS"/>
            </a:endParaRPr>
          </a:p>
          <a:p>
            <a:pPr algn="ctr">
              <a:spcBef>
                <a:spcPts val="0"/>
              </a:spcBef>
              <a:defRPr sz="5900">
                <a:solidFill>
                  <a:schemeClr val="accent5">
                    <a:hueOff val="100859"/>
                    <a:satOff val="-13629"/>
                    <a:lumOff val="23879"/>
                  </a:schemeClr>
                </a:solidFill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rPr sz="6600" dirty="0" smtClean="0">
                <a:solidFill>
                  <a:srgbClr val="FF0000"/>
                </a:solidFill>
              </a:rPr>
              <a:t>De fugues…</a:t>
            </a:r>
            <a:r>
              <a:rPr sz="6600" dirty="0" err="1" smtClean="0">
                <a:solidFill>
                  <a:srgbClr val="FF0000"/>
                </a:solidFill>
              </a:rPr>
              <a:t>en</a:t>
            </a:r>
            <a:r>
              <a:rPr sz="6600" dirty="0" smtClean="0">
                <a:solidFill>
                  <a:srgbClr val="FF0000"/>
                </a:solidFill>
              </a:rPr>
              <a:t> suites</a:t>
            </a:r>
            <a:endParaRPr lang="fr-FR" sz="6000" dirty="0" smtClean="0">
              <a:solidFill>
                <a:schemeClr val="tx1"/>
              </a:solidFill>
            </a:endParaRPr>
          </a:p>
          <a:p>
            <a:pPr algn="ctr">
              <a:spcBef>
                <a:spcPts val="0"/>
              </a:spcBef>
              <a:defRPr sz="5900">
                <a:solidFill>
                  <a:schemeClr val="accent5">
                    <a:hueOff val="100859"/>
                    <a:satOff val="-13629"/>
                    <a:lumOff val="23879"/>
                  </a:schemeClr>
                </a:solidFill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rPr lang="fr-FR" sz="4000" dirty="0" smtClean="0">
                <a:solidFill>
                  <a:schemeClr val="tx1"/>
                </a:solidFill>
              </a:rPr>
              <a:t>Spectacle de danse à Tropiques Atrium le vendredi 3 octobre 2025 avec les classes de 5</a:t>
            </a:r>
            <a:r>
              <a:rPr lang="fr-FR" sz="4000" baseline="30000" dirty="0" smtClean="0">
                <a:solidFill>
                  <a:schemeClr val="tx1"/>
                </a:solidFill>
              </a:rPr>
              <a:t>ème</a:t>
            </a:r>
            <a:r>
              <a:rPr lang="fr-FR" sz="4000" dirty="0" smtClean="0">
                <a:solidFill>
                  <a:schemeClr val="tx1"/>
                </a:solidFill>
              </a:rPr>
              <a:t> 1 et 5</a:t>
            </a:r>
            <a:r>
              <a:rPr lang="fr-FR" sz="4000" baseline="30000" dirty="0" smtClean="0">
                <a:solidFill>
                  <a:schemeClr val="tx1"/>
                </a:solidFill>
              </a:rPr>
              <a:t>ème</a:t>
            </a:r>
            <a:r>
              <a:rPr lang="fr-FR" sz="4000" dirty="0" smtClean="0">
                <a:solidFill>
                  <a:schemeClr val="tx1"/>
                </a:solidFill>
              </a:rPr>
              <a:t> 3 </a:t>
            </a:r>
          </a:p>
        </p:txBody>
      </p:sp>
      <p:pic>
        <p:nvPicPr>
          <p:cNvPr id="6" name="Capture d’écran 2025-10-03 à 21.17.22.jpeg" descr="Capture d’écran 2025-10-03 à 21.17.2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4326" y="7972426"/>
            <a:ext cx="14756353" cy="54517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8991" y="7600951"/>
            <a:ext cx="5986446" cy="522719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62694" y="796645"/>
            <a:ext cx="1655636" cy="298676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796588">
            <a:off x="20938730" y="4732539"/>
            <a:ext cx="3043192" cy="191928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G_1919.jpeg" descr="IMG_1919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70854" y="269888"/>
            <a:ext cx="13041047" cy="858836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ctangle 1"/>
          <p:cNvSpPr/>
          <p:nvPr/>
        </p:nvSpPr>
        <p:spPr>
          <a:xfrm>
            <a:off x="769983" y="905610"/>
            <a:ext cx="9116968" cy="686341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Aft>
                <a:spcPts val="1500"/>
              </a:spcAft>
            </a:pPr>
            <a:r>
              <a:rPr lang="fr-FR" sz="4000" dirty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Helvetica" panose="020B0604020202020204" pitchFamily="34" charset="0"/>
              </a:rPr>
              <a:t>DE QUOI PARLE LE SPECTACLE ? QUEL MESSAGE AVEC LA DANSE ? </a:t>
            </a:r>
            <a:r>
              <a:rPr lang="fr-FR" sz="4000" b="1" dirty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Helvetica" panose="020B0604020202020204" pitchFamily="34" charset="0"/>
              </a:rPr>
              <a:t>Une connexion, une </a:t>
            </a:r>
            <a:r>
              <a:rPr lang="fr-FR" sz="4000" b="1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Helvetica" panose="020B0604020202020204" pitchFamily="34" charset="0"/>
              </a:rPr>
              <a:t>énergie lie </a:t>
            </a:r>
            <a:r>
              <a:rPr lang="fr-FR" sz="4000" b="1" dirty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Helvetica" panose="020B0604020202020204" pitchFamily="34" charset="0"/>
              </a:rPr>
              <a:t>les danseuses. </a:t>
            </a:r>
            <a:r>
              <a:rPr lang="fr-FR" sz="4000" dirty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Chacune peut </a:t>
            </a:r>
            <a:r>
              <a:rPr lang="fr-FR" sz="4000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proposer </a:t>
            </a:r>
            <a:r>
              <a:rPr lang="fr-FR" sz="4000" dirty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quelque chose avec son corps et sa créativité, exprime sa singularité pour y rechercher le point de rencontre avec l’universel : ENSEMBLE, on fait attention aux autres. Un voyage tendre et sensible, comme un temps suspendu. </a:t>
            </a:r>
            <a:endParaRPr lang="fr-FR" sz="40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288" y="8395014"/>
            <a:ext cx="9001663" cy="5102428"/>
          </a:xfrm>
          <a:prstGeom prst="rect">
            <a:avLst/>
          </a:prstGeom>
        </p:spPr>
      </p:pic>
      <p:pic>
        <p:nvPicPr>
          <p:cNvPr id="124" name="Capture d’écran 2025-10-03 à 21.24.25.jpeg" descr="Capture d’écran 2025-10-03 à 21.24.25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625659" y="8395014"/>
            <a:ext cx="4903925" cy="5006662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Capture d’écran 2025-10-03 à 21.22.09.jpeg" descr="Capture d’écran 2025-10-03 à 21.22.09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8060285" y="8395015"/>
            <a:ext cx="5443695" cy="50066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Gradient">
  <a:themeElements>
    <a:clrScheme name="Gradient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"/>
        <a:ea typeface="Helvetica"/>
        <a:cs typeface="Helvetica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kumimoji="0" sz="5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Gradient">
  <a:themeElements>
    <a:clrScheme name="Gradie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"/>
        <a:ea typeface="Helvetica"/>
        <a:cs typeface="Helvetica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kumimoji="0" sz="5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82</Words>
  <Application>Microsoft Office PowerPoint</Application>
  <PresentationFormat>Personnalisé</PresentationFormat>
  <Paragraphs>6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10" baseType="lpstr">
      <vt:lpstr>Arial</vt:lpstr>
      <vt:lpstr>Calibri</vt:lpstr>
      <vt:lpstr>Comic Sans MS</vt:lpstr>
      <vt:lpstr>Helvetica</vt:lpstr>
      <vt:lpstr>Helvetica Light</vt:lpstr>
      <vt:lpstr>Helvetica Neue</vt:lpstr>
      <vt:lpstr>Times New Roman</vt:lpstr>
      <vt:lpstr>Gradient</vt:lpstr>
      <vt:lpstr>Spectacle de Salia Sanou, chorégraphe incontournable de la scène africaine. mélange des musiques de Jean- Sébastien Bach et des sonorités africaines avec le balafon ou la kora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Spectacle de Salia Sanou, chorégraphe incontournable de la scène africaine.  Un mélange des musiques de Jean- Sébastien Bach et des sonorités africaines avec le balafon ou la kora</dc:title>
  <dc:creator>CDI-Maitre</dc:creator>
  <cp:lastModifiedBy>CDI-Maitre</cp:lastModifiedBy>
  <cp:revision>12</cp:revision>
  <dcterms:modified xsi:type="dcterms:W3CDTF">2025-10-14T18:33:23Z</dcterms:modified>
</cp:coreProperties>
</file>