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8" r:id="rId2"/>
    <p:sldId id="259" r:id="rId3"/>
    <p:sldId id="303" r:id="rId4"/>
    <p:sldId id="310" r:id="rId5"/>
    <p:sldId id="319" r:id="rId6"/>
    <p:sldId id="320" r:id="rId7"/>
    <p:sldId id="311" r:id="rId8"/>
    <p:sldId id="321" r:id="rId9"/>
    <p:sldId id="322" r:id="rId10"/>
    <p:sldId id="304" r:id="rId11"/>
    <p:sldId id="313" r:id="rId12"/>
    <p:sldId id="314" r:id="rId13"/>
    <p:sldId id="324" r:id="rId14"/>
    <p:sldId id="326" r:id="rId15"/>
    <p:sldId id="315" r:id="rId16"/>
    <p:sldId id="305" r:id="rId17"/>
    <p:sldId id="307" r:id="rId18"/>
    <p:sldId id="308" r:id="rId19"/>
    <p:sldId id="309" r:id="rId20"/>
    <p:sldId id="306" r:id="rId21"/>
    <p:sldId id="328" r:id="rId2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2878" autoAdjust="0"/>
  </p:normalViewPr>
  <p:slideViewPr>
    <p:cSldViewPr snapToGrid="0">
      <p:cViewPr varScale="1">
        <p:scale>
          <a:sx n="72" d="100"/>
          <a:sy n="72" d="100"/>
        </p:scale>
        <p:origin x="-117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0FEEFF-5B7B-4E2D-BA61-D47C56517EB1}" type="datetimeFigureOut">
              <a:rPr lang="fr-FR" smtClean="0"/>
              <a:t>31/08/2020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70BA79-5917-47D1-B032-AAF5E28B6D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2420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La</a:t>
            </a:r>
            <a:r>
              <a:rPr lang="fr-FR" baseline="0" dirty="0" smtClean="0"/>
              <a:t> </a:t>
            </a:r>
            <a:r>
              <a:rPr lang="fr-FR" baseline="0" dirty="0" err="1" smtClean="0"/>
              <a:t>dane</a:t>
            </a:r>
            <a:r>
              <a:rPr lang="fr-FR" baseline="0" dirty="0" smtClean="0"/>
              <a:t> vous remercie des efforts fournis afin de mettre en place la </a:t>
            </a:r>
            <a:r>
              <a:rPr lang="fr-FR" baseline="0" dirty="0" err="1" smtClean="0"/>
              <a:t>continutioé</a:t>
            </a:r>
            <a:r>
              <a:rPr lang="fr-FR" baseline="0" dirty="0" smtClean="0"/>
              <a:t> </a:t>
            </a:r>
            <a:r>
              <a:rPr lang="fr-FR" baseline="0" dirty="0" err="1" smtClean="0"/>
              <a:t>peda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454B5-50EF-404B-9235-DE501B71A847}" type="slidenum">
              <a:rPr lang="fr-FR" smtClean="0">
                <a:solidFill>
                  <a:prstClr val="black"/>
                </a:solidFill>
              </a:rPr>
              <a:pPr/>
              <a:t>1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000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La DANE se donne 4 priorités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454B5-50EF-404B-9235-DE501B71A847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4747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4000" dirty="0" smtClean="0"/>
              <a:t>Se</a:t>
            </a:r>
            <a:r>
              <a:rPr lang="fr-FR" sz="4000" baseline="0" dirty="0" smtClean="0"/>
              <a:t> préparer au cas ou: </a:t>
            </a:r>
          </a:p>
          <a:p>
            <a:endParaRPr lang="fr-FR" sz="4000" baseline="0" dirty="0" smtClean="0"/>
          </a:p>
          <a:p>
            <a:r>
              <a:rPr lang="fr-FR" sz="4000" baseline="0" dirty="0" smtClean="0"/>
              <a:t>Confinement</a:t>
            </a:r>
          </a:p>
          <a:p>
            <a:r>
              <a:rPr lang="fr-FR" sz="4000" baseline="0" dirty="0" smtClean="0"/>
              <a:t>Collège fermé pour cas positif </a:t>
            </a:r>
          </a:p>
          <a:p>
            <a:endParaRPr lang="fr-FR" sz="4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454B5-50EF-404B-9235-DE501B71A847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9328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5 axes de travail /</a:t>
            </a:r>
            <a:r>
              <a:rPr lang="fr-FR" baseline="0" dirty="0" smtClean="0"/>
              <a:t> d’action pour ce plan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454B5-50EF-404B-9235-DE501B71A847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00664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Il s’agira d’</a:t>
            </a:r>
            <a:r>
              <a:rPr lang="fr-FR" dirty="0" err="1" smtClean="0"/>
              <a:t>enqueter</a:t>
            </a:r>
            <a:r>
              <a:rPr lang="fr-FR" baseline="0" dirty="0" smtClean="0"/>
              <a:t> pour prendre connaissance du taux d’</a:t>
            </a:r>
            <a:r>
              <a:rPr lang="fr-FR" baseline="0" dirty="0" err="1" smtClean="0"/>
              <a:t>equipement</a:t>
            </a:r>
            <a:r>
              <a:rPr lang="fr-FR" baseline="0" dirty="0" smtClean="0"/>
              <a:t>  </a:t>
            </a:r>
          </a:p>
          <a:p>
            <a:endParaRPr lang="fr-FR" baseline="0" dirty="0" smtClean="0"/>
          </a:p>
          <a:p>
            <a:r>
              <a:rPr lang="fr-FR" baseline="0" dirty="0" smtClean="0"/>
              <a:t>Et de </a:t>
            </a:r>
            <a:r>
              <a:rPr lang="fr-FR" baseline="0" dirty="0" err="1" smtClean="0"/>
              <a:t>remedier</a:t>
            </a:r>
            <a:r>
              <a:rPr lang="fr-FR" baseline="0" dirty="0" smtClean="0"/>
              <a:t> aux manques</a:t>
            </a:r>
          </a:p>
          <a:p>
            <a:endParaRPr lang="fr-FR" baseline="0" dirty="0" smtClean="0"/>
          </a:p>
          <a:p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établissement public local d'enseignement (</a:t>
            </a:r>
            <a:r>
              <a:rPr lang="fr-F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EPLE)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454B5-50EF-404B-9235-DE501B71A847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85636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Il ne suffit pas d’</a:t>
            </a:r>
            <a:r>
              <a:rPr lang="fr-FR" dirty="0" err="1" smtClean="0"/>
              <a:t>etre</a:t>
            </a:r>
            <a:r>
              <a:rPr lang="fr-FR" dirty="0" smtClean="0"/>
              <a:t> </a:t>
            </a:r>
            <a:r>
              <a:rPr lang="fr-FR" dirty="0" err="1" smtClean="0"/>
              <a:t>equipé</a:t>
            </a:r>
            <a:r>
              <a:rPr lang="fr-FR" baseline="0" dirty="0" smtClean="0"/>
              <a:t> </a:t>
            </a:r>
          </a:p>
          <a:p>
            <a:r>
              <a:rPr lang="fr-FR" baseline="0" dirty="0" smtClean="0"/>
              <a:t>Il faut aussi </a:t>
            </a:r>
            <a:r>
              <a:rPr lang="fr-FR" baseline="0" dirty="0" err="1" smtClean="0"/>
              <a:t>etre</a:t>
            </a:r>
            <a:r>
              <a:rPr lang="fr-FR" baseline="0" dirty="0" smtClean="0"/>
              <a:t> connecté au </a:t>
            </a:r>
            <a:r>
              <a:rPr lang="fr-FR" baseline="0" dirty="0" err="1" smtClean="0"/>
              <a:t>reseau</a:t>
            </a:r>
            <a:endParaRPr lang="fr-FR" baseline="0" dirty="0" smtClean="0"/>
          </a:p>
          <a:p>
            <a:endParaRPr lang="fr-FR" baseline="0" dirty="0" smtClean="0"/>
          </a:p>
          <a:p>
            <a:r>
              <a:rPr lang="fr-FR" baseline="0" dirty="0" smtClean="0"/>
              <a:t>Donc </a:t>
            </a:r>
          </a:p>
          <a:p>
            <a:r>
              <a:rPr lang="fr-FR" baseline="0" dirty="0" smtClean="0"/>
              <a:t>1 recenser le matériel et </a:t>
            </a:r>
          </a:p>
          <a:p>
            <a:r>
              <a:rPr lang="fr-FR" baseline="0" dirty="0" smtClean="0"/>
              <a:t>2 la connectivité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454B5-50EF-404B-9235-DE501B71A847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34147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En plus de l’</a:t>
            </a:r>
            <a:r>
              <a:rPr lang="fr-FR" dirty="0" err="1" smtClean="0"/>
              <a:t>equipement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connécté</a:t>
            </a:r>
            <a:r>
              <a:rPr lang="fr-FR" baseline="0" dirty="0" smtClean="0"/>
              <a:t> </a:t>
            </a:r>
          </a:p>
          <a:p>
            <a:endParaRPr lang="fr-FR" baseline="0" dirty="0" smtClean="0"/>
          </a:p>
          <a:p>
            <a:r>
              <a:rPr lang="fr-FR" baseline="0" dirty="0" smtClean="0"/>
              <a:t>Il faut savoir l’utiliser donc être formé</a:t>
            </a:r>
          </a:p>
          <a:p>
            <a:endParaRPr lang="fr-FR" baseline="0" dirty="0" smtClean="0"/>
          </a:p>
          <a:p>
            <a:r>
              <a:rPr lang="fr-F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Canopé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(Réseau de création et d'accompagnement pédagogiques), anciennement Centre national de documentation pédagogique (CNDP)</a:t>
            </a:r>
          </a:p>
          <a:p>
            <a:endParaRPr lang="fr-FR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PLAN ACADEMIQUE DE FORMATION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454B5-50EF-404B-9235-DE501B71A847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2655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Quand tout cela</a:t>
            </a:r>
            <a:r>
              <a:rPr lang="fr-FR" baseline="0" dirty="0" smtClean="0"/>
              <a:t> est en place / opérationnel on peut communiquer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Comment</a:t>
            </a:r>
            <a:r>
              <a:rPr lang="fr-FR" baseline="0" dirty="0" smtClean="0"/>
              <a:t> communiquer  ? </a:t>
            </a:r>
          </a:p>
          <a:p>
            <a:endParaRPr lang="fr-FR" dirty="0" smtClean="0"/>
          </a:p>
          <a:p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 </a:t>
            </a:r>
            <a:r>
              <a:rPr lang="fr-F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règlement général sur la protection des données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</a:t>
            </a:r>
            <a:r>
              <a:rPr lang="fr-F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RGPD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responsabilise les organismes publics et privés qui traitent leurs données. </a:t>
            </a:r>
          </a:p>
          <a:p>
            <a:endParaRPr lang="fr-FR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Portail Intranet Académique  (PIA)</a:t>
            </a:r>
          </a:p>
          <a:p>
            <a:endParaRPr lang="fr-FR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 espace numérique de travail       COLIBRI</a:t>
            </a:r>
            <a:r>
              <a:rPr lang="fr-FR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endParaRPr lang="fr-FR" sz="1200" b="1" i="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CNED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: </a:t>
            </a:r>
            <a:r>
              <a:rPr lang="fr-F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Centre national d'enseignement à distance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454B5-50EF-404B-9235-DE501B71A847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88428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CLIQUER SUR PEERTUBE</a:t>
            </a:r>
          </a:p>
          <a:p>
            <a:endParaRPr lang="fr-FR" dirty="0" smtClean="0"/>
          </a:p>
          <a:p>
            <a:r>
              <a:rPr lang="fr-F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UAI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pour Unité Administrative Immatriculée</a:t>
            </a:r>
          </a:p>
          <a:p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répertoire national des établissements (</a:t>
            </a:r>
            <a:r>
              <a:rPr lang="fr-F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RNE</a:t>
            </a: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fr-FR" dirty="0" smtClean="0"/>
          </a:p>
          <a:p>
            <a:r>
              <a:rPr lang="fr-FR" dirty="0" smtClean="0"/>
              <a:t>9720495F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454B5-50EF-404B-9235-DE501B71A847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77792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454B5-50EF-404B-9235-DE501B71A847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41382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454B5-50EF-404B-9235-DE501B71A847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29068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Selon vous, garantir un égal accès au numérique, c’est…</a:t>
            </a:r>
          </a:p>
          <a:p>
            <a:endParaRPr lang="fr-FR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Selon vous, travailler ensemble autrement, c’est…</a:t>
            </a:r>
          </a:p>
          <a:p>
            <a:endParaRPr lang="fr-F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454B5-50EF-404B-9235-DE501B71A847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69739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ACADEMIE MARTINIQUE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454B5-50EF-404B-9235-DE501B71A847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50793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NATIONAL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454B5-50EF-404B-9235-DE501B71A847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74560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Vous pouvez </a:t>
            </a:r>
            <a:r>
              <a:rPr lang="fr-FR" dirty="0" err="1" smtClean="0"/>
              <a:t>etre</a:t>
            </a:r>
            <a:r>
              <a:rPr lang="fr-FR" dirty="0" smtClean="0"/>
              <a:t> convié</a:t>
            </a:r>
            <a:r>
              <a:rPr lang="fr-FR" baseline="0" dirty="0" smtClean="0"/>
              <a:t> pour </a:t>
            </a:r>
            <a:r>
              <a:rPr lang="fr-FR" baseline="0" dirty="0" err="1" smtClean="0"/>
              <a:t>echanger</a:t>
            </a:r>
            <a:r>
              <a:rPr lang="fr-FR" baseline="0" dirty="0" smtClean="0"/>
              <a:t> / proposer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454B5-50EF-404B-9235-DE501B71A847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2460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454B5-50EF-404B-9235-DE501B71A847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00324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454B5-50EF-404B-9235-DE501B71A847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72273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454B5-50EF-404B-9235-DE501B71A847}" type="slidenum">
              <a:rPr lang="fr-FR" smtClean="0"/>
              <a:pPr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92664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Modification:</a:t>
            </a:r>
          </a:p>
          <a:p>
            <a:r>
              <a:rPr lang="fr-FR"/>
              <a:t>Retirez Carambole</a:t>
            </a:r>
          </a:p>
          <a:p>
            <a:r>
              <a:rPr lang="fr-FR"/>
              <a:t>Rajouter une slide avec le tableau de bord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454B5-50EF-404B-9235-DE501B71A847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43035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454B5-50EF-404B-9235-DE501B71A847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31023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70BA79-5917-47D1-B032-AAF5E28B6D63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9710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FD8DE-6DB8-4329-84DA-DE217BC0FB47}" type="datetimeFigureOut">
              <a:rPr lang="fr-FR" smtClean="0"/>
              <a:t>31/08/2020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6BC49-B897-431F-99F6-90C2470D6D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291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FD8DE-6DB8-4329-84DA-DE217BC0FB47}" type="datetimeFigureOut">
              <a:rPr lang="fr-FR" smtClean="0"/>
              <a:t>31/08/2020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6BC49-B897-431F-99F6-90C2470D6D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548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FD8DE-6DB8-4329-84DA-DE217BC0FB47}" type="datetimeFigureOut">
              <a:rPr lang="fr-FR" smtClean="0"/>
              <a:t>31/08/2020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6BC49-B897-431F-99F6-90C2470D6D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0007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FD8DE-6DB8-4329-84DA-DE217BC0FB47}" type="datetimeFigureOut">
              <a:rPr lang="fr-FR" smtClean="0"/>
              <a:t>31/08/2020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6BC49-B897-431F-99F6-90C2470D6D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7157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FD8DE-6DB8-4329-84DA-DE217BC0FB47}" type="datetimeFigureOut">
              <a:rPr lang="fr-FR" smtClean="0"/>
              <a:t>31/08/2020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6BC49-B897-431F-99F6-90C2470D6D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1702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FD8DE-6DB8-4329-84DA-DE217BC0FB47}" type="datetimeFigureOut">
              <a:rPr lang="fr-FR" smtClean="0"/>
              <a:t>31/08/2020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6BC49-B897-431F-99F6-90C2470D6D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186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FD8DE-6DB8-4329-84DA-DE217BC0FB47}" type="datetimeFigureOut">
              <a:rPr lang="fr-FR" smtClean="0"/>
              <a:t>31/08/2020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6BC49-B897-431F-99F6-90C2470D6D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958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FD8DE-6DB8-4329-84DA-DE217BC0FB47}" type="datetimeFigureOut">
              <a:rPr lang="fr-FR" smtClean="0"/>
              <a:t>31/08/2020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6BC49-B897-431F-99F6-90C2470D6D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9436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FD8DE-6DB8-4329-84DA-DE217BC0FB47}" type="datetimeFigureOut">
              <a:rPr lang="fr-FR" smtClean="0"/>
              <a:t>31/08/2020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6BC49-B897-431F-99F6-90C2470D6D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0838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FD8DE-6DB8-4329-84DA-DE217BC0FB47}" type="datetimeFigureOut">
              <a:rPr lang="fr-FR" smtClean="0"/>
              <a:t>31/08/2020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6BC49-B897-431F-99F6-90C2470D6D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3175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FD8DE-6DB8-4329-84DA-DE217BC0FB47}" type="datetimeFigureOut">
              <a:rPr lang="fr-FR" smtClean="0"/>
              <a:t>31/08/2020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6BC49-B897-431F-99F6-90C2470D6D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2740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de présentation ou 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454146" y="976321"/>
            <a:ext cx="10526183" cy="243389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54145" y="3472208"/>
            <a:ext cx="10128253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1FA1E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8907D-B208-DC44-82F5-2940ECA1C9F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76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ge de fin -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962" y="1867896"/>
            <a:ext cx="4981173" cy="155094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019" y="5580855"/>
            <a:ext cx="1061963" cy="99490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463315" y="3901509"/>
            <a:ext cx="7863635" cy="2108160"/>
          </a:xfrm>
        </p:spPr>
        <p:txBody>
          <a:bodyPr anchor="t" anchorCtr="0">
            <a:normAutofit/>
          </a:bodyPr>
          <a:lstStyle>
            <a:lvl1pPr>
              <a:defRPr sz="1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fr-FR"/>
              <a:t>Contacts :</a:t>
            </a:r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247" y="5863754"/>
            <a:ext cx="1214229" cy="57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519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FD8DE-6DB8-4329-84DA-DE217BC0FB47}" type="datetimeFigureOut">
              <a:rPr lang="fr-FR" smtClean="0"/>
              <a:t>31/08/2020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6BC49-B897-431F-99F6-90C2470D6D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237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https://cache.media.eduscol.education.fr/file/RS2020/22/1/Fiche-1.4-accompagnement_1309221.pdf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hyperlink" Target="https://cache.media.eduscol.education.fr/file/RS2020/22/3/Fiche-1.5_Annexe1-Enseignement-hybride_1309223.pdf" TargetMode="External"/><Relationship Id="rId4" Type="http://schemas.openxmlformats.org/officeDocument/2006/relationships/hyperlink" Target="https://eduscol.education.fr/cid152893/rentree-scolaire-2020-plan-de-continuite-pedagogique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hyperlink" Target="http://www.reseau-canope.fr/canotech.html" TargetMode="Externa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11" Type="http://schemas.openxmlformats.org/officeDocument/2006/relationships/image" Target="../media/image5.jpeg"/><Relationship Id="rId5" Type="http://schemas.openxmlformats.org/officeDocument/2006/relationships/hyperlink" Target="http://www.ac-martinique.fr/pid36925/plan-academique-de-formation.html" TargetMode="External"/><Relationship Id="rId10" Type="http://schemas.openxmlformats.org/officeDocument/2006/relationships/image" Target="../media/image6.png"/><Relationship Id="rId4" Type="http://schemas.openxmlformats.org/officeDocument/2006/relationships/hyperlink" Target="https://magistere.education.fr/ac-martinique/index.php" TargetMode="External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5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authentification.ac-martinique.fr/login?service=https://portail.ac-martinique.fr/eportail/login.php" TargetMode="External"/><Relationship Id="rId5" Type="http://schemas.openxmlformats.org/officeDocument/2006/relationships/image" Target="../media/image16.jpeg"/><Relationship Id="rId4" Type="http://schemas.openxmlformats.org/officeDocument/2006/relationships/hyperlink" Target="http://www.ac-martinique.fr/cid151602/ent-colibri.html" TargetMode="External"/><Relationship Id="rId9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c-martinique.fr/cid150515/continuite-pedagogique-des-ressources-pour-l-enseignant.html" TargetMode="External"/><Relationship Id="rId13" Type="http://schemas.openxmlformats.org/officeDocument/2006/relationships/image" Target="../media/image5.jpeg"/><Relationship Id="rId3" Type="http://schemas.openxmlformats.org/officeDocument/2006/relationships/hyperlink" Target="https://www.cned.fr/maclassealamaison" TargetMode="External"/><Relationship Id="rId7" Type="http://schemas.openxmlformats.org/officeDocument/2006/relationships/hyperlink" Target="https://devoirsfaits.cned.fr/JulesV2/login" TargetMode="External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edu.tactileo.fr/logon" TargetMode="External"/><Relationship Id="rId11" Type="http://schemas.openxmlformats.org/officeDocument/2006/relationships/image" Target="../media/image18.png"/><Relationship Id="rId5" Type="http://schemas.openxmlformats.org/officeDocument/2006/relationships/hyperlink" Target="https://eduscol.education.fr/cid150759/les-cours-lumni.html" TargetMode="External"/><Relationship Id="rId10" Type="http://schemas.openxmlformats.org/officeDocument/2006/relationships/hyperlink" Target="https://eduscol.education.fr/cid152893/rentree-scolaire-2020-plan-de-continuite-pedagogique.html#Continuite_pedagogique_et_numerique_en_academie" TargetMode="External"/><Relationship Id="rId4" Type="http://schemas.openxmlformats.org/officeDocument/2006/relationships/hyperlink" Target="https://cache.media.eduscol.education.fr/file/RS2020/22/8/Fiche-2.3-outils-ressources_1309228.pdf" TargetMode="External"/><Relationship Id="rId9" Type="http://schemas.openxmlformats.org/officeDocument/2006/relationships/hyperlink" Target="https://tube-outremer.beta.education.fr/videos/loca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http://bit.ly/questegn972" TargetMode="External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etats-generaux-du-numerique.education.gouv.fr/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retexegn972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retexegnfrance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23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9773852" y="6390911"/>
            <a:ext cx="351529" cy="365125"/>
          </a:xfrm>
        </p:spPr>
        <p:txBody>
          <a:bodyPr/>
          <a:lstStyle/>
          <a:p>
            <a:fld id="{C6B7B3CB-E3BA-F74C-AB76-86EFC5843CD6}" type="slidenum">
              <a:rPr lang="fr-FR" smtClean="0"/>
              <a:pPr/>
              <a:t>1</a:t>
            </a:fld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94196" y="3392782"/>
            <a:ext cx="9392458" cy="505928"/>
          </a:xfrm>
        </p:spPr>
        <p:txBody>
          <a:bodyPr>
            <a:normAutofit/>
          </a:bodyPr>
          <a:lstStyle/>
          <a:p>
            <a:r>
              <a:rPr lang="fr-FR" sz="2400" b="1" dirty="0" smtClean="0">
                <a:solidFill>
                  <a:schemeClr val="tx1"/>
                </a:solidFill>
                <a:latin typeface="Cambria" pitchFamily="18" charset="0"/>
              </a:rPr>
              <a:t>Délégation </a:t>
            </a:r>
            <a:r>
              <a:rPr lang="fr-FR" sz="2400" b="1" dirty="0">
                <a:solidFill>
                  <a:schemeClr val="tx1"/>
                </a:solidFill>
                <a:latin typeface="Cambria" pitchFamily="18" charset="0"/>
              </a:rPr>
              <a:t>Académique au Numérique pour </a:t>
            </a:r>
            <a:r>
              <a:rPr lang="fr-FR" sz="2400" b="1" dirty="0" smtClean="0">
                <a:solidFill>
                  <a:schemeClr val="tx1"/>
                </a:solidFill>
                <a:latin typeface="Cambria" pitchFamily="18" charset="0"/>
              </a:rPr>
              <a:t>l’Éducation (DANE)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37797" y="2449649"/>
            <a:ext cx="11178975" cy="769441"/>
          </a:xfrm>
          <a:prstGeom prst="rect">
            <a:avLst/>
          </a:prstGeom>
          <a:solidFill>
            <a:srgbClr val="FF0000"/>
          </a:solidFill>
        </p:spPr>
        <p:txBody>
          <a:bodyPr wrap="square" rtlCol="0" anchor="t">
            <a:spAutoFit/>
          </a:bodyPr>
          <a:lstStyle/>
          <a:p>
            <a:pPr algn="ctr" defTabSz="457200"/>
            <a:r>
              <a:rPr lang="fr-FR" sz="4400" b="1" dirty="0" smtClean="0">
                <a:solidFill>
                  <a:prstClr val="white"/>
                </a:solidFill>
                <a:latin typeface="Cambria" pitchFamily="18" charset="0"/>
              </a:rPr>
              <a:t>NUMÉRIQUE EDUCATIF : RENTRÉE 2020</a:t>
            </a:r>
            <a:endParaRPr lang="fr-FR" sz="4400" b="1" dirty="0">
              <a:solidFill>
                <a:prstClr val="white"/>
              </a:solidFill>
              <a:latin typeface="Cambria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5634064"/>
            <a:ext cx="12191999" cy="9394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="" xmlns:a16="http://schemas.microsoft.com/office/drawing/2014/main" id="{4D42C998-BF2F-4808-BF77-03916D3C6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0792" y="10412342"/>
            <a:ext cx="2371725" cy="68580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24" y="259209"/>
            <a:ext cx="2006257" cy="144713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43712" y="4280511"/>
            <a:ext cx="109730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2000" i="1" dirty="0" smtClean="0">
                <a:latin typeface="Marianne-Regular"/>
              </a:rPr>
              <a:t>Grâce à la mobilisation </a:t>
            </a:r>
            <a:r>
              <a:rPr lang="fr-FR" sz="2000" i="1" dirty="0">
                <a:latin typeface="Marianne-Regular"/>
              </a:rPr>
              <a:t>de l’ensemble </a:t>
            </a:r>
            <a:r>
              <a:rPr lang="fr-FR" sz="2000" i="1" dirty="0" smtClean="0">
                <a:latin typeface="Marianne-Regular"/>
              </a:rPr>
              <a:t>des personnels, des partenaires et d’une exceptionnelle capacité d’adaptation, la </a:t>
            </a:r>
            <a:r>
              <a:rPr lang="fr-FR" sz="2000" i="1" dirty="0">
                <a:latin typeface="Marianne-Regular"/>
              </a:rPr>
              <a:t>mise en place d’une </a:t>
            </a:r>
            <a:r>
              <a:rPr lang="fr-FR" sz="2000" i="1" dirty="0" smtClean="0">
                <a:latin typeface="Marianne-Regular"/>
              </a:rPr>
              <a:t>continuité pédagogique rapide </a:t>
            </a:r>
            <a:r>
              <a:rPr lang="fr-FR" sz="2000" i="1" dirty="0">
                <a:latin typeface="Marianne-Regular"/>
              </a:rPr>
              <a:t>et </a:t>
            </a:r>
            <a:r>
              <a:rPr lang="fr-FR" sz="2000" i="1" dirty="0" smtClean="0">
                <a:latin typeface="Marianne-Regular"/>
              </a:rPr>
              <a:t>durable avec le numérique a permis au plus grand nombre d’élèves de poursuivre les apprentissages.</a:t>
            </a:r>
          </a:p>
          <a:p>
            <a:pPr algn="r"/>
            <a:r>
              <a:rPr lang="fr-FR" sz="2000" i="1" dirty="0" smtClean="0">
                <a:latin typeface="Marianne-Regular"/>
              </a:rPr>
              <a:t>Encore bravo à tous !</a:t>
            </a:r>
          </a:p>
          <a:p>
            <a:pPr algn="ctr"/>
            <a:endParaRPr lang="fr-FR" sz="2000" i="1" dirty="0">
              <a:latin typeface="Marianne-Regular"/>
            </a:endParaRPr>
          </a:p>
          <a:p>
            <a:pPr algn="r"/>
            <a:r>
              <a:rPr lang="fr-FR" sz="2000" i="1" dirty="0" smtClean="0">
                <a:latin typeface="Marianne-Regular"/>
              </a:rPr>
              <a:t>Le délégué académique au numérique</a:t>
            </a:r>
            <a:endParaRPr lang="fr-FR" sz="2000" i="1" dirty="0"/>
          </a:p>
        </p:txBody>
      </p:sp>
    </p:spTree>
    <p:extLst>
      <p:ext uri="{BB962C8B-B14F-4D97-AF65-F5344CB8AC3E}">
        <p14:creationId xmlns:p14="http://schemas.microsoft.com/office/powerpoint/2010/main" val="3840732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232220" y="1393238"/>
            <a:ext cx="12192000" cy="658973"/>
          </a:xfrm>
        </p:spPr>
        <p:txBody>
          <a:bodyPr>
            <a:normAutofit/>
          </a:bodyPr>
          <a:lstStyle/>
          <a:p>
            <a:pPr algn="ctr"/>
            <a:r>
              <a:rPr lang="fr-FR" sz="4000" b="1" dirty="0" smtClean="0"/>
              <a:t>4 priorités pour 2020-2021</a:t>
            </a:r>
            <a:endParaRPr lang="fr-FR" sz="2800" b="1" dirty="0"/>
          </a:p>
        </p:txBody>
      </p:sp>
      <p:sp>
        <p:nvSpPr>
          <p:cNvPr id="12" name="Sous-titre 2"/>
          <p:cNvSpPr txBox="1">
            <a:spLocks/>
          </p:cNvSpPr>
          <p:nvPr/>
        </p:nvSpPr>
        <p:spPr>
          <a:xfrm>
            <a:off x="412455" y="2489492"/>
            <a:ext cx="11497058" cy="40034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fr-FR" sz="3200" dirty="0" smtClean="0"/>
              <a:t>Se préparer à la continuité pédagogique =&gt; plan de continuité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fr-FR" sz="3200" dirty="0" smtClean="0"/>
              <a:t>Prendre du recul (réflexion, échanges…) =&gt; états généraux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fr-FR" sz="3200" dirty="0" smtClean="0"/>
              <a:t>Organiser la préparation des élèves pour la certification des compétences numériques 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fr-FR" sz="3200" dirty="0" smtClean="0"/>
              <a:t>Poursuivre le développement du numérique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2795030" y="555847"/>
            <a:ext cx="6119483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 anchor="t">
            <a:spAutoFit/>
          </a:bodyPr>
          <a:lstStyle/>
          <a:p>
            <a:pPr algn="ctr" defTabSz="457200"/>
            <a:r>
              <a:rPr lang="fr-FR" sz="2000" b="1" dirty="0" smtClean="0">
                <a:solidFill>
                  <a:prstClr val="white"/>
                </a:solidFill>
                <a:latin typeface="Cambria" pitchFamily="18" charset="0"/>
              </a:rPr>
              <a:t>NUMÉRIQUE EDUCATIF : RENTRÉE 2020</a:t>
            </a:r>
            <a:endParaRPr lang="fr-FR" sz="2000" b="1" dirty="0">
              <a:solidFill>
                <a:prstClr val="white"/>
              </a:solidFill>
              <a:latin typeface="Cambria" pitchFamily="18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="" xmlns:a16="http://schemas.microsoft.com/office/drawing/2014/main" id="{4D42C998-BF2F-4808-BF77-03916D3C6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5562" y="413002"/>
            <a:ext cx="2371725" cy="68580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24" y="259209"/>
            <a:ext cx="2006257" cy="1447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599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ous-titre 2"/>
          <p:cNvSpPr txBox="1">
            <a:spLocks/>
          </p:cNvSpPr>
          <p:nvPr/>
        </p:nvSpPr>
        <p:spPr>
          <a:xfrm>
            <a:off x="503873" y="1890074"/>
            <a:ext cx="11497058" cy="40034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fr-FR" sz="3200" dirty="0" smtClean="0"/>
              <a:t>Se préparer à la continuité pédagogique =&gt; organiser un plan de continuité des apprentissages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2795030" y="555847"/>
            <a:ext cx="6119483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 anchor="t">
            <a:spAutoFit/>
          </a:bodyPr>
          <a:lstStyle/>
          <a:p>
            <a:pPr algn="ctr" defTabSz="457200"/>
            <a:r>
              <a:rPr lang="fr-FR" sz="2000" b="1" dirty="0" smtClean="0">
                <a:solidFill>
                  <a:prstClr val="white"/>
                </a:solidFill>
                <a:latin typeface="Cambria" pitchFamily="18" charset="0"/>
              </a:rPr>
              <a:t>NUMÉRIQUE EDUCATIF : RENTRÉE 2020</a:t>
            </a:r>
            <a:endParaRPr lang="fr-FR" sz="2000" b="1" dirty="0">
              <a:solidFill>
                <a:prstClr val="white"/>
              </a:solidFill>
              <a:latin typeface="Cambria" pitchFamily="18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="" xmlns:a16="http://schemas.microsoft.com/office/drawing/2014/main" id="{4D42C998-BF2F-4808-BF77-03916D3C683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35562" y="413002"/>
            <a:ext cx="2371725" cy="68580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24" y="259209"/>
            <a:ext cx="2006257" cy="1447136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2792" y="3333643"/>
            <a:ext cx="3237325" cy="179116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793345" y="3541108"/>
            <a:ext cx="683756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/>
              <a:t>Défi à relever : </a:t>
            </a:r>
            <a:r>
              <a:rPr lang="fr-FR" sz="2400" dirty="0" smtClean="0"/>
              <a:t>pouvoir poursuivre les apprentissages dès le lendemain en cas de mises en quarantaine d’élèves, de fermeture de classe ou d’établissement.</a:t>
            </a:r>
          </a:p>
        </p:txBody>
      </p:sp>
    </p:spTree>
    <p:extLst>
      <p:ext uri="{BB962C8B-B14F-4D97-AF65-F5344CB8AC3E}">
        <p14:creationId xmlns:p14="http://schemas.microsoft.com/office/powerpoint/2010/main" val="351204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ous-titre 2"/>
          <p:cNvSpPr txBox="1">
            <a:spLocks/>
          </p:cNvSpPr>
          <p:nvPr/>
        </p:nvSpPr>
        <p:spPr>
          <a:xfrm>
            <a:off x="2524836" y="1234981"/>
            <a:ext cx="7274258" cy="8397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r-FR" sz="3200" dirty="0" smtClean="0"/>
              <a:t>Plan de continuité des apprentissages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2795030" y="555847"/>
            <a:ext cx="6119483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 anchor="t">
            <a:spAutoFit/>
          </a:bodyPr>
          <a:lstStyle/>
          <a:p>
            <a:pPr algn="ctr" defTabSz="457200"/>
            <a:r>
              <a:rPr lang="fr-FR" sz="2000" b="1" dirty="0" smtClean="0">
                <a:solidFill>
                  <a:prstClr val="white"/>
                </a:solidFill>
                <a:latin typeface="Cambria" pitchFamily="18" charset="0"/>
              </a:rPr>
              <a:t>NUMÉRIQUE EDUCATIF : RENTRÉE 2020</a:t>
            </a:r>
            <a:endParaRPr lang="fr-FR" sz="2000" b="1" dirty="0">
              <a:solidFill>
                <a:prstClr val="white"/>
              </a:solidFill>
              <a:latin typeface="Cambria" pitchFamily="18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40779" y="1812087"/>
            <a:ext cx="1042798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u="sng" dirty="0" smtClean="0"/>
              <a:t>Axes d’action :</a:t>
            </a:r>
          </a:p>
          <a:p>
            <a:endParaRPr lang="fr-FR" sz="1200" dirty="0" smtClean="0"/>
          </a:p>
          <a:p>
            <a:pPr marL="285750" indent="-285750">
              <a:buFontTx/>
              <a:buChar char="-"/>
            </a:pPr>
            <a:r>
              <a:rPr lang="fr-FR" sz="2400" dirty="0" smtClean="0"/>
              <a:t>Équipement informatique des élèves et des enseignants ;</a:t>
            </a:r>
          </a:p>
          <a:p>
            <a:pPr marL="285750" indent="-285750">
              <a:buFontTx/>
              <a:buChar char="-"/>
            </a:pPr>
            <a:r>
              <a:rPr lang="fr-FR" sz="2400" dirty="0" smtClean="0"/>
              <a:t>Connexion internet ;</a:t>
            </a:r>
          </a:p>
          <a:p>
            <a:pPr marL="285750" indent="-285750">
              <a:buFontTx/>
              <a:buChar char="-"/>
            </a:pPr>
            <a:r>
              <a:rPr lang="fr-FR" sz="2400" dirty="0" smtClean="0"/>
              <a:t>Services numériques pour le </a:t>
            </a:r>
            <a:r>
              <a:rPr lang="fr-FR" sz="2400" dirty="0" err="1" smtClean="0"/>
              <a:t>distanciel</a:t>
            </a:r>
            <a:r>
              <a:rPr lang="fr-FR" sz="2400" dirty="0" smtClean="0"/>
              <a:t> ;</a:t>
            </a:r>
          </a:p>
          <a:p>
            <a:pPr marL="285750" indent="-285750">
              <a:buFontTx/>
              <a:buChar char="-"/>
            </a:pPr>
            <a:r>
              <a:rPr lang="fr-FR" sz="2400" dirty="0" smtClean="0"/>
              <a:t>Ressources numériques ;</a:t>
            </a:r>
          </a:p>
          <a:p>
            <a:pPr marL="285750" indent="-285750">
              <a:buFontTx/>
              <a:buChar char="-"/>
            </a:pPr>
            <a:r>
              <a:rPr lang="fr-FR" sz="2400" dirty="0" smtClean="0"/>
              <a:t>Accompagnement humain.</a:t>
            </a:r>
          </a:p>
        </p:txBody>
      </p:sp>
      <p:sp>
        <p:nvSpPr>
          <p:cNvPr id="3" name="Rectangle 2">
            <a:hlinkClick r:id="rId3"/>
          </p:cNvPr>
          <p:cNvSpPr/>
          <p:nvPr/>
        </p:nvSpPr>
        <p:spPr>
          <a:xfrm>
            <a:off x="1310343" y="5870480"/>
            <a:ext cx="103472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https://cache.media.eduscol.education.fr/file/RS2020/22/1/Fiche-1.4-accompagnement_1309221.pdf</a:t>
            </a:r>
          </a:p>
        </p:txBody>
      </p:sp>
      <p:sp>
        <p:nvSpPr>
          <p:cNvPr id="4" name="Rectangle 3">
            <a:hlinkClick r:id="rId4"/>
          </p:cNvPr>
          <p:cNvSpPr/>
          <p:nvPr/>
        </p:nvSpPr>
        <p:spPr>
          <a:xfrm>
            <a:off x="1560678" y="5075140"/>
            <a:ext cx="98466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/>
              <a:t>https://eduscol.education.fr/cid152893/rentree-scolaire-2020-plan-de-continuite-pedagogique.html</a:t>
            </a:r>
          </a:p>
        </p:txBody>
      </p:sp>
      <p:sp>
        <p:nvSpPr>
          <p:cNvPr id="5" name="Rectangle 4">
            <a:hlinkClick r:id="rId5"/>
          </p:cNvPr>
          <p:cNvSpPr/>
          <p:nvPr/>
        </p:nvSpPr>
        <p:spPr>
          <a:xfrm>
            <a:off x="640779" y="6223037"/>
            <a:ext cx="114254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https://cache.media.eduscol.education.fr/file/RS2020/22/3/Fiche-1.5_Annexe1-Enseignement-hybride_1309223.pdf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914699" y="5542969"/>
            <a:ext cx="2494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FOCUS : fiches 1.4 et 1.5</a:t>
            </a:r>
            <a:endParaRPr lang="fr-FR" b="1" dirty="0"/>
          </a:p>
        </p:txBody>
      </p:sp>
      <p:pic>
        <p:nvPicPr>
          <p:cNvPr id="4098" name="Picture 2" descr="https://cache.media.eduscol.education.fr/image/--_General/26/0/eduscol_189832_195260.pn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6514" y="4517603"/>
            <a:ext cx="3390900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352600" y="4463931"/>
            <a:ext cx="11425417" cy="2128438"/>
          </a:xfrm>
          <a:prstGeom prst="rect">
            <a:avLst/>
          </a:prstGeom>
          <a:noFill/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24" y="259209"/>
            <a:ext cx="2006257" cy="144713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="" xmlns:a16="http://schemas.microsoft.com/office/drawing/2014/main" id="{4D42C998-BF2F-4808-BF77-03916D3C6830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35562" y="413002"/>
            <a:ext cx="2371725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6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ous-titre 2"/>
          <p:cNvSpPr txBox="1">
            <a:spLocks/>
          </p:cNvSpPr>
          <p:nvPr/>
        </p:nvSpPr>
        <p:spPr>
          <a:xfrm>
            <a:off x="2524836" y="1234981"/>
            <a:ext cx="7274258" cy="8397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r-FR" sz="3200" dirty="0" smtClean="0"/>
              <a:t>Plan de continuité des apprentissages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2795030" y="555847"/>
            <a:ext cx="6119483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 anchor="t">
            <a:spAutoFit/>
          </a:bodyPr>
          <a:lstStyle/>
          <a:p>
            <a:pPr algn="ctr" defTabSz="457200"/>
            <a:r>
              <a:rPr lang="fr-FR" sz="2000" b="1" dirty="0" smtClean="0">
                <a:solidFill>
                  <a:prstClr val="white"/>
                </a:solidFill>
                <a:latin typeface="Cambria" pitchFamily="18" charset="0"/>
              </a:rPr>
              <a:t>NUMÉRIQUE EDUCATIF : RENTRÉE 2020</a:t>
            </a:r>
            <a:endParaRPr lang="fr-FR" sz="2000" b="1" dirty="0">
              <a:solidFill>
                <a:prstClr val="white"/>
              </a:solidFill>
              <a:latin typeface="Cambria" pitchFamily="18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40779" y="1989363"/>
            <a:ext cx="10427983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2400" b="1" u="sng" dirty="0" smtClean="0"/>
              <a:t>Équipement informatique des élèves et des enseignants  :</a:t>
            </a:r>
          </a:p>
          <a:p>
            <a:pPr marL="285750" indent="-285750">
              <a:buFontTx/>
              <a:buChar char="-"/>
            </a:pPr>
            <a:endParaRPr lang="fr-FR" sz="1400" dirty="0" smtClean="0"/>
          </a:p>
          <a:p>
            <a:r>
              <a:rPr lang="fr-FR" sz="2400" b="1" dirty="0" smtClean="0"/>
              <a:t>Objectif : </a:t>
            </a:r>
            <a:r>
              <a:rPr lang="fr-FR" sz="2400" dirty="0" smtClean="0"/>
              <a:t>avoir au minimum 1 ordinateur par foyer ou personnel</a:t>
            </a:r>
          </a:p>
          <a:p>
            <a:endParaRPr lang="fr-FR" sz="2400" dirty="0"/>
          </a:p>
          <a:p>
            <a:pPr marL="342900" indent="-342900">
              <a:buFont typeface="Symbol" panose="05050102010706020507" pitchFamily="18" charset="2"/>
              <a:buChar char="Þ"/>
            </a:pPr>
            <a:r>
              <a:rPr lang="fr-FR" sz="2400" dirty="0" smtClean="0"/>
              <a:t>Recensement et préparation des équipements mobilisables dans l’EPLE ;</a:t>
            </a:r>
          </a:p>
          <a:p>
            <a:pPr marL="342900" indent="-342900">
              <a:buFont typeface="Symbol" panose="05050102010706020507" pitchFamily="18" charset="2"/>
              <a:buChar char="Þ"/>
            </a:pPr>
            <a:r>
              <a:rPr lang="fr-FR" sz="2400" dirty="0" smtClean="0"/>
              <a:t>Prévision de moyens à mobiliser (fonds sociaux, fonds propres, dons…)</a:t>
            </a:r>
          </a:p>
          <a:p>
            <a:pPr marL="342900" indent="-342900">
              <a:buFont typeface="Symbol" panose="05050102010706020507" pitchFamily="18" charset="2"/>
              <a:buChar char="Þ"/>
            </a:pPr>
            <a:r>
              <a:rPr lang="fr-FR" sz="2400" dirty="0" smtClean="0"/>
              <a:t>Recensement dès la rentrée des équipements personnels des élèves et des enseignants </a:t>
            </a:r>
            <a:r>
              <a:rPr lang="fr-FR" sz="2400" i="1" dirty="0"/>
              <a:t>(le smartphone n’est pas considéré comme un matériel informatique</a:t>
            </a:r>
            <a:r>
              <a:rPr lang="fr-FR" sz="2400" i="1" dirty="0" smtClean="0"/>
              <a:t>) </a:t>
            </a:r>
            <a:r>
              <a:rPr lang="fr-FR" sz="2400" dirty="0" smtClean="0"/>
              <a:t>;</a:t>
            </a:r>
          </a:p>
          <a:p>
            <a:pPr marL="342900" indent="-342900">
              <a:buFont typeface="Symbol" panose="05050102010706020507" pitchFamily="18" charset="2"/>
              <a:buChar char="Þ"/>
            </a:pPr>
            <a:r>
              <a:rPr lang="fr-FR" sz="2400" i="1" dirty="0" smtClean="0"/>
              <a:t>Si c’est pertinent, recensement des lieux et matériels disponibles pour une « hybridation en direct » : captation audio/vidéo, débit internet suffisant.</a:t>
            </a:r>
          </a:p>
          <a:p>
            <a:endParaRPr lang="fr-FR" sz="2400" i="1" dirty="0" smtClean="0"/>
          </a:p>
        </p:txBody>
      </p:sp>
      <p:sp>
        <p:nvSpPr>
          <p:cNvPr id="3" name="Rectangle 2"/>
          <p:cNvSpPr/>
          <p:nvPr/>
        </p:nvSpPr>
        <p:spPr>
          <a:xfrm>
            <a:off x="477672" y="3347286"/>
            <a:ext cx="11054686" cy="2643172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Ordinateur portable Surface Laptop 3 i5 8 256 Sable moins cher sur Interne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7249" y="4179356"/>
            <a:ext cx="1386622" cy="1386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477672" y="6144346"/>
            <a:ext cx="8699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En fonction de la situation, l’académie et la collectivité complèteront les besoins restants.</a:t>
            </a:r>
            <a:endParaRPr lang="fr-FR" b="1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24" y="259209"/>
            <a:ext cx="2006257" cy="144713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4D42C998-BF2F-4808-BF77-03916D3C683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35562" y="413002"/>
            <a:ext cx="2371725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14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ous-titre 2"/>
          <p:cNvSpPr txBox="1">
            <a:spLocks/>
          </p:cNvSpPr>
          <p:nvPr/>
        </p:nvSpPr>
        <p:spPr>
          <a:xfrm>
            <a:off x="2524836" y="1234981"/>
            <a:ext cx="7274258" cy="8397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r-FR" sz="3200" dirty="0" smtClean="0"/>
              <a:t>Plan de continuité des apprentissages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2795030" y="555847"/>
            <a:ext cx="6119483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 anchor="t">
            <a:spAutoFit/>
          </a:bodyPr>
          <a:lstStyle/>
          <a:p>
            <a:pPr algn="ctr" defTabSz="457200"/>
            <a:r>
              <a:rPr lang="fr-FR" sz="2000" b="1" dirty="0" smtClean="0">
                <a:solidFill>
                  <a:prstClr val="white"/>
                </a:solidFill>
                <a:latin typeface="Cambria" pitchFamily="18" charset="0"/>
              </a:rPr>
              <a:t>NUMÉRIQUE EDUCATIF : RENTRÉE 2020</a:t>
            </a:r>
            <a:endParaRPr lang="fr-FR" sz="2000" b="1" dirty="0">
              <a:solidFill>
                <a:prstClr val="white"/>
              </a:solidFill>
              <a:latin typeface="Cambria" pitchFamily="18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40779" y="1964353"/>
            <a:ext cx="1042798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2400" b="1" u="sng" dirty="0"/>
              <a:t>Connexion internet </a:t>
            </a:r>
            <a:r>
              <a:rPr lang="fr-FR" sz="2400" b="1" u="sng" dirty="0" smtClean="0"/>
              <a:t>:</a:t>
            </a:r>
            <a:endParaRPr lang="fr-FR" sz="2400" b="1" u="sng" dirty="0"/>
          </a:p>
          <a:p>
            <a:endParaRPr lang="fr-FR" sz="2400" dirty="0" smtClean="0"/>
          </a:p>
          <a:p>
            <a:pPr>
              <a:tabLst>
                <a:tab pos="1255713" algn="l"/>
              </a:tabLst>
            </a:pPr>
            <a:r>
              <a:rPr lang="fr-FR" sz="2400" b="1" dirty="0"/>
              <a:t>Objectif : </a:t>
            </a:r>
            <a:r>
              <a:rPr lang="fr-FR" sz="2400" b="1" dirty="0" smtClean="0"/>
              <a:t>	</a:t>
            </a:r>
            <a:r>
              <a:rPr lang="fr-FR" sz="2400" dirty="0" smtClean="0"/>
              <a:t>pour tout individu positif, </a:t>
            </a:r>
            <a:r>
              <a:rPr lang="fr-FR" sz="2400" dirty="0"/>
              <a:t>avoir une connexion à </a:t>
            </a:r>
            <a:r>
              <a:rPr lang="fr-FR" sz="2400" dirty="0" smtClean="0"/>
              <a:t>domicile</a:t>
            </a:r>
          </a:p>
          <a:p>
            <a:pPr>
              <a:tabLst>
                <a:tab pos="1255713" algn="l"/>
              </a:tabLst>
            </a:pPr>
            <a:r>
              <a:rPr lang="fr-FR" sz="2400" dirty="0"/>
              <a:t>	</a:t>
            </a:r>
            <a:r>
              <a:rPr lang="fr-FR" sz="2400" dirty="0" smtClean="0"/>
              <a:t>pour </a:t>
            </a:r>
            <a:r>
              <a:rPr lang="fr-FR" sz="2400" dirty="0"/>
              <a:t>les </a:t>
            </a:r>
            <a:r>
              <a:rPr lang="fr-FR" sz="2400" dirty="0" smtClean="0"/>
              <a:t>autres ; avoir une connexion à domicile;  dans l’établissement…</a:t>
            </a:r>
          </a:p>
          <a:p>
            <a:endParaRPr lang="fr-FR" sz="2400" dirty="0" smtClean="0"/>
          </a:p>
          <a:p>
            <a:pPr marL="285750" indent="-285750">
              <a:buFontTx/>
              <a:buChar char="-"/>
            </a:pPr>
            <a:r>
              <a:rPr lang="fr-FR" sz="2400" dirty="0" smtClean="0"/>
              <a:t>Recensement des niveaux de connexion des élèves (Wi-Fi, 4G partagée, sans connexion) et identification par classe des élèves sans connexion</a:t>
            </a:r>
          </a:p>
          <a:p>
            <a:pPr marL="285750" indent="-285750">
              <a:buFontTx/>
              <a:buChar char="-"/>
            </a:pPr>
            <a:r>
              <a:rPr lang="fr-FR" sz="2400" dirty="0" smtClean="0"/>
              <a:t>Identification des solutions mobilisables : partages de connexion avec les voisins, acquisition de routeurs 4G, salles utilisables dans l’établissement, lieux à proximité de l’établissement (associations, médiathèque, hot-spot Wi-Fi…)</a:t>
            </a:r>
            <a:r>
              <a:rPr lang="fr-FR" sz="2400" dirty="0"/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558227" y="3739487"/>
            <a:ext cx="11054686" cy="2133072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2" name="Picture 4" descr="https://www.hubone.fr/data/2020/04/hubone-15870322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8331" y="5380766"/>
            <a:ext cx="1485966" cy="1098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477672" y="5987036"/>
            <a:ext cx="8699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En fonction de la situation, l’académie et la collectivité complèteront les besoins restants.</a:t>
            </a:r>
            <a:endParaRPr lang="fr-FR" b="1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24" y="259209"/>
            <a:ext cx="2006257" cy="144713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="" xmlns:a16="http://schemas.microsoft.com/office/drawing/2014/main" id="{4D42C998-BF2F-4808-BF77-03916D3C683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35562" y="413002"/>
            <a:ext cx="2371725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7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/>
          <p:cNvSpPr txBox="1"/>
          <p:nvPr/>
        </p:nvSpPr>
        <p:spPr>
          <a:xfrm>
            <a:off x="2795030" y="555847"/>
            <a:ext cx="6119483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 anchor="t">
            <a:spAutoFit/>
          </a:bodyPr>
          <a:lstStyle/>
          <a:p>
            <a:pPr algn="ctr" defTabSz="457200"/>
            <a:r>
              <a:rPr lang="fr-FR" sz="2000" b="1" dirty="0" smtClean="0">
                <a:solidFill>
                  <a:prstClr val="white"/>
                </a:solidFill>
                <a:latin typeface="Cambria" pitchFamily="18" charset="0"/>
              </a:rPr>
              <a:t>NUMÉRIQUE EDUCATIF : RENTRÉE 2020</a:t>
            </a:r>
            <a:endParaRPr lang="fr-FR" sz="2000" b="1" dirty="0">
              <a:solidFill>
                <a:prstClr val="white"/>
              </a:solidFill>
              <a:latin typeface="Cambria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2601" y="2224140"/>
            <a:ext cx="40259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2400" b="1" u="sng" dirty="0"/>
              <a:t>Accompagnement</a:t>
            </a:r>
            <a:r>
              <a:rPr lang="fr-FR" dirty="0"/>
              <a:t> </a:t>
            </a:r>
            <a:r>
              <a:rPr lang="fr-FR" sz="2400" b="1" u="sng" dirty="0" smtClean="0"/>
              <a:t>humain :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439036" y="3295650"/>
            <a:ext cx="954727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b="1" dirty="0" smtClean="0"/>
              <a:t>Accompagnement aux usages : </a:t>
            </a:r>
            <a:r>
              <a:rPr lang="fr-FR" sz="2400" dirty="0" smtClean="0"/>
              <a:t>initiation des élèves et des nouveaux enseignants au plus tôt à l’usage des outils, attention pour les élèves à besoins particuliers 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b="1" dirty="0" smtClean="0"/>
              <a:t>Assistance matérielle et technique : </a:t>
            </a:r>
            <a:r>
              <a:rPr lang="fr-FR" sz="2400" dirty="0" smtClean="0"/>
              <a:t>les procédures sont mises en place et communiquées à tous 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b="1" dirty="0" smtClean="0"/>
              <a:t>Formation des enseignants : </a:t>
            </a:r>
            <a:r>
              <a:rPr lang="fr-FR" sz="2400" dirty="0" smtClean="0"/>
              <a:t>identification des besoins (ex.: classes virtuelles) à réaliser au plus tôt, identification des formateurs potentiels et des ressources disponibles (</a:t>
            </a:r>
            <a:r>
              <a:rPr lang="fr-FR" sz="2400" dirty="0" smtClean="0">
                <a:hlinkClick r:id="rId3"/>
              </a:rPr>
              <a:t>CANOTECH</a:t>
            </a:r>
            <a:r>
              <a:rPr lang="fr-FR" sz="2400" dirty="0" smtClean="0"/>
              <a:t>, </a:t>
            </a:r>
            <a:r>
              <a:rPr lang="fr-FR" sz="2400" dirty="0" smtClean="0">
                <a:hlinkClick r:id="rId4"/>
              </a:rPr>
              <a:t>Magistère</a:t>
            </a:r>
            <a:r>
              <a:rPr lang="fr-FR" sz="2400" dirty="0" smtClean="0"/>
              <a:t>), jusqu’au 28-09 inscription au </a:t>
            </a:r>
            <a:r>
              <a:rPr lang="fr-FR" sz="2400" dirty="0" smtClean="0">
                <a:hlinkClick r:id="rId5"/>
              </a:rPr>
              <a:t>PAF 20-21</a:t>
            </a:r>
            <a:r>
              <a:rPr lang="fr-FR" sz="2400" dirty="0" smtClean="0"/>
              <a:t>, contact DAFPEN-DANE-CANOPE</a:t>
            </a:r>
            <a:endParaRPr lang="fr-FR" sz="2400" dirty="0"/>
          </a:p>
        </p:txBody>
      </p:sp>
      <p:sp>
        <p:nvSpPr>
          <p:cNvPr id="4" name="Rectangle 3"/>
          <p:cNvSpPr/>
          <p:nvPr/>
        </p:nvSpPr>
        <p:spPr>
          <a:xfrm>
            <a:off x="823414" y="2717074"/>
            <a:ext cx="108181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/>
              <a:t>Objectif</a:t>
            </a:r>
            <a:r>
              <a:rPr lang="fr-FR" sz="2400" dirty="0"/>
              <a:t> : être opérationnel </a:t>
            </a:r>
            <a:r>
              <a:rPr lang="fr-FR" sz="2400" dirty="0" smtClean="0"/>
              <a:t>=&gt; s’appuyer sur les forces vives de l’établissement</a:t>
            </a:r>
            <a:endParaRPr lang="fr-FR" sz="2400" dirty="0"/>
          </a:p>
        </p:txBody>
      </p:sp>
      <p:sp>
        <p:nvSpPr>
          <p:cNvPr id="9" name="Rectangle 8"/>
          <p:cNvSpPr/>
          <p:nvPr/>
        </p:nvSpPr>
        <p:spPr>
          <a:xfrm>
            <a:off x="352601" y="3324617"/>
            <a:ext cx="11054686" cy="3280899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122" name="Picture 2" descr="http://cache.media.education.gouv.fr/image/2019-2020/39/0/DANE_logo_1266390.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8489" y="3375269"/>
            <a:ext cx="1124926" cy="1136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cache.media.education.gouv.fr/image/2019-2020/39/3/telechargement_1266393.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514" y="4540525"/>
            <a:ext cx="1306875" cy="5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47514" y="5255324"/>
            <a:ext cx="1306875" cy="31180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38489" y="5736937"/>
            <a:ext cx="1215901" cy="763835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24" y="259209"/>
            <a:ext cx="2006257" cy="144713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="" xmlns:a16="http://schemas.microsoft.com/office/drawing/2014/main" id="{4D42C998-BF2F-4808-BF77-03916D3C6830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35562" y="413002"/>
            <a:ext cx="2371725" cy="685800"/>
          </a:xfrm>
          <a:prstGeom prst="rect">
            <a:avLst/>
          </a:prstGeom>
        </p:spPr>
      </p:pic>
      <p:sp>
        <p:nvSpPr>
          <p:cNvPr id="14" name="Sous-titre 2"/>
          <p:cNvSpPr txBox="1">
            <a:spLocks/>
          </p:cNvSpPr>
          <p:nvPr/>
        </p:nvSpPr>
        <p:spPr>
          <a:xfrm>
            <a:off x="2524836" y="1234981"/>
            <a:ext cx="7274258" cy="8397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r-FR" sz="3200" dirty="0" smtClean="0"/>
              <a:t>Plan de continuité des apprentissages</a:t>
            </a:r>
          </a:p>
        </p:txBody>
      </p:sp>
    </p:spTree>
    <p:extLst>
      <p:ext uri="{BB962C8B-B14F-4D97-AF65-F5344CB8AC3E}">
        <p14:creationId xmlns:p14="http://schemas.microsoft.com/office/powerpoint/2010/main" val="147527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ous-titre 2"/>
          <p:cNvSpPr txBox="1">
            <a:spLocks/>
          </p:cNvSpPr>
          <p:nvPr/>
        </p:nvSpPr>
        <p:spPr>
          <a:xfrm>
            <a:off x="2565780" y="1050536"/>
            <a:ext cx="7274258" cy="8397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r-FR" sz="3200" dirty="0" smtClean="0"/>
              <a:t>Plan de continuité des apprentissages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2795030" y="555847"/>
            <a:ext cx="6119483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 anchor="t">
            <a:spAutoFit/>
          </a:bodyPr>
          <a:lstStyle/>
          <a:p>
            <a:pPr algn="ctr" defTabSz="457200"/>
            <a:r>
              <a:rPr lang="fr-FR" sz="2000" b="1" dirty="0" smtClean="0">
                <a:solidFill>
                  <a:prstClr val="white"/>
                </a:solidFill>
                <a:latin typeface="Cambria" pitchFamily="18" charset="0"/>
              </a:rPr>
              <a:t>NUMÉRIQUE EDUCATIF : RENTRÉE 2020</a:t>
            </a:r>
            <a:endParaRPr lang="fr-FR" sz="2000" b="1" dirty="0">
              <a:solidFill>
                <a:prstClr val="white"/>
              </a:solidFill>
              <a:latin typeface="Cambria" pitchFamily="18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429730" y="1699141"/>
            <a:ext cx="10427983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u="sng" dirty="0" smtClean="0"/>
              <a:t>- Services </a:t>
            </a:r>
            <a:r>
              <a:rPr lang="fr-FR" sz="2400" b="1" u="sng" dirty="0"/>
              <a:t>numériques pour le </a:t>
            </a:r>
            <a:r>
              <a:rPr lang="fr-FR" sz="2400" b="1" u="sng" dirty="0" smtClean="0"/>
              <a:t>« </a:t>
            </a:r>
            <a:r>
              <a:rPr lang="fr-FR" sz="2400" b="1" u="sng" dirty="0" err="1" smtClean="0"/>
              <a:t>distanciel</a:t>
            </a:r>
            <a:r>
              <a:rPr lang="fr-FR" sz="2400" b="1" u="sng" dirty="0" smtClean="0"/>
              <a:t> » </a:t>
            </a:r>
            <a:r>
              <a:rPr lang="fr-FR" sz="2400" b="1" u="sng" dirty="0"/>
              <a:t>:</a:t>
            </a:r>
          </a:p>
          <a:p>
            <a:endParaRPr lang="fr-FR" sz="1100" dirty="0" smtClean="0"/>
          </a:p>
          <a:p>
            <a:r>
              <a:rPr lang="fr-FR" sz="2000" b="1" dirty="0" smtClean="0"/>
              <a:t>Objectif</a:t>
            </a:r>
            <a:r>
              <a:rPr lang="fr-FR" sz="2000" dirty="0" smtClean="0"/>
              <a:t> : être opérationnel =&gt; l’équipe pédagogique s’accorde au plus tôt pour une cohérence des outils et l’utilisation </a:t>
            </a:r>
            <a:r>
              <a:rPr lang="fr-FR" sz="2000" dirty="0"/>
              <a:t>d</a:t>
            </a:r>
            <a:r>
              <a:rPr lang="fr-FR" sz="2000" dirty="0" smtClean="0"/>
              <a:t>es </a:t>
            </a:r>
            <a:r>
              <a:rPr lang="fr-FR" sz="2000" u="sng" dirty="0" smtClean="0"/>
              <a:t>mêmes modalités de continuité</a:t>
            </a:r>
            <a:r>
              <a:rPr lang="fr-FR" sz="2000" dirty="0" smtClean="0"/>
              <a:t> (conformes au RGPD) ; on s’assure qu’elles sont maîtrisées par tous.</a:t>
            </a:r>
          </a:p>
          <a:p>
            <a:endParaRPr lang="fr-FR" sz="2400" dirty="0" smtClean="0"/>
          </a:p>
          <a:p>
            <a:pPr marL="285750" indent="-285750">
              <a:buFontTx/>
              <a:buChar char="-"/>
            </a:pPr>
            <a:r>
              <a:rPr lang="fr-FR" sz="2400" dirty="0" smtClean="0"/>
              <a:t>Téléphone : collecter et vérifier les numéros de contact</a:t>
            </a:r>
          </a:p>
          <a:p>
            <a:pPr marL="285750" indent="-285750">
              <a:buFontTx/>
              <a:buChar char="-"/>
            </a:pPr>
            <a:r>
              <a:rPr lang="fr-FR" sz="2400" dirty="0" smtClean="0"/>
              <a:t>Adresse e-mail : </a:t>
            </a:r>
            <a:r>
              <a:rPr lang="fr-FR" sz="2400" dirty="0"/>
              <a:t>collecter et </a:t>
            </a:r>
            <a:r>
              <a:rPr lang="fr-FR" sz="2400" u="sng" dirty="0"/>
              <a:t>vérifier</a:t>
            </a:r>
            <a:r>
              <a:rPr lang="fr-FR" sz="2400" dirty="0"/>
              <a:t> les </a:t>
            </a:r>
            <a:r>
              <a:rPr lang="fr-FR" sz="2400" dirty="0" smtClean="0"/>
              <a:t>adresses par des envois « test »</a:t>
            </a:r>
          </a:p>
          <a:p>
            <a:pPr marL="285750" indent="-285750">
              <a:buFontTx/>
              <a:buChar char="-"/>
            </a:pPr>
            <a:r>
              <a:rPr lang="fr-FR" sz="2400" dirty="0" smtClean="0"/>
              <a:t>ENT Colibri (PIA) : distribuer les accès à tous les usagers, suivre les activations, aider</a:t>
            </a:r>
          </a:p>
          <a:p>
            <a:pPr marL="285750" indent="-285750">
              <a:buFontTx/>
              <a:buChar char="-"/>
            </a:pPr>
            <a:r>
              <a:rPr lang="fr-FR" sz="2400" dirty="0" err="1" smtClean="0"/>
              <a:t>Pronote</a:t>
            </a:r>
            <a:r>
              <a:rPr lang="fr-FR" sz="2400" dirty="0" smtClean="0"/>
              <a:t> </a:t>
            </a:r>
            <a:r>
              <a:rPr lang="fr-FR" sz="2400" i="1" dirty="0" smtClean="0"/>
              <a:t>(interconnexion conseillée à l’ENT Colibri) : </a:t>
            </a:r>
            <a:r>
              <a:rPr lang="fr-FR" sz="2400" dirty="0" smtClean="0"/>
              <a:t>diffuser les identifiants, suivre les connexions, aider</a:t>
            </a:r>
          </a:p>
          <a:p>
            <a:pPr marL="285750" indent="-285750">
              <a:buFontTx/>
              <a:buChar char="-"/>
            </a:pPr>
            <a:r>
              <a:rPr lang="fr-FR" sz="2400" dirty="0" smtClean="0"/>
              <a:t>Classes virtuelles du CNED : ouverture par demande du Recteur au CNED (nouvelle version avec identification obligatoire des élèves)</a:t>
            </a:r>
          </a:p>
        </p:txBody>
      </p:sp>
      <p:sp>
        <p:nvSpPr>
          <p:cNvPr id="9" name="Rectangle 8"/>
          <p:cNvSpPr/>
          <p:nvPr/>
        </p:nvSpPr>
        <p:spPr>
          <a:xfrm>
            <a:off x="352601" y="3435607"/>
            <a:ext cx="11054686" cy="3074375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76" name="Picture 4" descr="http://cache.media.education.gouv.fr/image/2019-2020/40/5/cned_vacances_1307405.2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5092" y="5527103"/>
            <a:ext cx="1047750" cy="79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SEMAINE DU NUMÉRIQUE 2016 | College Sainte Luce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2791" y="4547358"/>
            <a:ext cx="1208991" cy="850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cache.media.education.gouv.fr/image/2019-2020/12/7/PIA_1196127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2791" y="3435607"/>
            <a:ext cx="962522" cy="93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24" y="259209"/>
            <a:ext cx="2006257" cy="144713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="" xmlns:a16="http://schemas.microsoft.com/office/drawing/2014/main" id="{4D42C998-BF2F-4808-BF77-03916D3C6830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35562" y="413002"/>
            <a:ext cx="2371725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59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ous-titre 2"/>
          <p:cNvSpPr txBox="1">
            <a:spLocks/>
          </p:cNvSpPr>
          <p:nvPr/>
        </p:nvSpPr>
        <p:spPr>
          <a:xfrm>
            <a:off x="2524836" y="1234981"/>
            <a:ext cx="7274258" cy="8397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r-FR" sz="3200" dirty="0" smtClean="0"/>
              <a:t>Plan de continuité des apprentissages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2795030" y="555847"/>
            <a:ext cx="6119483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 anchor="t">
            <a:spAutoFit/>
          </a:bodyPr>
          <a:lstStyle/>
          <a:p>
            <a:pPr algn="ctr" defTabSz="457200"/>
            <a:r>
              <a:rPr lang="fr-FR" sz="2000" b="1" dirty="0" smtClean="0">
                <a:solidFill>
                  <a:prstClr val="white"/>
                </a:solidFill>
                <a:latin typeface="Cambria" pitchFamily="18" charset="0"/>
              </a:rPr>
              <a:t>NUMÉRIQUE EDUCATIF : RENTRÉE 2020</a:t>
            </a:r>
            <a:endParaRPr lang="fr-FR" sz="2000" b="1" dirty="0">
              <a:solidFill>
                <a:prstClr val="white"/>
              </a:solidFill>
              <a:latin typeface="Cambria" pitchFamily="18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40779" y="2210877"/>
            <a:ext cx="1042798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2400" b="1" u="sng" dirty="0" smtClean="0"/>
              <a:t>Ressources numériques :</a:t>
            </a:r>
          </a:p>
          <a:p>
            <a:pPr marL="285750" indent="-285750">
              <a:buFontTx/>
              <a:buChar char="-"/>
            </a:pPr>
            <a:endParaRPr lang="fr-FR" sz="24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dirty="0" smtClean="0">
                <a:hlinkClick r:id="rId3"/>
              </a:rPr>
              <a:t>Ma classe à la maison </a:t>
            </a:r>
            <a:r>
              <a:rPr lang="fr-FR" sz="2400" dirty="0" smtClean="0"/>
              <a:t>: ouverture par demande du Recteur (offre enrichie)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dirty="0" err="1" smtClean="0"/>
              <a:t>Eduscol</a:t>
            </a:r>
            <a:r>
              <a:rPr lang="fr-FR" sz="2400" dirty="0" smtClean="0"/>
              <a:t> : </a:t>
            </a:r>
            <a:r>
              <a:rPr lang="fr-FR" sz="2400" dirty="0" smtClean="0">
                <a:hlinkClick r:id="rId4"/>
              </a:rPr>
              <a:t>Fiche 2.3</a:t>
            </a:r>
            <a:endParaRPr lang="fr-FR" sz="24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dirty="0" smtClean="0">
                <a:hlinkClick r:id="rId5"/>
              </a:rPr>
              <a:t>La maison </a:t>
            </a:r>
            <a:r>
              <a:rPr lang="fr-FR" sz="2400" dirty="0" err="1" smtClean="0">
                <a:hlinkClick r:id="rId5"/>
              </a:rPr>
              <a:t>Lumni</a:t>
            </a:r>
            <a:r>
              <a:rPr lang="fr-FR" sz="2400" dirty="0" smtClean="0">
                <a:hlinkClick r:id="rId5"/>
              </a:rPr>
              <a:t> </a:t>
            </a:r>
            <a:r>
              <a:rPr lang="fr-FR" sz="2400" dirty="0" smtClean="0"/>
              <a:t>: cours enregistrés avec supports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dirty="0" err="1" smtClean="0">
                <a:hlinkClick r:id="rId6"/>
              </a:rPr>
              <a:t>Tactileo</a:t>
            </a:r>
            <a:endParaRPr lang="fr-FR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dirty="0" smtClean="0">
                <a:hlinkClick r:id="rId7"/>
              </a:rPr>
              <a:t>Jules (Devoirs faits)</a:t>
            </a:r>
            <a:endParaRPr lang="fr-FR" sz="24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dirty="0" smtClean="0">
                <a:hlinkClick r:id="rId8"/>
              </a:rPr>
              <a:t>Ressources académiques</a:t>
            </a:r>
            <a:endParaRPr lang="fr-FR" sz="24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dirty="0" smtClean="0"/>
              <a:t>Manuels numériques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dirty="0" smtClean="0"/>
              <a:t>Ressources personnelles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dirty="0" err="1" smtClean="0">
                <a:hlinkClick r:id="rId9"/>
              </a:rPr>
              <a:t>Peertube</a:t>
            </a:r>
            <a:r>
              <a:rPr lang="fr-FR" sz="2400" dirty="0" smtClean="0"/>
              <a:t>…</a:t>
            </a:r>
          </a:p>
        </p:txBody>
      </p:sp>
      <p:pic>
        <p:nvPicPr>
          <p:cNvPr id="3" name="Image 2">
            <a:hlinkClick r:id="rId10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88556" y="4080682"/>
            <a:ext cx="3821076" cy="2208846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24" y="259209"/>
            <a:ext cx="2006257" cy="14471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4D42C998-BF2F-4808-BF77-03916D3C6830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35562" y="413002"/>
            <a:ext cx="2371725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501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ous-titre 2"/>
          <p:cNvSpPr txBox="1">
            <a:spLocks/>
          </p:cNvSpPr>
          <p:nvPr/>
        </p:nvSpPr>
        <p:spPr>
          <a:xfrm>
            <a:off x="1065383" y="1801406"/>
            <a:ext cx="11497058" cy="40034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r-FR" sz="3200" dirty="0" smtClean="0"/>
              <a:t>2. Prendre du recul (réflexion, échanges…) =&gt; états généraux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2795030" y="555847"/>
            <a:ext cx="6119483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 anchor="t">
            <a:spAutoFit/>
          </a:bodyPr>
          <a:lstStyle/>
          <a:p>
            <a:pPr algn="ctr" defTabSz="457200"/>
            <a:r>
              <a:rPr lang="fr-FR" sz="2000" b="1" dirty="0" smtClean="0">
                <a:solidFill>
                  <a:prstClr val="white"/>
                </a:solidFill>
                <a:latin typeface="Cambria" pitchFamily="18" charset="0"/>
              </a:rPr>
              <a:t>NUMÉRIQUE EDUCATIF : RENTRÉE 2020</a:t>
            </a:r>
            <a:endParaRPr lang="fr-FR" sz="2000" b="1" dirty="0">
              <a:solidFill>
                <a:prstClr val="white"/>
              </a:solidFill>
              <a:latin typeface="Cambria" pitchFamily="18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="" xmlns:a16="http://schemas.microsoft.com/office/drawing/2014/main" id="{4D42C998-BF2F-4808-BF77-03916D3C6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5562" y="413002"/>
            <a:ext cx="2371725" cy="68580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24" y="259209"/>
            <a:ext cx="2006257" cy="1447136"/>
          </a:xfrm>
          <a:prstGeom prst="rect">
            <a:avLst/>
          </a:prstGeom>
        </p:spPr>
      </p:pic>
      <p:pic>
        <p:nvPicPr>
          <p:cNvPr id="7" name="Picture 4" descr="Bannière de la page d'accueil de la plateforme des états généraux du numérique pour l'éducati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4884" y="3803130"/>
            <a:ext cx="4647599" cy="14143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ZoneTexte 1"/>
          <p:cNvSpPr txBox="1"/>
          <p:nvPr/>
        </p:nvSpPr>
        <p:spPr>
          <a:xfrm>
            <a:off x="574522" y="2788899"/>
            <a:ext cx="749262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u="sng" dirty="0" smtClean="0"/>
              <a:t>Défis à relever</a:t>
            </a:r>
            <a:r>
              <a:rPr lang="fr-FR" sz="2400" u="sng" dirty="0" smtClean="0"/>
              <a:t> :</a:t>
            </a:r>
          </a:p>
          <a:p>
            <a:endParaRPr lang="fr-FR" sz="2400" u="sng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b="1" dirty="0" smtClean="0"/>
              <a:t>Tirer </a:t>
            </a:r>
            <a:r>
              <a:rPr lang="fr-FR" sz="2400" b="1" dirty="0"/>
              <a:t>tous les enseignements</a:t>
            </a:r>
            <a:r>
              <a:rPr lang="fr-FR" sz="2400" dirty="0"/>
              <a:t> de la continuité pédagogique, éducative et administrative,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b="1" dirty="0" smtClean="0"/>
              <a:t>Partager</a:t>
            </a:r>
            <a:r>
              <a:rPr lang="fr-FR" sz="2400" dirty="0" smtClean="0"/>
              <a:t> </a:t>
            </a:r>
            <a:r>
              <a:rPr lang="fr-FR" sz="2400" dirty="0"/>
              <a:t>les réussites,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 smtClean="0"/>
              <a:t>Participer à la </a:t>
            </a:r>
            <a:r>
              <a:rPr lang="fr-FR" sz="2400" b="1" dirty="0" err="1" smtClean="0"/>
              <a:t>co</a:t>
            </a:r>
            <a:r>
              <a:rPr lang="fr-FR" sz="2400" b="1" dirty="0" smtClean="0"/>
              <a:t>-construction d’une </a:t>
            </a:r>
            <a:r>
              <a:rPr lang="fr-FR" sz="2400" b="1" dirty="0"/>
              <a:t>stratégie numérique </a:t>
            </a:r>
            <a:r>
              <a:rPr lang="fr-FR" sz="2400" dirty="0"/>
              <a:t>pour demain avec l’ensemble de la communauté </a:t>
            </a:r>
            <a:r>
              <a:rPr lang="fr-FR" sz="2400" dirty="0" smtClean="0"/>
              <a:t>éducative.</a:t>
            </a:r>
            <a:endParaRPr lang="fr-FR" sz="32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750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ous-titre 2"/>
          <p:cNvSpPr txBox="1">
            <a:spLocks/>
          </p:cNvSpPr>
          <p:nvPr/>
        </p:nvSpPr>
        <p:spPr>
          <a:xfrm>
            <a:off x="2522594" y="1523308"/>
            <a:ext cx="8884693" cy="675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r-FR" sz="3200" dirty="0" smtClean="0"/>
              <a:t>Etats généraux du numérique pour l’Education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2795030" y="555847"/>
            <a:ext cx="6119483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 anchor="t">
            <a:spAutoFit/>
          </a:bodyPr>
          <a:lstStyle/>
          <a:p>
            <a:pPr algn="ctr" defTabSz="457200"/>
            <a:r>
              <a:rPr lang="fr-FR" sz="2000" b="1" dirty="0" smtClean="0">
                <a:solidFill>
                  <a:prstClr val="white"/>
                </a:solidFill>
                <a:latin typeface="Cambria" pitchFamily="18" charset="0"/>
              </a:rPr>
              <a:t>NUMÉRIQUE EDUCATIF : RENTRÉE 2020</a:t>
            </a:r>
            <a:endParaRPr lang="fr-FR" sz="2000" b="1" dirty="0">
              <a:solidFill>
                <a:prstClr val="white"/>
              </a:solidFill>
              <a:latin typeface="Cambria" pitchFamily="18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="" xmlns:a16="http://schemas.microsoft.com/office/drawing/2014/main" id="{4D42C998-BF2F-4808-BF77-03916D3C6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5562" y="413002"/>
            <a:ext cx="2371725" cy="68580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24" y="259209"/>
            <a:ext cx="2006257" cy="1447136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640779" y="2285889"/>
            <a:ext cx="10427983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u="sng" dirty="0" smtClean="0"/>
              <a:t>Modalités et phases successives :</a:t>
            </a:r>
          </a:p>
          <a:p>
            <a:endParaRPr lang="fr-FR" sz="1200" dirty="0" smtClean="0"/>
          </a:p>
          <a:p>
            <a:pPr marL="514350" indent="-514350">
              <a:lnSpc>
                <a:spcPct val="150000"/>
              </a:lnSpc>
              <a:buFont typeface="+mj-lt"/>
              <a:buAutoNum type="romanUcPeriod"/>
            </a:pPr>
            <a:r>
              <a:rPr lang="fr-FR" sz="2400" dirty="0" smtClean="0"/>
              <a:t>Une </a:t>
            </a:r>
            <a:r>
              <a:rPr lang="fr-FR" sz="2400" b="1" dirty="0" smtClean="0"/>
              <a:t>concertation nationale</a:t>
            </a:r>
            <a:r>
              <a:rPr lang="fr-FR" sz="2400" dirty="0" smtClean="0"/>
              <a:t> (depuis le 26 juin) ;</a:t>
            </a:r>
          </a:p>
          <a:p>
            <a:pPr marL="514350" indent="-514350">
              <a:lnSpc>
                <a:spcPct val="150000"/>
              </a:lnSpc>
              <a:buFont typeface="+mj-lt"/>
              <a:buAutoNum type="romanUcPeriod"/>
            </a:pPr>
            <a:r>
              <a:rPr lang="fr-FR" sz="2400" dirty="0" smtClean="0"/>
              <a:t>Des </a:t>
            </a:r>
            <a:r>
              <a:rPr lang="fr-FR" sz="2400" b="1" dirty="0" smtClean="0"/>
              <a:t>retours d’expérience (RETEX) </a:t>
            </a:r>
            <a:r>
              <a:rPr lang="fr-FR" sz="2400" dirty="0" smtClean="0"/>
              <a:t>de la période de continuité pédagogique ;</a:t>
            </a:r>
          </a:p>
          <a:p>
            <a:pPr marL="514350" indent="-514350">
              <a:lnSpc>
                <a:spcPct val="150000"/>
              </a:lnSpc>
              <a:buFont typeface="+mj-lt"/>
              <a:buAutoNum type="romanUcPeriod"/>
            </a:pPr>
            <a:r>
              <a:rPr lang="fr-FR" sz="2400" dirty="0" smtClean="0"/>
              <a:t>Des </a:t>
            </a:r>
            <a:r>
              <a:rPr lang="fr-FR" sz="2400" b="1" dirty="0" smtClean="0"/>
              <a:t>Etats généraux territorialisés </a:t>
            </a:r>
            <a:r>
              <a:rPr lang="fr-FR" sz="2400" dirty="0" smtClean="0"/>
              <a:t>(6-8 et 13 octobre) ;</a:t>
            </a:r>
          </a:p>
          <a:p>
            <a:pPr marL="514350" indent="-514350">
              <a:lnSpc>
                <a:spcPct val="150000"/>
              </a:lnSpc>
              <a:buFont typeface="+mj-lt"/>
              <a:buAutoNum type="romanUcPeriod"/>
            </a:pPr>
            <a:r>
              <a:rPr lang="fr-FR" sz="2400" dirty="0"/>
              <a:t>Des </a:t>
            </a:r>
            <a:r>
              <a:rPr lang="fr-FR" sz="2400" b="1" dirty="0"/>
              <a:t>Etats généraux </a:t>
            </a:r>
            <a:r>
              <a:rPr lang="fr-FR" sz="2400" b="1" dirty="0" smtClean="0"/>
              <a:t>nationaux </a:t>
            </a:r>
            <a:r>
              <a:rPr lang="fr-FR" sz="2400" dirty="0" smtClean="0"/>
              <a:t>à Poitiers les 4 et 5 novembre ;</a:t>
            </a:r>
          </a:p>
        </p:txBody>
      </p:sp>
      <p:pic>
        <p:nvPicPr>
          <p:cNvPr id="8" name="Picture 4" descr="Bannière de la page d'accueil de la plateforme des états généraux du numérique pour l'éducati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7877" y="165429"/>
            <a:ext cx="3297117" cy="10033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4D42C998-BF2F-4808-BF77-03916D3C6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5334" y="5743781"/>
            <a:ext cx="2371725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52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ous-titre 2"/>
          <p:cNvSpPr txBox="1">
            <a:spLocks/>
          </p:cNvSpPr>
          <p:nvPr/>
        </p:nvSpPr>
        <p:spPr>
          <a:xfrm>
            <a:off x="477072" y="2691517"/>
            <a:ext cx="8129899" cy="30851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r-FR" sz="3200" b="1" dirty="0" smtClean="0"/>
              <a:t>Concertation nationale 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r-FR" sz="3200" dirty="0" smtClean="0"/>
              <a:t>Répondre et diffuser le questionnaire largement : </a:t>
            </a:r>
            <a:r>
              <a:rPr lang="fr-FR" sz="3200" i="1" dirty="0" smtClean="0"/>
              <a:t>personnels, enseignants, parents, lycéens, partenaires…</a:t>
            </a:r>
          </a:p>
          <a:p>
            <a:pPr marL="0" indent="0">
              <a:lnSpc>
                <a:spcPct val="100000"/>
              </a:lnSpc>
              <a:buNone/>
            </a:pPr>
            <a:endParaRPr lang="fr-FR" sz="600" b="1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fr-FR" sz="3200" b="1" dirty="0" smtClean="0">
                <a:hlinkClick r:id="rId3"/>
              </a:rPr>
              <a:t>http</a:t>
            </a:r>
            <a:r>
              <a:rPr lang="fr-FR" sz="3200" b="1" dirty="0">
                <a:hlinkClick r:id="rId3"/>
              </a:rPr>
              <a:t>://</a:t>
            </a:r>
            <a:r>
              <a:rPr lang="fr-FR" sz="3200" b="1" dirty="0" smtClean="0">
                <a:hlinkClick r:id="rId3"/>
              </a:rPr>
              <a:t>bit.ly/questegn972</a:t>
            </a:r>
            <a:endParaRPr lang="fr-FR" sz="3200" b="1" dirty="0" smtClean="0"/>
          </a:p>
        </p:txBody>
      </p:sp>
      <p:sp>
        <p:nvSpPr>
          <p:cNvPr id="15" name="ZoneTexte 14"/>
          <p:cNvSpPr txBox="1"/>
          <p:nvPr/>
        </p:nvSpPr>
        <p:spPr>
          <a:xfrm>
            <a:off x="2795030" y="555847"/>
            <a:ext cx="6119483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 anchor="t">
            <a:spAutoFit/>
          </a:bodyPr>
          <a:lstStyle/>
          <a:p>
            <a:pPr algn="ctr" defTabSz="457200"/>
            <a:r>
              <a:rPr lang="fr-FR" sz="2000" b="1" dirty="0" smtClean="0">
                <a:solidFill>
                  <a:prstClr val="white"/>
                </a:solidFill>
                <a:latin typeface="Cambria" pitchFamily="18" charset="0"/>
              </a:rPr>
              <a:t>NUMÉRIQUE EDUCATIF : RENTRÉE 2020</a:t>
            </a:r>
            <a:endParaRPr lang="fr-FR" sz="2000" b="1" dirty="0">
              <a:solidFill>
                <a:prstClr val="white"/>
              </a:solidFill>
              <a:latin typeface="Cambria" pitchFamily="18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="" xmlns:a16="http://schemas.microsoft.com/office/drawing/2014/main" id="{4D42C998-BF2F-4808-BF77-03916D3C68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5562" y="413002"/>
            <a:ext cx="2371725" cy="68580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24" y="259209"/>
            <a:ext cx="2006257" cy="1447136"/>
          </a:xfrm>
          <a:prstGeom prst="rect">
            <a:avLst/>
          </a:prstGeom>
        </p:spPr>
      </p:pic>
      <p:sp>
        <p:nvSpPr>
          <p:cNvPr id="6" name="Sous-titre 2"/>
          <p:cNvSpPr txBox="1">
            <a:spLocks/>
          </p:cNvSpPr>
          <p:nvPr/>
        </p:nvSpPr>
        <p:spPr>
          <a:xfrm>
            <a:off x="2251881" y="1389676"/>
            <a:ext cx="8884693" cy="675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r-FR" sz="3200" dirty="0" smtClean="0"/>
              <a:t>Etats généraux du numérique pour l’Education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3198234" y="2115568"/>
            <a:ext cx="60547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hlinkClick r:id="rId6"/>
              </a:rPr>
              <a:t>http://etats-generaux-du-numerique.education.gouv.fr</a:t>
            </a:r>
            <a:endParaRPr lang="fr-FR" sz="2000" b="1" dirty="0"/>
          </a:p>
        </p:txBody>
      </p:sp>
      <p:pic>
        <p:nvPicPr>
          <p:cNvPr id="9" name="Picture 4" descr="Bannière de la page d'accueil de la plateforme des états généraux du numérique pour l'éducatio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7877" y="165429"/>
            <a:ext cx="3297117" cy="10033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3" name="ZoneTexte 2"/>
          <p:cNvSpPr txBox="1"/>
          <p:nvPr/>
        </p:nvSpPr>
        <p:spPr>
          <a:xfrm>
            <a:off x="477072" y="5910651"/>
            <a:ext cx="84374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u="sng" dirty="0">
                <a:solidFill>
                  <a:srgbClr val="FF0000"/>
                </a:solidFill>
              </a:rPr>
              <a:t>IMPORTANT</a:t>
            </a:r>
            <a:r>
              <a:rPr lang="fr-FR" sz="2000" b="1" dirty="0"/>
              <a:t> </a:t>
            </a:r>
            <a:r>
              <a:rPr lang="fr-FR" sz="2000" dirty="0"/>
              <a:t>: proposer au plus tôt, faciliter l’accès aux </a:t>
            </a:r>
            <a:r>
              <a:rPr lang="fr-FR" sz="2000" dirty="0" smtClean="0"/>
              <a:t>familles déconnectées</a:t>
            </a:r>
            <a:r>
              <a:rPr lang="fr-FR" sz="2000" dirty="0"/>
              <a:t>.</a:t>
            </a:r>
            <a:br>
              <a:rPr lang="fr-FR" sz="2000" dirty="0"/>
            </a:br>
            <a:r>
              <a:rPr lang="fr-FR" sz="2000" dirty="0"/>
              <a:t>Les résultats permettront d’alimenter les débats locaux en octobre</a:t>
            </a:r>
            <a:r>
              <a:rPr lang="fr-FR" sz="2000" dirty="0" smtClean="0"/>
              <a:t>.</a:t>
            </a:r>
            <a:endParaRPr lang="fr-FR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62" y="3372240"/>
            <a:ext cx="1952147" cy="2003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872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ous-titre 2"/>
          <p:cNvSpPr txBox="1">
            <a:spLocks/>
          </p:cNvSpPr>
          <p:nvPr/>
        </p:nvSpPr>
        <p:spPr>
          <a:xfrm>
            <a:off x="694942" y="2417988"/>
            <a:ext cx="11497058" cy="40034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r-FR" sz="3200" b="1" dirty="0" smtClean="0"/>
              <a:t>Retours d’expérience de la période de continuité pédagogique :</a:t>
            </a:r>
          </a:p>
          <a:p>
            <a:pPr marL="514350" indent="-514350">
              <a:lnSpc>
                <a:spcPct val="100000"/>
              </a:lnSpc>
              <a:buAutoNum type="arabicPeriod"/>
            </a:pPr>
            <a:r>
              <a:rPr lang="fr-FR" sz="3200" dirty="0" smtClean="0"/>
              <a:t>Proposer un retour d’expérience, décrire une pratique originale </a:t>
            </a:r>
            <a:r>
              <a:rPr lang="fr-FR" sz="3200" b="1" dirty="0" smtClean="0"/>
              <a:t>au niveau académique </a:t>
            </a:r>
            <a:r>
              <a:rPr lang="fr-FR" sz="3200" dirty="0" smtClean="0"/>
              <a:t>:</a:t>
            </a:r>
          </a:p>
          <a:p>
            <a:pPr marL="514350" indent="-514350">
              <a:lnSpc>
                <a:spcPct val="100000"/>
              </a:lnSpc>
              <a:buAutoNum type="arabicPeriod"/>
            </a:pPr>
            <a:endParaRPr lang="fr-FR" sz="1000" dirty="0" smtClean="0"/>
          </a:p>
          <a:p>
            <a:pPr marL="0" indent="0" algn="ctr">
              <a:lnSpc>
                <a:spcPct val="100000"/>
              </a:lnSpc>
              <a:buNone/>
            </a:pPr>
            <a:r>
              <a:rPr lang="fr-FR" sz="3200" dirty="0">
                <a:hlinkClick r:id="rId3"/>
              </a:rPr>
              <a:t>http://</a:t>
            </a:r>
            <a:r>
              <a:rPr lang="fr-FR" sz="3200" dirty="0" smtClean="0">
                <a:hlinkClick r:id="rId3"/>
              </a:rPr>
              <a:t>bit.ly/retexegn972</a:t>
            </a:r>
            <a:endParaRPr lang="fr-FR" sz="3200" dirty="0" smtClean="0"/>
          </a:p>
          <a:p>
            <a:pPr marL="514350" indent="-514350">
              <a:lnSpc>
                <a:spcPct val="100000"/>
              </a:lnSpc>
              <a:buAutoNum type="arabicPeriod"/>
            </a:pPr>
            <a:endParaRPr lang="fr-FR" sz="100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fr-FR" sz="3200" i="1" dirty="0"/>
              <a:t>(résultats recueillis par la </a:t>
            </a:r>
            <a:r>
              <a:rPr lang="fr-FR" sz="3200" i="1" dirty="0" smtClean="0"/>
              <a:t>DANE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fr-FR" sz="3200" b="1" i="1" dirty="0" smtClean="0">
                <a:solidFill>
                  <a:srgbClr val="FF0000"/>
                </a:solidFill>
              </a:rPr>
              <a:t>jusqu’au 15 septembre</a:t>
            </a:r>
            <a:r>
              <a:rPr lang="fr-FR" sz="3200" i="1" dirty="0" smtClean="0"/>
              <a:t>)</a:t>
            </a:r>
            <a:endParaRPr lang="fr-FR" sz="3200" i="1" dirty="0"/>
          </a:p>
          <a:p>
            <a:pPr marL="0" indent="0">
              <a:lnSpc>
                <a:spcPct val="100000"/>
              </a:lnSpc>
              <a:buNone/>
            </a:pPr>
            <a:endParaRPr lang="fr-FR" sz="3200" dirty="0" smtClean="0"/>
          </a:p>
        </p:txBody>
      </p:sp>
      <p:sp>
        <p:nvSpPr>
          <p:cNvPr id="15" name="ZoneTexte 14"/>
          <p:cNvSpPr txBox="1"/>
          <p:nvPr/>
        </p:nvSpPr>
        <p:spPr>
          <a:xfrm>
            <a:off x="2795030" y="555847"/>
            <a:ext cx="6119483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 anchor="t">
            <a:spAutoFit/>
          </a:bodyPr>
          <a:lstStyle/>
          <a:p>
            <a:pPr algn="ctr" defTabSz="457200"/>
            <a:r>
              <a:rPr lang="fr-FR" sz="2000" b="1" dirty="0" smtClean="0">
                <a:solidFill>
                  <a:prstClr val="white"/>
                </a:solidFill>
                <a:latin typeface="Cambria" pitchFamily="18" charset="0"/>
              </a:rPr>
              <a:t>NUMÉRIQUE EDUCATIF : RENTRÉE 2020</a:t>
            </a:r>
            <a:endParaRPr lang="fr-FR" sz="2000" b="1" dirty="0">
              <a:solidFill>
                <a:prstClr val="white"/>
              </a:solidFill>
              <a:latin typeface="Cambria" pitchFamily="18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="" xmlns:a16="http://schemas.microsoft.com/office/drawing/2014/main" id="{4D42C998-BF2F-4808-BF77-03916D3C68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5562" y="413002"/>
            <a:ext cx="2371725" cy="68580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24" y="259209"/>
            <a:ext cx="2006257" cy="1447136"/>
          </a:xfrm>
          <a:prstGeom prst="rect">
            <a:avLst/>
          </a:prstGeom>
        </p:spPr>
      </p:pic>
      <p:sp>
        <p:nvSpPr>
          <p:cNvPr id="6" name="Sous-titre 2"/>
          <p:cNvSpPr txBox="1">
            <a:spLocks/>
          </p:cNvSpPr>
          <p:nvPr/>
        </p:nvSpPr>
        <p:spPr>
          <a:xfrm>
            <a:off x="2522594" y="1420867"/>
            <a:ext cx="8884693" cy="675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r-FR" sz="3200" dirty="0" smtClean="0"/>
              <a:t>Etats généraux du numérique pour l’Education</a:t>
            </a:r>
          </a:p>
        </p:txBody>
      </p:sp>
      <p:pic>
        <p:nvPicPr>
          <p:cNvPr id="7" name="Picture 2" descr="http://cache.media.education.gouv.fr/image/2019-2020/39/0/DANE_logo_1266390.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565" y="4136571"/>
            <a:ext cx="1362708" cy="1376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96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ous-titre 2"/>
          <p:cNvSpPr txBox="1">
            <a:spLocks/>
          </p:cNvSpPr>
          <p:nvPr/>
        </p:nvSpPr>
        <p:spPr>
          <a:xfrm>
            <a:off x="694942" y="2417988"/>
            <a:ext cx="11497058" cy="40034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r-FR" sz="3200" b="1" dirty="0" smtClean="0"/>
              <a:t>Retours d’expérience de la période de continuité pédagogique :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 startAt="2"/>
            </a:pPr>
            <a:r>
              <a:rPr lang="fr-FR" sz="3200" dirty="0" smtClean="0"/>
              <a:t>Proposer un retour d’expérience, décrire une pratique originale </a:t>
            </a:r>
            <a:r>
              <a:rPr lang="fr-FR" sz="3200" b="1" dirty="0" smtClean="0"/>
              <a:t>directement au niveau national </a:t>
            </a:r>
            <a:r>
              <a:rPr lang="fr-FR" sz="3200" dirty="0" smtClean="0"/>
              <a:t>: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 startAt="2"/>
            </a:pPr>
            <a:endParaRPr lang="fr-FR" sz="900" dirty="0" smtClean="0"/>
          </a:p>
          <a:p>
            <a:pPr marL="0" indent="0" algn="ctr">
              <a:lnSpc>
                <a:spcPct val="100000"/>
              </a:lnSpc>
              <a:buNone/>
            </a:pPr>
            <a:r>
              <a:rPr lang="fr-FR" sz="3200" dirty="0">
                <a:hlinkClick r:id="rId3"/>
              </a:rPr>
              <a:t>http://</a:t>
            </a:r>
            <a:r>
              <a:rPr lang="fr-FR" sz="3200" dirty="0" smtClean="0">
                <a:hlinkClick r:id="rId3"/>
              </a:rPr>
              <a:t>bit.ly/retexegnfrance</a:t>
            </a:r>
            <a:endParaRPr lang="fr-FR" sz="3200" dirty="0" smtClean="0"/>
          </a:p>
          <a:p>
            <a:pPr marL="0" indent="0" algn="ctr">
              <a:lnSpc>
                <a:spcPct val="100000"/>
              </a:lnSpc>
              <a:buNone/>
            </a:pPr>
            <a:endParaRPr lang="fr-FR" sz="105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fr-FR" i="1" dirty="0" smtClean="0"/>
              <a:t>(résultats recueillis par la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fr-FR" i="1" dirty="0" smtClean="0"/>
              <a:t>Direction du numérique pour l’éducation</a:t>
            </a:r>
            <a:r>
              <a:rPr lang="fr-FR" b="1" i="1" dirty="0">
                <a:solidFill>
                  <a:srgbClr val="FF0000"/>
                </a:solidFill>
              </a:rPr>
              <a:t> jusqu’au </a:t>
            </a:r>
            <a:r>
              <a:rPr lang="fr-FR" b="1" i="1" dirty="0" smtClean="0">
                <a:solidFill>
                  <a:srgbClr val="FF0000"/>
                </a:solidFill>
              </a:rPr>
              <a:t>20 </a:t>
            </a:r>
            <a:r>
              <a:rPr lang="fr-FR" b="1" i="1" dirty="0">
                <a:solidFill>
                  <a:srgbClr val="FF0000"/>
                </a:solidFill>
              </a:rPr>
              <a:t>septembre</a:t>
            </a:r>
            <a:r>
              <a:rPr lang="fr-FR" i="1" dirty="0" smtClean="0"/>
              <a:t>)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2795030" y="555847"/>
            <a:ext cx="6119483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 anchor="t">
            <a:spAutoFit/>
          </a:bodyPr>
          <a:lstStyle/>
          <a:p>
            <a:pPr algn="ctr" defTabSz="457200"/>
            <a:r>
              <a:rPr lang="fr-FR" sz="2000" b="1" dirty="0" smtClean="0">
                <a:solidFill>
                  <a:prstClr val="white"/>
                </a:solidFill>
                <a:latin typeface="Cambria" pitchFamily="18" charset="0"/>
              </a:rPr>
              <a:t>NUMÉRIQUE EDUCATIF : RENTRÉE 2020</a:t>
            </a:r>
            <a:endParaRPr lang="fr-FR" sz="2000" b="1" dirty="0">
              <a:solidFill>
                <a:prstClr val="white"/>
              </a:solidFill>
              <a:latin typeface="Cambria" pitchFamily="18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="" xmlns:a16="http://schemas.microsoft.com/office/drawing/2014/main" id="{4D42C998-BF2F-4808-BF77-03916D3C68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5562" y="413002"/>
            <a:ext cx="2371725" cy="68580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24" y="259209"/>
            <a:ext cx="2006257" cy="1447136"/>
          </a:xfrm>
          <a:prstGeom prst="rect">
            <a:avLst/>
          </a:prstGeom>
        </p:spPr>
      </p:pic>
      <p:sp>
        <p:nvSpPr>
          <p:cNvPr id="6" name="Sous-titre 2"/>
          <p:cNvSpPr txBox="1">
            <a:spLocks/>
          </p:cNvSpPr>
          <p:nvPr/>
        </p:nvSpPr>
        <p:spPr>
          <a:xfrm>
            <a:off x="2522594" y="1420867"/>
            <a:ext cx="8884693" cy="675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r-FR" sz="3200" dirty="0" smtClean="0"/>
              <a:t>Etats généraux du numérique pour l’Education</a:t>
            </a:r>
          </a:p>
        </p:txBody>
      </p:sp>
      <p:pic>
        <p:nvPicPr>
          <p:cNvPr id="10242" name="Picture 2" descr="ETAT GENERAUX DU NUMERIQUE POUR L'EDUCATION 2020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842"/>
          <a:stretch/>
        </p:blipFill>
        <p:spPr bwMode="auto">
          <a:xfrm>
            <a:off x="9616133" y="3986666"/>
            <a:ext cx="2123168" cy="150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398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/>
          <p:cNvSpPr txBox="1"/>
          <p:nvPr/>
        </p:nvSpPr>
        <p:spPr>
          <a:xfrm>
            <a:off x="2795030" y="555847"/>
            <a:ext cx="6119483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 anchor="t">
            <a:spAutoFit/>
          </a:bodyPr>
          <a:lstStyle/>
          <a:p>
            <a:pPr algn="ctr" defTabSz="457200"/>
            <a:r>
              <a:rPr lang="fr-FR" sz="2000" b="1" dirty="0" smtClean="0">
                <a:solidFill>
                  <a:prstClr val="white"/>
                </a:solidFill>
                <a:latin typeface="Cambria" pitchFamily="18" charset="0"/>
              </a:rPr>
              <a:t>NUMÉRIQUE EDUCATIF : RENTRÉE 2020</a:t>
            </a:r>
            <a:endParaRPr lang="fr-FR" sz="2000" b="1" dirty="0">
              <a:solidFill>
                <a:prstClr val="white"/>
              </a:solidFill>
              <a:latin typeface="Cambria" pitchFamily="18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="" xmlns:a16="http://schemas.microsoft.com/office/drawing/2014/main" id="{4D42C998-BF2F-4808-BF77-03916D3C6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5562" y="413002"/>
            <a:ext cx="2371725" cy="68580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24" y="259209"/>
            <a:ext cx="2006257" cy="1447136"/>
          </a:xfrm>
          <a:prstGeom prst="rect">
            <a:avLst/>
          </a:prstGeom>
        </p:spPr>
      </p:pic>
      <p:sp>
        <p:nvSpPr>
          <p:cNvPr id="6" name="Sous-titre 2"/>
          <p:cNvSpPr txBox="1">
            <a:spLocks/>
          </p:cNvSpPr>
          <p:nvPr/>
        </p:nvSpPr>
        <p:spPr>
          <a:xfrm>
            <a:off x="2093306" y="1368817"/>
            <a:ext cx="8884693" cy="675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r-FR" sz="3200" dirty="0" smtClean="0"/>
              <a:t>Etats généraux du numérique pour l’Education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555171" y="2210574"/>
            <a:ext cx="7093857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/>
              <a:t>Etats généraux </a:t>
            </a:r>
            <a:r>
              <a:rPr lang="fr-FR" sz="2800" b="1" dirty="0" smtClean="0"/>
              <a:t>dans les territoires </a:t>
            </a:r>
            <a:r>
              <a:rPr lang="fr-FR" sz="2800" dirty="0" smtClean="0"/>
              <a:t>:</a:t>
            </a:r>
          </a:p>
          <a:p>
            <a:endParaRPr lang="fr-FR" sz="1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/>
              <a:t>Des réunions, rencontres, débats, échanges seront organisés (hors temps scolaire des élèves) au volontariat des </a:t>
            </a:r>
            <a:r>
              <a:rPr lang="fr-FR" sz="2800" b="1" dirty="0" smtClean="0"/>
              <a:t>écoles</a:t>
            </a:r>
            <a:r>
              <a:rPr lang="fr-FR" sz="2800" dirty="0" smtClean="0"/>
              <a:t>, des </a:t>
            </a:r>
            <a:r>
              <a:rPr lang="fr-FR" sz="2800" b="1" dirty="0" smtClean="0"/>
              <a:t>établissements</a:t>
            </a:r>
            <a:r>
              <a:rPr lang="fr-FR" sz="2800" dirty="0" smtClean="0"/>
              <a:t> pour stimuler la réflexion des équipes pédagogiques et éducatives.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r-FR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/>
              <a:t>Des </a:t>
            </a:r>
            <a:r>
              <a:rPr lang="fr-FR" sz="2800" b="1" dirty="0" smtClean="0"/>
              <a:t>journées académiques</a:t>
            </a:r>
            <a:r>
              <a:rPr lang="fr-FR" sz="2800" dirty="0" smtClean="0"/>
              <a:t> (6 oct. : 1D, 8 oct. : 2D, 13 oct. : administratifs).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r-FR" sz="28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6998" y="2043873"/>
            <a:ext cx="3278993" cy="3031247"/>
          </a:xfrm>
          <a:prstGeom prst="rect">
            <a:avLst/>
          </a:prstGeom>
        </p:spPr>
      </p:pic>
      <p:pic>
        <p:nvPicPr>
          <p:cNvPr id="11" name="Picture 4" descr="http://cache.media.education.gouv.fr/image/2019-2020/39/3/telechargement_1266393.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9116" y="5411022"/>
            <a:ext cx="1306875" cy="5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86370" y="5949264"/>
            <a:ext cx="2183493" cy="639071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998" y="5275216"/>
            <a:ext cx="1377468" cy="993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136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ous-titre 2"/>
          <p:cNvSpPr txBox="1">
            <a:spLocks/>
          </p:cNvSpPr>
          <p:nvPr/>
        </p:nvSpPr>
        <p:spPr>
          <a:xfrm>
            <a:off x="578828" y="1706345"/>
            <a:ext cx="11497058" cy="40034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r-FR" sz="3200" dirty="0" smtClean="0"/>
              <a:t>3. Organiser la préparation des élèves pour la certification des compétences numériques =&gt; CRCN (</a:t>
            </a:r>
            <a:r>
              <a:rPr lang="fr-FR" sz="3200" dirty="0"/>
              <a:t> </a:t>
            </a:r>
            <a:r>
              <a:rPr lang="fr-FR" sz="3200" b="1" dirty="0"/>
              <a:t>cadre de référence des compétences numériques</a:t>
            </a:r>
            <a:r>
              <a:rPr lang="fr-FR" sz="3200" dirty="0"/>
              <a:t> (</a:t>
            </a:r>
            <a:r>
              <a:rPr lang="fr-FR" sz="3200" b="1" dirty="0"/>
              <a:t>CRCN</a:t>
            </a:r>
            <a:r>
              <a:rPr lang="fr-FR" sz="3200" dirty="0"/>
              <a:t>) </a:t>
            </a:r>
            <a:r>
              <a:rPr lang="fr-FR" sz="3200" dirty="0" smtClean="0"/>
              <a:t>et </a:t>
            </a:r>
            <a:r>
              <a:rPr lang="fr-FR" sz="3200" dirty="0" err="1" smtClean="0"/>
              <a:t>Pix</a:t>
            </a:r>
            <a:endParaRPr lang="fr-FR" sz="3200" dirty="0" smtClean="0"/>
          </a:p>
        </p:txBody>
      </p:sp>
      <p:sp>
        <p:nvSpPr>
          <p:cNvPr id="15" name="ZoneTexte 14"/>
          <p:cNvSpPr txBox="1"/>
          <p:nvPr/>
        </p:nvSpPr>
        <p:spPr>
          <a:xfrm>
            <a:off x="2795030" y="555847"/>
            <a:ext cx="6119483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 anchor="t">
            <a:spAutoFit/>
          </a:bodyPr>
          <a:lstStyle/>
          <a:p>
            <a:pPr algn="ctr" defTabSz="457200"/>
            <a:r>
              <a:rPr lang="fr-FR" sz="2000" b="1" dirty="0" smtClean="0">
                <a:solidFill>
                  <a:prstClr val="white"/>
                </a:solidFill>
                <a:latin typeface="Cambria" pitchFamily="18" charset="0"/>
              </a:rPr>
              <a:t>NUMÉRIQUE EDUCATIF : RENTRÉE 2020</a:t>
            </a:r>
            <a:endParaRPr lang="fr-FR" sz="2000" b="1" dirty="0">
              <a:solidFill>
                <a:prstClr val="white"/>
              </a:solidFill>
              <a:latin typeface="Cambria" pitchFamily="18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="" xmlns:a16="http://schemas.microsoft.com/office/drawing/2014/main" id="{4D42C998-BF2F-4808-BF77-03916D3C683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35562" y="413002"/>
            <a:ext cx="2371725" cy="685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43053" y="3306578"/>
            <a:ext cx="1055188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err="1">
                <a:latin typeface="Marianne-Regular"/>
              </a:rPr>
              <a:t>Pix</a:t>
            </a:r>
            <a:r>
              <a:rPr lang="fr-FR" sz="2800" dirty="0">
                <a:latin typeface="Marianne-Regular"/>
              </a:rPr>
              <a:t> est, cette année, généralisé dans les collèges et les lycées, </a:t>
            </a:r>
            <a:r>
              <a:rPr lang="fr-FR" sz="2800" b="1" dirty="0">
                <a:latin typeface="Marianne-Bold"/>
              </a:rPr>
              <a:t>avec l’introduction d’une certification des compétences numériques obligatoire pour les élèves de 3e et de terminale, et d’un accompagnement pédagogique innovant pour les </a:t>
            </a:r>
            <a:r>
              <a:rPr lang="fr-FR" sz="2800" b="1" dirty="0" smtClean="0">
                <a:latin typeface="Marianne-Bold"/>
              </a:rPr>
              <a:t>professeurs </a:t>
            </a:r>
            <a:r>
              <a:rPr lang="fr-FR" sz="2000" dirty="0" smtClean="0"/>
              <a:t>(arrêté </a:t>
            </a:r>
            <a:r>
              <a:rPr lang="fr-FR" sz="2000" dirty="0"/>
              <a:t>du 30 août </a:t>
            </a:r>
            <a:r>
              <a:rPr lang="fr-FR" sz="2000" dirty="0" smtClean="0"/>
              <a:t>2019)</a:t>
            </a:r>
            <a:r>
              <a:rPr lang="fr-FR" sz="3200" b="1" dirty="0" smtClean="0">
                <a:latin typeface="Marianne-Bold"/>
              </a:rPr>
              <a:t>.</a:t>
            </a:r>
            <a:endParaRPr lang="fr-FR" sz="2800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24" y="259209"/>
            <a:ext cx="2006257" cy="1447136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98434" y="5453729"/>
            <a:ext cx="3148905" cy="138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12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ous-titre 2"/>
          <p:cNvSpPr txBox="1">
            <a:spLocks/>
          </p:cNvSpPr>
          <p:nvPr/>
        </p:nvSpPr>
        <p:spPr>
          <a:xfrm>
            <a:off x="578828" y="1706345"/>
            <a:ext cx="11497058" cy="40034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r-FR" sz="3200" b="1" dirty="0" smtClean="0"/>
              <a:t>Positionnement de tous les élèves à partir de la 5</a:t>
            </a:r>
            <a:r>
              <a:rPr lang="fr-FR" sz="3200" b="1" baseline="30000" dirty="0" smtClean="0"/>
              <a:t>e</a:t>
            </a:r>
            <a:r>
              <a:rPr lang="fr-FR" sz="3200" b="1" dirty="0" smtClean="0"/>
              <a:t> :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2795030" y="555847"/>
            <a:ext cx="6119483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 anchor="t">
            <a:spAutoFit/>
          </a:bodyPr>
          <a:lstStyle/>
          <a:p>
            <a:pPr algn="ctr" defTabSz="457200"/>
            <a:r>
              <a:rPr lang="fr-FR" sz="2000" b="1" dirty="0" smtClean="0">
                <a:solidFill>
                  <a:prstClr val="white"/>
                </a:solidFill>
                <a:latin typeface="Cambria" pitchFamily="18" charset="0"/>
              </a:rPr>
              <a:t>NUMÉRIQUE EDUCATIF : RENTRÉE 2020</a:t>
            </a:r>
            <a:endParaRPr lang="fr-FR" sz="2000" b="1" dirty="0">
              <a:solidFill>
                <a:prstClr val="white"/>
              </a:solidFill>
              <a:latin typeface="Cambria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8828" y="2570472"/>
            <a:ext cx="1055188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/>
              <a:t>Avant les vacances de la Toussaint, </a:t>
            </a:r>
            <a:r>
              <a:rPr lang="fr-FR" sz="2400" dirty="0"/>
              <a:t>tous </a:t>
            </a:r>
            <a:r>
              <a:rPr lang="fr-FR" sz="2400" dirty="0" smtClean="0"/>
              <a:t>les élèves</a:t>
            </a:r>
            <a:r>
              <a:rPr lang="fr-FR" sz="2400" dirty="0"/>
              <a:t>, </a:t>
            </a:r>
            <a:r>
              <a:rPr lang="fr-FR" sz="2400" b="1" dirty="0"/>
              <a:t>depuis la classe de 5e jusqu’à </a:t>
            </a:r>
            <a:r>
              <a:rPr lang="fr-FR" sz="2400" b="1" dirty="0" smtClean="0"/>
              <a:t>la terminale </a:t>
            </a:r>
            <a:r>
              <a:rPr lang="fr-FR" sz="2400" b="1" dirty="0"/>
              <a:t>générale, technologique ou professionnelle</a:t>
            </a:r>
            <a:r>
              <a:rPr lang="fr-FR" sz="2400" dirty="0" smtClean="0"/>
              <a:t>, les </a:t>
            </a:r>
            <a:r>
              <a:rPr lang="fr-FR" sz="2400" b="1" dirty="0"/>
              <a:t>étudiants</a:t>
            </a:r>
            <a:r>
              <a:rPr lang="fr-FR" sz="2400" dirty="0"/>
              <a:t> en </a:t>
            </a:r>
            <a:r>
              <a:rPr lang="fr-FR" sz="2400" dirty="0" smtClean="0"/>
              <a:t>sections de </a:t>
            </a:r>
            <a:r>
              <a:rPr lang="fr-FR" sz="2400" dirty="0"/>
              <a:t>technicien supérieur (STS) et en </a:t>
            </a:r>
            <a:r>
              <a:rPr lang="fr-FR" sz="2400" dirty="0" smtClean="0"/>
              <a:t>classe préparatoire </a:t>
            </a:r>
            <a:r>
              <a:rPr lang="fr-FR" sz="2400" dirty="0"/>
              <a:t>aux grandes écoles (CPGE</a:t>
            </a:r>
            <a:r>
              <a:rPr lang="fr-FR" sz="2400" dirty="0" smtClean="0"/>
              <a:t>) passent </a:t>
            </a:r>
            <a:r>
              <a:rPr lang="fr-FR" sz="2400" dirty="0"/>
              <a:t>un </a:t>
            </a:r>
            <a:r>
              <a:rPr lang="fr-FR" sz="2400" b="1" dirty="0"/>
              <a:t>premier test </a:t>
            </a:r>
            <a:r>
              <a:rPr lang="fr-FR" sz="2400" b="1" dirty="0" err="1"/>
              <a:t>Pix</a:t>
            </a:r>
            <a:r>
              <a:rPr lang="fr-FR" sz="2400" b="1" dirty="0"/>
              <a:t> </a:t>
            </a:r>
            <a:r>
              <a:rPr lang="fr-FR" sz="2400" dirty="0"/>
              <a:t>adapté à </a:t>
            </a:r>
            <a:r>
              <a:rPr lang="fr-FR" sz="2400" dirty="0" smtClean="0"/>
              <a:t>chaque niveau </a:t>
            </a:r>
            <a:r>
              <a:rPr lang="fr-FR" sz="2400" dirty="0"/>
              <a:t>d’enseignement. Ils disposent ainsi </a:t>
            </a:r>
            <a:r>
              <a:rPr lang="fr-FR" sz="2400" dirty="0" smtClean="0"/>
              <a:t>d’un aperçu </a:t>
            </a:r>
            <a:r>
              <a:rPr lang="fr-FR" sz="2400" dirty="0"/>
              <a:t>de leurs compétences numériques.</a:t>
            </a:r>
          </a:p>
          <a:p>
            <a:r>
              <a:rPr lang="fr-FR" sz="2400" dirty="0"/>
              <a:t>Les professeurs identifient les besoins </a:t>
            </a:r>
            <a:r>
              <a:rPr lang="fr-FR" sz="2400" dirty="0" smtClean="0"/>
              <a:t>de formation </a:t>
            </a:r>
            <a:r>
              <a:rPr lang="fr-FR" sz="2400" dirty="0"/>
              <a:t>à l’échelle individuelle et collective.</a:t>
            </a:r>
            <a:endParaRPr lang="fr-FR" sz="3200" dirty="0"/>
          </a:p>
        </p:txBody>
      </p:sp>
      <p:sp>
        <p:nvSpPr>
          <p:cNvPr id="2" name="ZoneTexte 1"/>
          <p:cNvSpPr txBox="1"/>
          <p:nvPr/>
        </p:nvSpPr>
        <p:spPr>
          <a:xfrm>
            <a:off x="-312771" y="5855671"/>
            <a:ext cx="11053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FF0000"/>
                </a:solidFill>
              </a:rPr>
              <a:t>Activation de </a:t>
            </a:r>
            <a:r>
              <a:rPr lang="fr-FR" sz="2400" b="1" dirty="0" err="1" smtClean="0">
                <a:solidFill>
                  <a:srgbClr val="FF0000"/>
                </a:solidFill>
              </a:rPr>
              <a:t>Pix</a:t>
            </a:r>
            <a:r>
              <a:rPr lang="fr-FR" sz="2400" b="1" dirty="0" smtClean="0">
                <a:solidFill>
                  <a:srgbClr val="FF0000"/>
                </a:solidFill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</a:rPr>
              <a:t>Orga</a:t>
            </a:r>
            <a:r>
              <a:rPr lang="fr-FR" sz="2400" b="1" dirty="0" smtClean="0">
                <a:solidFill>
                  <a:srgbClr val="FF0000"/>
                </a:solidFill>
              </a:rPr>
              <a:t> nécessaire par la direction de chaque EPLE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3076" name="Picture 4" descr="Accueil | Pi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7948" y="5068661"/>
            <a:ext cx="1789339" cy="1789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24" y="259209"/>
            <a:ext cx="2006257" cy="144713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4D42C998-BF2F-4808-BF77-03916D3C683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35562" y="413002"/>
            <a:ext cx="2371725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99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ous-titre 2"/>
          <p:cNvSpPr txBox="1">
            <a:spLocks/>
          </p:cNvSpPr>
          <p:nvPr/>
        </p:nvSpPr>
        <p:spPr>
          <a:xfrm>
            <a:off x="578828" y="1706345"/>
            <a:ext cx="11497058" cy="40034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r-FR" sz="3200" b="1" dirty="0" smtClean="0"/>
              <a:t>Accompagnement des élèves au développement des compétences numériques :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2795030" y="555847"/>
            <a:ext cx="6119483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 anchor="t">
            <a:spAutoFit/>
          </a:bodyPr>
          <a:lstStyle/>
          <a:p>
            <a:pPr algn="ctr" defTabSz="457200"/>
            <a:r>
              <a:rPr lang="fr-FR" sz="2000" b="1" dirty="0" smtClean="0">
                <a:solidFill>
                  <a:prstClr val="white"/>
                </a:solidFill>
                <a:latin typeface="Cambria" pitchFamily="18" charset="0"/>
              </a:rPr>
              <a:t>NUMÉRIQUE EDUCATIF : RENTRÉE 2020</a:t>
            </a:r>
            <a:endParaRPr lang="fr-FR" sz="2000" b="1" dirty="0">
              <a:solidFill>
                <a:prstClr val="white"/>
              </a:solidFill>
              <a:latin typeface="Cambria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99297" y="3032137"/>
            <a:ext cx="1055188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/>
              <a:t>Durant l’année scolaire, </a:t>
            </a:r>
            <a:r>
              <a:rPr lang="fr-FR" sz="2800" dirty="0"/>
              <a:t>les équipes </a:t>
            </a:r>
            <a:r>
              <a:rPr lang="fr-FR" sz="2800" dirty="0" smtClean="0"/>
              <a:t>pédagogiques accompagnent </a:t>
            </a:r>
            <a:r>
              <a:rPr lang="fr-FR" sz="2800" dirty="0"/>
              <a:t>les élèves dans </a:t>
            </a:r>
            <a:r>
              <a:rPr lang="fr-FR" sz="2800" dirty="0" smtClean="0"/>
              <a:t>l’acquisition de </a:t>
            </a:r>
            <a:r>
              <a:rPr lang="fr-FR" sz="2800" dirty="0"/>
              <a:t>nouvelles compétences au travers </a:t>
            </a:r>
            <a:r>
              <a:rPr lang="fr-FR" sz="2800" dirty="0" smtClean="0"/>
              <a:t>de leurs </a:t>
            </a:r>
            <a:r>
              <a:rPr lang="fr-FR" sz="2800" dirty="0"/>
              <a:t>enseignements disciplinaires</a:t>
            </a:r>
            <a:r>
              <a:rPr lang="fr-FR" sz="2800" dirty="0" smtClean="0"/>
              <a:t>.</a:t>
            </a:r>
          </a:p>
          <a:p>
            <a:r>
              <a:rPr lang="fr-FR" sz="2800" dirty="0" smtClean="0"/>
              <a:t> Avec l’application </a:t>
            </a:r>
            <a:r>
              <a:rPr lang="fr-FR" sz="2800" b="1" dirty="0" err="1"/>
              <a:t>Pix</a:t>
            </a:r>
            <a:r>
              <a:rPr lang="fr-FR" sz="2800" b="1" dirty="0"/>
              <a:t> </a:t>
            </a:r>
            <a:r>
              <a:rPr lang="fr-FR" sz="2800" b="1" dirty="0" err="1" smtClean="0"/>
              <a:t>Orga</a:t>
            </a:r>
            <a:r>
              <a:rPr lang="fr-FR" sz="2800" b="1" dirty="0" smtClean="0"/>
              <a:t>,</a:t>
            </a:r>
            <a:r>
              <a:rPr lang="fr-FR" sz="2800" dirty="0" smtClean="0"/>
              <a:t> des </a:t>
            </a:r>
            <a:r>
              <a:rPr lang="fr-FR" sz="2800" dirty="0"/>
              <a:t>tests </a:t>
            </a:r>
            <a:r>
              <a:rPr lang="fr-FR" sz="2800" dirty="0" err="1"/>
              <a:t>Pix</a:t>
            </a:r>
            <a:r>
              <a:rPr lang="fr-FR" sz="2800" dirty="0"/>
              <a:t> </a:t>
            </a:r>
            <a:r>
              <a:rPr lang="fr-FR" sz="2800" dirty="0" smtClean="0"/>
              <a:t>complémentaires sont proposés par les enseignants </a:t>
            </a:r>
            <a:r>
              <a:rPr lang="fr-FR" sz="2800" dirty="0"/>
              <a:t>en appui </a:t>
            </a:r>
            <a:r>
              <a:rPr lang="fr-FR" sz="2800" dirty="0" smtClean="0"/>
              <a:t>à leurs </a:t>
            </a:r>
            <a:r>
              <a:rPr lang="fr-FR" sz="2800" dirty="0"/>
              <a:t>actions pédagogiques pour suivre </a:t>
            </a:r>
            <a:r>
              <a:rPr lang="fr-FR" sz="2800" dirty="0" smtClean="0"/>
              <a:t>les acquis </a:t>
            </a:r>
            <a:r>
              <a:rPr lang="fr-FR" sz="2800" dirty="0"/>
              <a:t>et les préparer à la certification.</a:t>
            </a:r>
            <a:endParaRPr lang="fr-FR" sz="4400" dirty="0"/>
          </a:p>
        </p:txBody>
      </p:sp>
      <p:pic>
        <p:nvPicPr>
          <p:cNvPr id="7" name="Picture 2" descr="Découvrir et utiliser les parcours proposés par Pix Orga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2884" y="5478643"/>
            <a:ext cx="2627346" cy="137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24" y="259209"/>
            <a:ext cx="2006257" cy="14471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4D42C998-BF2F-4808-BF77-03916D3C683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35562" y="413002"/>
            <a:ext cx="2371725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42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ous-titre 2"/>
          <p:cNvSpPr txBox="1">
            <a:spLocks/>
          </p:cNvSpPr>
          <p:nvPr/>
        </p:nvSpPr>
        <p:spPr>
          <a:xfrm>
            <a:off x="1377114" y="1424463"/>
            <a:ext cx="11497058" cy="40034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r-FR" sz="3200" b="1" dirty="0" smtClean="0"/>
              <a:t>Certification obligatoire des élèves entre janvier et mai 2021 : 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2795030" y="555847"/>
            <a:ext cx="6119483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 anchor="t">
            <a:spAutoFit/>
          </a:bodyPr>
          <a:lstStyle/>
          <a:p>
            <a:pPr algn="ctr" defTabSz="457200"/>
            <a:r>
              <a:rPr lang="fr-FR" sz="2000" b="1" dirty="0" smtClean="0">
                <a:solidFill>
                  <a:prstClr val="white"/>
                </a:solidFill>
                <a:latin typeface="Cambria" pitchFamily="18" charset="0"/>
              </a:rPr>
              <a:t>NUMÉRIQUE EDUCATIF : RENTRÉE 2020</a:t>
            </a:r>
            <a:endParaRPr lang="fr-FR" sz="2000" b="1" dirty="0">
              <a:solidFill>
                <a:prstClr val="white"/>
              </a:solidFill>
              <a:latin typeface="Cambria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8828" y="2058854"/>
            <a:ext cx="10551886" cy="4639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/>
              <a:t>Elle devra être réalisée :</a:t>
            </a:r>
          </a:p>
          <a:p>
            <a:endParaRPr lang="fr-FR" sz="1050" b="1" dirty="0" smtClean="0"/>
          </a:p>
          <a:p>
            <a:pPr marL="457200" indent="-457200">
              <a:buFontTx/>
              <a:buChar char="-"/>
            </a:pPr>
            <a:r>
              <a:rPr lang="fr-FR" sz="3200" b="1" dirty="0" smtClean="0"/>
              <a:t>du </a:t>
            </a:r>
            <a:r>
              <a:rPr lang="fr-FR" sz="3200" b="1" dirty="0"/>
              <a:t>4 janvier au 5 mars 2021 </a:t>
            </a:r>
            <a:r>
              <a:rPr lang="fr-FR" sz="3200" b="1" dirty="0" smtClean="0"/>
              <a:t>: </a:t>
            </a:r>
            <a:r>
              <a:rPr lang="fr-FR" sz="3200" dirty="0" smtClean="0"/>
              <a:t>pour les élèves </a:t>
            </a:r>
            <a:r>
              <a:rPr lang="fr-FR" sz="3200" dirty="0"/>
              <a:t>de </a:t>
            </a:r>
            <a:r>
              <a:rPr lang="fr-FR" sz="3200" b="1" dirty="0" smtClean="0"/>
              <a:t>terminale</a:t>
            </a:r>
            <a:r>
              <a:rPr lang="fr-FR" sz="3200" dirty="0" smtClean="0"/>
              <a:t> (</a:t>
            </a:r>
            <a:r>
              <a:rPr lang="fr-FR" sz="3200" dirty="0"/>
              <a:t>lycée général et </a:t>
            </a:r>
            <a:r>
              <a:rPr lang="fr-FR" sz="3200" dirty="0" smtClean="0"/>
              <a:t>technologique</a:t>
            </a:r>
            <a:r>
              <a:rPr lang="fr-FR" sz="3200" dirty="0"/>
              <a:t>, </a:t>
            </a:r>
            <a:r>
              <a:rPr lang="fr-FR" sz="3200" dirty="0" smtClean="0"/>
              <a:t>lycée professionnel</a:t>
            </a:r>
            <a:r>
              <a:rPr lang="fr-FR" sz="3200" dirty="0"/>
              <a:t>), de </a:t>
            </a:r>
            <a:r>
              <a:rPr lang="fr-FR" sz="3200" b="1" dirty="0"/>
              <a:t>CAP</a:t>
            </a:r>
            <a:r>
              <a:rPr lang="fr-FR" sz="3200" dirty="0"/>
              <a:t> et des </a:t>
            </a:r>
            <a:r>
              <a:rPr lang="fr-FR" sz="3200" b="1" dirty="0"/>
              <a:t>étudiants</a:t>
            </a:r>
            <a:r>
              <a:rPr lang="fr-FR" sz="3200" dirty="0"/>
              <a:t> en </a:t>
            </a:r>
            <a:r>
              <a:rPr lang="fr-FR" sz="3200" dirty="0" smtClean="0"/>
              <a:t>2</a:t>
            </a:r>
            <a:r>
              <a:rPr lang="fr-FR" sz="3200" baseline="30000" dirty="0" smtClean="0"/>
              <a:t>e</a:t>
            </a:r>
            <a:r>
              <a:rPr lang="fr-FR" sz="3200" dirty="0" smtClean="0"/>
              <a:t> année </a:t>
            </a:r>
            <a:r>
              <a:rPr lang="fr-FR" sz="3200" dirty="0"/>
              <a:t>de STS et CPGE </a:t>
            </a:r>
            <a:endParaRPr lang="fr-FR" sz="3200" dirty="0" smtClean="0"/>
          </a:p>
          <a:p>
            <a:pPr marL="457200" indent="-457200">
              <a:buFontTx/>
              <a:buChar char="-"/>
            </a:pPr>
            <a:endParaRPr lang="fr-FR" sz="1100" b="1" dirty="0"/>
          </a:p>
          <a:p>
            <a:pPr marL="457200" indent="-457200">
              <a:buFontTx/>
              <a:buChar char="-"/>
            </a:pPr>
            <a:r>
              <a:rPr lang="fr-FR" sz="3200" b="1" dirty="0"/>
              <a:t>de 3e du 8 mars au 12 mai </a:t>
            </a:r>
            <a:r>
              <a:rPr lang="fr-FR" sz="3200" b="1" dirty="0" smtClean="0"/>
              <a:t>2021 : </a:t>
            </a:r>
            <a:r>
              <a:rPr lang="fr-FR" sz="3200" dirty="0" smtClean="0"/>
              <a:t>pour les élèves de </a:t>
            </a:r>
            <a:r>
              <a:rPr lang="fr-FR" sz="3200" b="1" dirty="0" smtClean="0"/>
              <a:t>3</a:t>
            </a:r>
            <a:r>
              <a:rPr lang="fr-FR" sz="3200" b="1" baseline="30000" dirty="0" smtClean="0"/>
              <a:t>e</a:t>
            </a:r>
            <a:endParaRPr lang="fr-FR" sz="3200" b="1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pPr algn="ctr"/>
            <a:r>
              <a:rPr lang="fr-FR" sz="2400" b="1" dirty="0" smtClean="0"/>
              <a:t>La certification sera délivrée </a:t>
            </a:r>
            <a:r>
              <a:rPr lang="fr-FR" sz="2400" b="1" dirty="0"/>
              <a:t>par </a:t>
            </a:r>
            <a:r>
              <a:rPr lang="fr-FR" sz="2400" b="1" dirty="0" smtClean="0"/>
              <a:t>le service </a:t>
            </a:r>
            <a:r>
              <a:rPr lang="fr-FR" sz="2400" b="1" dirty="0"/>
              <a:t>public en ligne </a:t>
            </a:r>
            <a:r>
              <a:rPr lang="fr-FR" sz="2400" b="1" dirty="0" err="1" smtClean="0"/>
              <a:t>Pix</a:t>
            </a:r>
            <a:r>
              <a:rPr lang="fr-FR" sz="2400" b="1" dirty="0" smtClean="0"/>
              <a:t>.</a:t>
            </a:r>
            <a:endParaRPr lang="fr-FR" sz="8000" b="1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05916" y="5062673"/>
            <a:ext cx="3148905" cy="138179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24" y="259209"/>
            <a:ext cx="2006257" cy="144713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4D42C998-BF2F-4808-BF77-03916D3C683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35562" y="413002"/>
            <a:ext cx="2371725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202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ous-titre 2"/>
          <p:cNvSpPr txBox="1">
            <a:spLocks/>
          </p:cNvSpPr>
          <p:nvPr/>
        </p:nvSpPr>
        <p:spPr>
          <a:xfrm>
            <a:off x="348342" y="1351661"/>
            <a:ext cx="11640458" cy="53829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r-FR" sz="3200" dirty="0" smtClean="0"/>
              <a:t>4. Poursuivre le développement du numérique en lien avec l’académie, la collectivité et les partenaires :</a:t>
            </a:r>
          </a:p>
          <a:p>
            <a:pPr marL="0" indent="0">
              <a:lnSpc>
                <a:spcPct val="100000"/>
              </a:lnSpc>
              <a:buNone/>
            </a:pPr>
            <a:endParaRPr lang="fr-FR" sz="1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Þ"/>
            </a:pPr>
            <a:r>
              <a:rPr lang="fr-FR" sz="3200" dirty="0" smtClean="0"/>
              <a:t> </a:t>
            </a:r>
            <a:r>
              <a:rPr lang="fr-FR" sz="3200" b="1" dirty="0" smtClean="0"/>
              <a:t>Pilotage</a:t>
            </a:r>
            <a:r>
              <a:rPr lang="fr-FR" sz="3200" dirty="0" smtClean="0"/>
              <a:t> du numérique : </a:t>
            </a:r>
            <a:r>
              <a:rPr lang="fr-FR" sz="3200" dirty="0" err="1" smtClean="0"/>
              <a:t>co</a:t>
            </a:r>
            <a:r>
              <a:rPr lang="fr-FR" sz="3200" dirty="0" smtClean="0"/>
              <a:t>-construire des projets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Þ"/>
            </a:pPr>
            <a:r>
              <a:rPr lang="fr-FR" sz="3200" dirty="0" smtClean="0"/>
              <a:t> </a:t>
            </a:r>
            <a:r>
              <a:rPr lang="fr-FR" sz="3200" b="1" dirty="0" smtClean="0"/>
              <a:t>Infrastructures</a:t>
            </a:r>
            <a:r>
              <a:rPr lang="fr-FR" sz="3200" dirty="0" smtClean="0"/>
              <a:t> : poursuivre l’amélioration des réseaux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Þ"/>
            </a:pPr>
            <a:r>
              <a:rPr lang="fr-FR" sz="3200" dirty="0" smtClean="0"/>
              <a:t> </a:t>
            </a:r>
            <a:r>
              <a:rPr lang="fr-FR" sz="3200" b="1" dirty="0" smtClean="0"/>
              <a:t>Equipements</a:t>
            </a:r>
            <a:r>
              <a:rPr lang="fr-FR" sz="3200" dirty="0" smtClean="0"/>
              <a:t> : renouveler et adapter aux usages pédagogiques et administratifs, préparer l’entrée des équipements individuels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Þ"/>
            </a:pPr>
            <a:r>
              <a:rPr lang="fr-FR" sz="3200" dirty="0" smtClean="0"/>
              <a:t> </a:t>
            </a:r>
            <a:r>
              <a:rPr lang="fr-FR" sz="3200" b="1" dirty="0" smtClean="0"/>
              <a:t>Services</a:t>
            </a:r>
            <a:r>
              <a:rPr lang="fr-FR" sz="3200" dirty="0" smtClean="0"/>
              <a:t> : simplifier les accès, développer les comités d’usagers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Þ"/>
            </a:pPr>
            <a:r>
              <a:rPr lang="fr-FR" sz="3200" dirty="0" smtClean="0"/>
              <a:t> </a:t>
            </a:r>
            <a:r>
              <a:rPr lang="fr-FR" sz="3200" b="1" dirty="0" smtClean="0"/>
              <a:t>Ressources </a:t>
            </a:r>
            <a:r>
              <a:rPr lang="fr-FR" sz="3200" dirty="0" smtClean="0"/>
              <a:t>: préparer l’arrivée </a:t>
            </a:r>
            <a:r>
              <a:rPr lang="fr-FR" sz="3200" dirty="0"/>
              <a:t>des équipements </a:t>
            </a:r>
            <a:r>
              <a:rPr lang="fr-FR" sz="3200" dirty="0" smtClean="0"/>
              <a:t>individuels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Þ"/>
            </a:pPr>
            <a:r>
              <a:rPr lang="fr-FR" sz="3200" dirty="0" smtClean="0"/>
              <a:t> </a:t>
            </a:r>
            <a:r>
              <a:rPr lang="fr-FR" sz="3200" b="1" dirty="0" smtClean="0"/>
              <a:t>Formation</a:t>
            </a:r>
            <a:r>
              <a:rPr lang="fr-FR" sz="3200" dirty="0" smtClean="0"/>
              <a:t> : PAF 20-21, cellule de continuité pédagogique</a:t>
            </a:r>
          </a:p>
          <a:p>
            <a:pPr marL="0" indent="0">
              <a:lnSpc>
                <a:spcPct val="100000"/>
              </a:lnSpc>
              <a:buNone/>
            </a:pPr>
            <a:endParaRPr lang="fr-FR" sz="3200" dirty="0"/>
          </a:p>
          <a:p>
            <a:pPr marL="0" indent="0">
              <a:lnSpc>
                <a:spcPct val="100000"/>
              </a:lnSpc>
              <a:buNone/>
            </a:pPr>
            <a:endParaRPr lang="fr-FR" sz="1800" dirty="0"/>
          </a:p>
        </p:txBody>
      </p:sp>
      <p:sp>
        <p:nvSpPr>
          <p:cNvPr id="15" name="ZoneTexte 14"/>
          <p:cNvSpPr txBox="1"/>
          <p:nvPr/>
        </p:nvSpPr>
        <p:spPr>
          <a:xfrm>
            <a:off x="2795030" y="555847"/>
            <a:ext cx="6119483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 anchor="t">
            <a:spAutoFit/>
          </a:bodyPr>
          <a:lstStyle/>
          <a:p>
            <a:pPr algn="ctr" defTabSz="457200"/>
            <a:r>
              <a:rPr lang="fr-FR" sz="2000" b="1" dirty="0" smtClean="0">
                <a:solidFill>
                  <a:prstClr val="white"/>
                </a:solidFill>
                <a:latin typeface="Cambria" pitchFamily="18" charset="0"/>
              </a:rPr>
              <a:t>NUMÉRIQUE EDUCATIF : RENTRÉE 2020</a:t>
            </a:r>
            <a:endParaRPr lang="fr-FR" sz="2000" b="1" dirty="0">
              <a:solidFill>
                <a:prstClr val="white"/>
              </a:solidFill>
              <a:latin typeface="Cambria" pitchFamily="18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="" xmlns:a16="http://schemas.microsoft.com/office/drawing/2014/main" id="{4D42C998-BF2F-4808-BF77-03916D3C6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5562" y="413002"/>
            <a:ext cx="2371725" cy="68580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90" y="116936"/>
            <a:ext cx="1771677" cy="127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310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281" y="4391310"/>
            <a:ext cx="3027348" cy="2183660"/>
          </a:xfrm>
          <a:prstGeom prst="rect">
            <a:avLst/>
          </a:prstGeom>
        </p:spPr>
      </p:pic>
      <p:pic>
        <p:nvPicPr>
          <p:cNvPr id="4" name="Picture 2" descr="http://cache.media.education.gouv.fr/image/2019-2020/39/0/DANE_logo_1266390.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015" y="4713766"/>
            <a:ext cx="1362708" cy="1376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cache.media.education.gouv.fr/image/2019-2020/39/3/telechargement_1266393.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1215" y="4980742"/>
            <a:ext cx="1627369" cy="69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784" y="4864627"/>
            <a:ext cx="1474955" cy="92657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00770" y="4941661"/>
            <a:ext cx="1209675" cy="733425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3954205" y="3661569"/>
            <a:ext cx="37889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i="1" dirty="0" smtClean="0"/>
              <a:t>Bonne rentrée 2020 !</a:t>
            </a:r>
            <a:endParaRPr lang="fr-FR" sz="3200" i="1" dirty="0"/>
          </a:p>
        </p:txBody>
      </p:sp>
    </p:spTree>
    <p:extLst>
      <p:ext uri="{BB962C8B-B14F-4D97-AF65-F5344CB8AC3E}">
        <p14:creationId xmlns:p14="http://schemas.microsoft.com/office/powerpoint/2010/main" val="54185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4656</TotalTime>
  <Words>1451</Words>
  <Application>Microsoft Office PowerPoint</Application>
  <PresentationFormat>Personnalisé</PresentationFormat>
  <Paragraphs>235</Paragraphs>
  <Slides>21</Slides>
  <Notes>21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2" baseType="lpstr">
      <vt:lpstr>Thème Office</vt:lpstr>
      <vt:lpstr>Présentation PowerPoint</vt:lpstr>
      <vt:lpstr>4 priorités pour 2020-2021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Les 3S</dc:creator>
  <cp:lastModifiedBy>Olivier</cp:lastModifiedBy>
  <cp:revision>73</cp:revision>
  <dcterms:created xsi:type="dcterms:W3CDTF">2019-08-28T00:45:28Z</dcterms:created>
  <dcterms:modified xsi:type="dcterms:W3CDTF">2020-08-31T03:32:18Z</dcterms:modified>
</cp:coreProperties>
</file>