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57" r:id="rId3"/>
    <p:sldId id="262" r:id="rId4"/>
    <p:sldId id="263" r:id="rId5"/>
    <p:sldId id="264" r:id="rId6"/>
    <p:sldId id="267" r:id="rId7"/>
    <p:sldId id="266" r:id="rId8"/>
    <p:sldId id="265" r:id="rId9"/>
    <p:sldId id="258" r:id="rId10"/>
    <p:sldId id="259" r:id="rId11"/>
    <p:sldId id="260"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4" d="100"/>
          <a:sy n="104" d="100"/>
        </p:scale>
        <p:origin x="126"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22057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04701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40569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2441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3/15/2022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1793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3/15/2022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8727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3/15/2022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48068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D0DF5E60-9974-AC48-9591-99C2BB44B7CF}" type="datetimeFigureOut">
              <a:rPr lang="en-US" smtClean="0"/>
              <a:pPr/>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58291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pPr/>
              <a:t>3/15/2022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85639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18C79C5D-2A6F-F04D-97DA-BEF2467B64E4}" type="datetimeFigureOut">
              <a:rPr lang="en-US" smtClean="0"/>
              <a:pPr/>
              <a:t>3/15/2022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6634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a:t>Modifier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26398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a:t>Modifier les styles du texte du masque</a:t>
            </a:r>
          </a:p>
        </p:txBody>
      </p:sp>
      <p:sp>
        <p:nvSpPr>
          <p:cNvPr id="2" name="Date Placeholder 1"/>
          <p:cNvSpPr>
            <a:spLocks noGrp="1"/>
          </p:cNvSpPr>
          <p:nvPr>
            <p:ph type="dt" sz="half" idx="10"/>
          </p:nvPr>
        </p:nvSpPr>
        <p:spPr/>
        <p:txBody>
          <a:bodyPr/>
          <a:lstStyle/>
          <a:p>
            <a:fld id="{FBF54567-0DE4-3F47-BF90-CB84690072F9}" type="datetimeFigureOut">
              <a:rPr lang="en-US" smtClean="0"/>
              <a:pPr/>
              <a:t>3/15/2022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79738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16447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3/15/2022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45011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3/15/2022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78855119"/>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duscol.education.fr/cid103803/evaluer-la-maitrise-du-socle-commun-du-cycle-2-au-cycle-4.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EFB7E6-6AA7-4A37-8ED9-F3ADE969602E}"/>
              </a:ext>
            </a:extLst>
          </p:cNvPr>
          <p:cNvSpPr>
            <a:spLocks noGrp="1"/>
          </p:cNvSpPr>
          <p:nvPr>
            <p:ph type="ctrTitle"/>
          </p:nvPr>
        </p:nvSpPr>
        <p:spPr/>
        <p:txBody>
          <a:bodyPr/>
          <a:lstStyle/>
          <a:p>
            <a:pPr algn="ctr"/>
            <a:r>
              <a:rPr lang="fr-FR" sz="1600" dirty="0"/>
              <a:t>COLLEGE TRIANON</a:t>
            </a:r>
            <a:br>
              <a:rPr lang="fr-FR" dirty="0"/>
            </a:br>
            <a:r>
              <a:rPr lang="fr-FR" dirty="0"/>
              <a:t>LES EPREUVES DIPLÔME NATIONAL DU BREVET (DNB) </a:t>
            </a:r>
          </a:p>
        </p:txBody>
      </p:sp>
      <p:sp>
        <p:nvSpPr>
          <p:cNvPr id="3" name="Sous-titre 2">
            <a:extLst>
              <a:ext uri="{FF2B5EF4-FFF2-40B4-BE49-F238E27FC236}">
                <a16:creationId xmlns:a16="http://schemas.microsoft.com/office/drawing/2014/main" id="{59CE28FF-2DE7-4318-A667-A0104E0DDC7C}"/>
              </a:ext>
            </a:extLst>
          </p:cNvPr>
          <p:cNvSpPr>
            <a:spLocks noGrp="1"/>
          </p:cNvSpPr>
          <p:nvPr>
            <p:ph type="subTitle" idx="1"/>
          </p:nvPr>
        </p:nvSpPr>
        <p:spPr/>
        <p:txBody>
          <a:bodyPr/>
          <a:lstStyle/>
          <a:p>
            <a:pPr algn="ctr"/>
            <a:r>
              <a:rPr lang="fr-FR" b="1" dirty="0"/>
              <a:t>SESSION 2022</a:t>
            </a:r>
          </a:p>
        </p:txBody>
      </p:sp>
      <p:pic>
        <p:nvPicPr>
          <p:cNvPr id="5" name="Image 4">
            <a:extLst>
              <a:ext uri="{FF2B5EF4-FFF2-40B4-BE49-F238E27FC236}">
                <a16:creationId xmlns:a16="http://schemas.microsoft.com/office/drawing/2014/main" id="{80C5D100-125F-4EFB-A3AE-8C25E44FAB08}"/>
              </a:ext>
            </a:extLst>
          </p:cNvPr>
          <p:cNvPicPr>
            <a:picLocks noChangeAspect="1"/>
          </p:cNvPicPr>
          <p:nvPr/>
        </p:nvPicPr>
        <p:blipFill>
          <a:blip r:embed="rId2"/>
          <a:stretch>
            <a:fillRect/>
          </a:stretch>
        </p:blipFill>
        <p:spPr>
          <a:xfrm>
            <a:off x="7628659" y="204435"/>
            <a:ext cx="2857500" cy="1628775"/>
          </a:xfrm>
          <a:prstGeom prst="rect">
            <a:avLst/>
          </a:prstGeom>
        </p:spPr>
      </p:pic>
    </p:spTree>
    <p:extLst>
      <p:ext uri="{BB962C8B-B14F-4D97-AF65-F5344CB8AC3E}">
        <p14:creationId xmlns:p14="http://schemas.microsoft.com/office/powerpoint/2010/main" val="308583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F310EA-092E-45C4-B578-357A264D01E9}"/>
              </a:ext>
            </a:extLst>
          </p:cNvPr>
          <p:cNvSpPr>
            <a:spLocks noGrp="1"/>
          </p:cNvSpPr>
          <p:nvPr>
            <p:ph type="title"/>
          </p:nvPr>
        </p:nvSpPr>
        <p:spPr/>
        <p:txBody>
          <a:bodyPr/>
          <a:lstStyle/>
          <a:p>
            <a:pPr algn="ctr"/>
            <a:r>
              <a:rPr lang="fr-FR" sz="2800" dirty="0">
                <a:solidFill>
                  <a:schemeClr val="tx1"/>
                </a:solidFill>
              </a:rPr>
              <a:t>LES EPREUVES DU DIPLÔME NATIONAL DU BREVET (DNB)</a:t>
            </a:r>
          </a:p>
        </p:txBody>
      </p:sp>
      <p:sp>
        <p:nvSpPr>
          <p:cNvPr id="3" name="Espace réservé du contenu 2">
            <a:extLst>
              <a:ext uri="{FF2B5EF4-FFF2-40B4-BE49-F238E27FC236}">
                <a16:creationId xmlns:a16="http://schemas.microsoft.com/office/drawing/2014/main" id="{461CA234-446D-4790-A6DF-1F53F8766E85}"/>
              </a:ext>
            </a:extLst>
          </p:cNvPr>
          <p:cNvSpPr>
            <a:spLocks noGrp="1"/>
          </p:cNvSpPr>
          <p:nvPr>
            <p:ph idx="1"/>
          </p:nvPr>
        </p:nvSpPr>
        <p:spPr/>
        <p:txBody>
          <a:bodyPr>
            <a:normAutofit/>
          </a:bodyPr>
          <a:lstStyle/>
          <a:p>
            <a:pPr marL="0" indent="0">
              <a:buNone/>
            </a:pPr>
            <a:r>
              <a:rPr lang="fr-FR" sz="2400" b="1" dirty="0"/>
              <a:t>La classe de 3ème marque la dernière année du collège et la fin du cycle 4 d’approfondissement. C’est une année importante : la préparation au brevet (DNB) et le choix d’orientation après la 3ème. Son obtention repose sur les points cumulés au contrôle continu et aux épreuves du contrôle final.</a:t>
            </a:r>
          </a:p>
          <a:p>
            <a:pPr marL="0" indent="0">
              <a:buNone/>
            </a:pPr>
            <a:r>
              <a:rPr lang="fr-FR" sz="2400" b="1" dirty="0"/>
              <a:t>Les épreuves du diplôme national du brevet comprennent quatre écrits et un oral pour les candidats scolaires. Elles complètent l'évaluation du niveau de maîtrise du socle commun.</a:t>
            </a:r>
          </a:p>
        </p:txBody>
      </p:sp>
    </p:spTree>
    <p:extLst>
      <p:ext uri="{BB962C8B-B14F-4D97-AF65-F5344CB8AC3E}">
        <p14:creationId xmlns:p14="http://schemas.microsoft.com/office/powerpoint/2010/main" val="346629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71F27A-247E-4287-BF26-B9D991264E3B}"/>
              </a:ext>
            </a:extLst>
          </p:cNvPr>
          <p:cNvSpPr>
            <a:spLocks noGrp="1"/>
          </p:cNvSpPr>
          <p:nvPr>
            <p:ph type="title"/>
          </p:nvPr>
        </p:nvSpPr>
        <p:spPr/>
        <p:txBody>
          <a:bodyPr/>
          <a:lstStyle/>
          <a:p>
            <a:pPr algn="ctr"/>
            <a:r>
              <a:rPr lang="fr-FR" dirty="0"/>
              <a:t> LA MAÎTRISE DU SOCLE COMMUN</a:t>
            </a:r>
          </a:p>
        </p:txBody>
      </p:sp>
      <p:sp>
        <p:nvSpPr>
          <p:cNvPr id="3" name="Espace réservé du contenu 2">
            <a:extLst>
              <a:ext uri="{FF2B5EF4-FFF2-40B4-BE49-F238E27FC236}">
                <a16:creationId xmlns:a16="http://schemas.microsoft.com/office/drawing/2014/main" id="{94AF496A-B93F-4CC7-959A-8F30E52DCAC9}"/>
              </a:ext>
            </a:extLst>
          </p:cNvPr>
          <p:cNvSpPr>
            <a:spLocks noGrp="1"/>
          </p:cNvSpPr>
          <p:nvPr>
            <p:ph idx="1"/>
          </p:nvPr>
        </p:nvSpPr>
        <p:spPr>
          <a:xfrm>
            <a:off x="818712" y="1849582"/>
            <a:ext cx="10554574" cy="4831773"/>
          </a:xfrm>
        </p:spPr>
        <p:txBody>
          <a:bodyPr>
            <a:normAutofit/>
          </a:bodyPr>
          <a:lstStyle/>
          <a:p>
            <a:pPr marL="0" indent="0" algn="ctr">
              <a:buNone/>
            </a:pPr>
            <a:r>
              <a:rPr lang="fr-FR" sz="2800" b="1" dirty="0"/>
              <a:t>Les huit composantes du socle commun prises en compte sont</a:t>
            </a:r>
            <a:r>
              <a:rPr lang="fr-FR" b="1" dirty="0"/>
              <a:t> :</a:t>
            </a:r>
          </a:p>
          <a:p>
            <a:pPr>
              <a:buFont typeface="Wingdings" panose="05000000000000000000" pitchFamily="2" charset="2"/>
              <a:buChar char="v"/>
            </a:pPr>
            <a:r>
              <a:rPr lang="fr-FR" b="1" dirty="0">
                <a:solidFill>
                  <a:schemeClr val="accent1">
                    <a:lumMod val="75000"/>
                  </a:schemeClr>
                </a:solidFill>
              </a:rPr>
              <a:t>Comprendre, s'exprimer en utilisant la langue française à l'oral et à l'écrit</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Comprendre, s'exprimer en utilisant une langue étrangère et, le cas échéant, une langue régionale</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Comprendre, s'exprimer en utilisant les langages mathématiques, scientifiques et informatiques</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Comprendre, s'exprimer en utilisant les langages des arts et du corps</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Les méthodes et outils pour apprendre</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La formation de la personne et du citoyen</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Les systèmes naturels et les systèmes techniques</a:t>
            </a:r>
            <a:endParaRPr lang="fr-FR" dirty="0">
              <a:solidFill>
                <a:schemeClr val="accent1">
                  <a:lumMod val="75000"/>
                </a:schemeClr>
              </a:solidFill>
            </a:endParaRPr>
          </a:p>
          <a:p>
            <a:pPr>
              <a:buFont typeface="Wingdings" panose="05000000000000000000" pitchFamily="2" charset="2"/>
              <a:buChar char="v"/>
            </a:pPr>
            <a:r>
              <a:rPr lang="fr-FR" b="1" dirty="0">
                <a:solidFill>
                  <a:schemeClr val="accent1">
                    <a:lumMod val="75000"/>
                  </a:schemeClr>
                </a:solidFill>
              </a:rPr>
              <a:t>Les représentations du monde et l'activité humaine</a:t>
            </a:r>
            <a:endParaRPr lang="fr-FR" dirty="0">
              <a:solidFill>
                <a:schemeClr val="accent1">
                  <a:lumMod val="75000"/>
                </a:schemeClr>
              </a:solidFill>
            </a:endParaRPr>
          </a:p>
          <a:p>
            <a:endParaRPr lang="fr-FR" dirty="0"/>
          </a:p>
        </p:txBody>
      </p:sp>
    </p:spTree>
    <p:extLst>
      <p:ext uri="{BB962C8B-B14F-4D97-AF65-F5344CB8AC3E}">
        <p14:creationId xmlns:p14="http://schemas.microsoft.com/office/powerpoint/2010/main" val="322887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65F3CB-AB28-41FE-A35C-4933360436F6}"/>
              </a:ext>
            </a:extLst>
          </p:cNvPr>
          <p:cNvSpPr>
            <a:spLocks noGrp="1"/>
          </p:cNvSpPr>
          <p:nvPr>
            <p:ph type="title"/>
          </p:nvPr>
        </p:nvSpPr>
        <p:spPr/>
        <p:txBody>
          <a:bodyPr/>
          <a:lstStyle/>
          <a:p>
            <a:pPr algn="ctr"/>
            <a:r>
              <a:rPr lang="fr-FR" dirty="0"/>
              <a:t>LA MAÎTRISE DU SOCLE COMMUN</a:t>
            </a:r>
          </a:p>
        </p:txBody>
      </p:sp>
      <p:sp>
        <p:nvSpPr>
          <p:cNvPr id="3" name="Espace réservé du contenu 2">
            <a:extLst>
              <a:ext uri="{FF2B5EF4-FFF2-40B4-BE49-F238E27FC236}">
                <a16:creationId xmlns:a16="http://schemas.microsoft.com/office/drawing/2014/main" id="{D4BD0D4E-5D5A-4EB5-9999-D8BA54341959}"/>
              </a:ext>
            </a:extLst>
          </p:cNvPr>
          <p:cNvSpPr>
            <a:spLocks noGrp="1"/>
          </p:cNvSpPr>
          <p:nvPr>
            <p:ph idx="1"/>
          </p:nvPr>
        </p:nvSpPr>
        <p:spPr>
          <a:xfrm>
            <a:off x="818712" y="2222287"/>
            <a:ext cx="10554574" cy="4272031"/>
          </a:xfrm>
        </p:spPr>
        <p:txBody>
          <a:bodyPr>
            <a:normAutofit/>
          </a:bodyPr>
          <a:lstStyle/>
          <a:p>
            <a:r>
              <a:rPr lang="fr-FR" sz="2800" dirty="0"/>
              <a:t>Ces différentes composantes sont évaluées selon une échelle à quatre niveaux : </a:t>
            </a:r>
            <a:r>
              <a:rPr lang="fr-FR" sz="2800" b="1" dirty="0">
                <a:solidFill>
                  <a:schemeClr val="accent1">
                    <a:lumMod val="75000"/>
                  </a:schemeClr>
                </a:solidFill>
              </a:rPr>
              <a:t>maîtrise insuffisante, maîtrise fragile, maîtrise satisfaisante et très bonne maîtrise.</a:t>
            </a:r>
          </a:p>
          <a:p>
            <a:pPr marL="0" indent="0">
              <a:buNone/>
            </a:pPr>
            <a:endParaRPr lang="fr-FR" sz="2800" b="1" dirty="0">
              <a:solidFill>
                <a:schemeClr val="accent1">
                  <a:lumMod val="75000"/>
                </a:schemeClr>
              </a:solidFill>
            </a:endParaRPr>
          </a:p>
          <a:p>
            <a:r>
              <a:rPr lang="fr-FR" sz="2800" dirty="0"/>
              <a:t>Le positionnement sur cette échelle s'effectue au fil des </a:t>
            </a:r>
            <a:r>
              <a:rPr lang="fr-FR" sz="2800" b="1" dirty="0">
                <a:solidFill>
                  <a:schemeClr val="accent1">
                    <a:lumMod val="75000"/>
                  </a:schemeClr>
                </a:solidFill>
                <a:hlinkClick r:id="rId2">
                  <a:extLst>
                    <a:ext uri="{A12FA001-AC4F-418D-AE19-62706E023703}">
                      <ahyp:hlinkClr xmlns:ahyp="http://schemas.microsoft.com/office/drawing/2018/hyperlinkcolor" val="tx"/>
                    </a:ext>
                  </a:extLst>
                </a:hlinkClick>
              </a:rPr>
              <a:t>évaluations menées au long du cycle 4</a:t>
            </a:r>
            <a:endParaRPr lang="fr-FR" sz="2800" b="1" dirty="0">
              <a:solidFill>
                <a:schemeClr val="accent1">
                  <a:lumMod val="75000"/>
                </a:schemeClr>
              </a:solidFill>
            </a:endParaRPr>
          </a:p>
          <a:p>
            <a:pPr marL="0" indent="0">
              <a:buNone/>
            </a:pPr>
            <a:endParaRPr lang="fr-FR" dirty="0"/>
          </a:p>
          <a:p>
            <a:endParaRPr lang="fr-FR" dirty="0"/>
          </a:p>
        </p:txBody>
      </p:sp>
    </p:spTree>
    <p:extLst>
      <p:ext uri="{BB962C8B-B14F-4D97-AF65-F5344CB8AC3E}">
        <p14:creationId xmlns:p14="http://schemas.microsoft.com/office/powerpoint/2010/main" val="1263901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AE9F81-40E1-4EF8-B027-4E4E77E13C20}"/>
              </a:ext>
            </a:extLst>
          </p:cNvPr>
          <p:cNvSpPr>
            <a:spLocks noGrp="1"/>
          </p:cNvSpPr>
          <p:nvPr>
            <p:ph type="title"/>
          </p:nvPr>
        </p:nvSpPr>
        <p:spPr/>
        <p:txBody>
          <a:bodyPr/>
          <a:lstStyle/>
          <a:p>
            <a:pPr algn="ctr"/>
            <a:r>
              <a:rPr lang="fr-FR" dirty="0"/>
              <a:t>LA MAÎTRISE DU SOCLE COMMUN</a:t>
            </a:r>
          </a:p>
        </p:txBody>
      </p:sp>
      <p:sp>
        <p:nvSpPr>
          <p:cNvPr id="3" name="Espace réservé du contenu 2">
            <a:extLst>
              <a:ext uri="{FF2B5EF4-FFF2-40B4-BE49-F238E27FC236}">
                <a16:creationId xmlns:a16="http://schemas.microsoft.com/office/drawing/2014/main" id="{0926B0F1-413C-492A-A313-5642B15C93AD}"/>
              </a:ext>
            </a:extLst>
          </p:cNvPr>
          <p:cNvSpPr>
            <a:spLocks noGrp="1"/>
          </p:cNvSpPr>
          <p:nvPr>
            <p:ph idx="1"/>
          </p:nvPr>
        </p:nvSpPr>
        <p:spPr/>
        <p:txBody>
          <a:bodyPr>
            <a:normAutofit fontScale="92500" lnSpcReduction="20000"/>
          </a:bodyPr>
          <a:lstStyle/>
          <a:p>
            <a:pPr marL="0" indent="0">
              <a:buNone/>
            </a:pPr>
            <a:r>
              <a:rPr lang="fr-FR" dirty="0"/>
              <a:t>Pour chacune des huit composantes du socle commun prises en compte, le candidat obtient :</a:t>
            </a:r>
          </a:p>
          <a:p>
            <a:r>
              <a:rPr lang="fr-FR" b="1" dirty="0"/>
              <a:t>10 points pour le niveau « maîtrise insuffisante »,</a:t>
            </a:r>
            <a:endParaRPr lang="fr-FR" dirty="0"/>
          </a:p>
          <a:p>
            <a:r>
              <a:rPr lang="fr-FR" b="1" dirty="0"/>
              <a:t>25 points pour le niveau « maîtrise fragile »,</a:t>
            </a:r>
            <a:endParaRPr lang="fr-FR" dirty="0"/>
          </a:p>
          <a:p>
            <a:r>
              <a:rPr lang="fr-FR" b="1" dirty="0"/>
              <a:t>40 points pour le niveau « maîtrise satisfaisante »,</a:t>
            </a:r>
            <a:endParaRPr lang="fr-FR" dirty="0"/>
          </a:p>
          <a:p>
            <a:r>
              <a:rPr lang="fr-FR" b="1" dirty="0"/>
              <a:t>50 points pour le niveau « très bonne maîtrise ».</a:t>
            </a:r>
            <a:endParaRPr lang="fr-FR" dirty="0"/>
          </a:p>
          <a:p>
            <a:pPr marL="0" indent="0">
              <a:buNone/>
            </a:pPr>
            <a:r>
              <a:rPr lang="fr-FR" sz="2400" b="1" dirty="0">
                <a:solidFill>
                  <a:schemeClr val="accent1">
                    <a:lumMod val="75000"/>
                  </a:schemeClr>
                </a:solidFill>
              </a:rPr>
              <a:t>La maîtrise du socle commun est notée sur 400 points</a:t>
            </a:r>
          </a:p>
          <a:p>
            <a:pPr marL="0" indent="0">
              <a:buNone/>
            </a:pPr>
            <a:r>
              <a:rPr lang="fr-FR" dirty="0"/>
              <a:t>Les élèves ayant suivi un </a:t>
            </a:r>
            <a:r>
              <a:rPr lang="fr-FR" b="1" dirty="0"/>
              <a:t>enseignement facultatif</a:t>
            </a:r>
            <a:r>
              <a:rPr lang="fr-FR" dirty="0"/>
              <a:t> (langues et cultures de l'Antiquité, langues et cultures européennes, langues et cultures régionales, découverte professionnelle, chant choral) ou un enseignement de langue des signes française bénéficient en outre de :</a:t>
            </a:r>
          </a:p>
          <a:p>
            <a:r>
              <a:rPr lang="fr-FR" sz="1500" b="1" dirty="0"/>
              <a:t>10 points si les objectifs d'apprentissage du cycle 4 sont atteints ;</a:t>
            </a:r>
          </a:p>
          <a:p>
            <a:r>
              <a:rPr lang="fr-FR" sz="1500" b="1" dirty="0"/>
              <a:t>20 points si ces objectifs sont dépassés</a:t>
            </a:r>
          </a:p>
        </p:txBody>
      </p:sp>
    </p:spTree>
    <p:extLst>
      <p:ext uri="{BB962C8B-B14F-4D97-AF65-F5344CB8AC3E}">
        <p14:creationId xmlns:p14="http://schemas.microsoft.com/office/powerpoint/2010/main" val="2061854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3116E4-333A-4C9F-938F-6B7D75DC3A11}"/>
              </a:ext>
            </a:extLst>
          </p:cNvPr>
          <p:cNvSpPr>
            <a:spLocks noGrp="1"/>
          </p:cNvSpPr>
          <p:nvPr>
            <p:ph type="title"/>
          </p:nvPr>
        </p:nvSpPr>
        <p:spPr/>
        <p:txBody>
          <a:bodyPr/>
          <a:lstStyle/>
          <a:p>
            <a:pPr algn="ctr"/>
            <a:r>
              <a:rPr lang="fr-FR" dirty="0"/>
              <a:t>LA MAÎTRISE DU SOCLE COMMUN</a:t>
            </a:r>
          </a:p>
        </p:txBody>
      </p:sp>
      <p:pic>
        <p:nvPicPr>
          <p:cNvPr id="8" name="Espace réservé du contenu 7">
            <a:extLst>
              <a:ext uri="{FF2B5EF4-FFF2-40B4-BE49-F238E27FC236}">
                <a16:creationId xmlns:a16="http://schemas.microsoft.com/office/drawing/2014/main" id="{9C100304-2C61-465F-A811-888C30519708}"/>
              </a:ext>
            </a:extLst>
          </p:cNvPr>
          <p:cNvPicPr>
            <a:picLocks noGrp="1" noChangeAspect="1"/>
          </p:cNvPicPr>
          <p:nvPr>
            <p:ph idx="1"/>
          </p:nvPr>
        </p:nvPicPr>
        <p:blipFill>
          <a:blip r:embed="rId2"/>
          <a:stretch>
            <a:fillRect/>
          </a:stretch>
        </p:blipFill>
        <p:spPr>
          <a:xfrm>
            <a:off x="1423555" y="1932709"/>
            <a:ext cx="9164781" cy="4925291"/>
          </a:xfrm>
        </p:spPr>
      </p:pic>
    </p:spTree>
    <p:extLst>
      <p:ext uri="{BB962C8B-B14F-4D97-AF65-F5344CB8AC3E}">
        <p14:creationId xmlns:p14="http://schemas.microsoft.com/office/powerpoint/2010/main" val="62601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041E47-FD5C-48E1-8CD3-8C3156E108A1}"/>
              </a:ext>
            </a:extLst>
          </p:cNvPr>
          <p:cNvSpPr>
            <a:spLocks noGrp="1"/>
          </p:cNvSpPr>
          <p:nvPr>
            <p:ph type="title"/>
          </p:nvPr>
        </p:nvSpPr>
        <p:spPr/>
        <p:txBody>
          <a:bodyPr/>
          <a:lstStyle/>
          <a:p>
            <a:pPr algn="ctr"/>
            <a:r>
              <a:rPr lang="fr-FR" dirty="0"/>
              <a:t>LES EPREUVES DE L’EXAMEN TERMINAL</a:t>
            </a:r>
          </a:p>
        </p:txBody>
      </p:sp>
      <p:sp>
        <p:nvSpPr>
          <p:cNvPr id="3" name="Espace réservé du contenu 2">
            <a:extLst>
              <a:ext uri="{FF2B5EF4-FFF2-40B4-BE49-F238E27FC236}">
                <a16:creationId xmlns:a16="http://schemas.microsoft.com/office/drawing/2014/main" id="{861601F2-DF40-4A69-8C53-E397F42A3852}"/>
              </a:ext>
            </a:extLst>
          </p:cNvPr>
          <p:cNvSpPr>
            <a:spLocks noGrp="1"/>
          </p:cNvSpPr>
          <p:nvPr>
            <p:ph idx="1"/>
          </p:nvPr>
        </p:nvSpPr>
        <p:spPr>
          <a:xfrm>
            <a:off x="818712" y="2222287"/>
            <a:ext cx="10554574" cy="4562977"/>
          </a:xfrm>
        </p:spPr>
        <p:txBody>
          <a:bodyPr/>
          <a:lstStyle/>
          <a:p>
            <a:pPr marL="0" indent="0">
              <a:buNone/>
            </a:pPr>
            <a:r>
              <a:rPr lang="fr-FR" b="1" dirty="0">
                <a:solidFill>
                  <a:schemeClr val="accent1">
                    <a:lumMod val="75000"/>
                  </a:schemeClr>
                </a:solidFill>
              </a:rPr>
              <a:t>Pour les candidats scolaires, l'examen comporte </a:t>
            </a:r>
            <a:r>
              <a:rPr lang="fr-FR" b="1" dirty="0"/>
              <a:t>cinq épreuves obligatoires </a:t>
            </a:r>
            <a:r>
              <a:rPr lang="fr-FR" b="1" dirty="0">
                <a:solidFill>
                  <a:schemeClr val="accent1">
                    <a:lumMod val="75000"/>
                  </a:schemeClr>
                </a:solidFill>
              </a:rPr>
              <a:t>:</a:t>
            </a:r>
            <a:br>
              <a:rPr lang="fr-FR" b="1" dirty="0"/>
            </a:br>
            <a:r>
              <a:rPr lang="fr-FR" b="1" dirty="0"/>
              <a:t> </a:t>
            </a:r>
          </a:p>
          <a:p>
            <a:pPr marL="0" indent="0">
              <a:buNone/>
            </a:pPr>
            <a:r>
              <a:rPr lang="fr-FR" b="1" dirty="0"/>
              <a:t>Quatre épreuves écrites</a:t>
            </a:r>
            <a:r>
              <a:rPr lang="fr-FR" dirty="0"/>
              <a:t>, communes à l'ensemble des candidats, portant sur les programmes de </a:t>
            </a:r>
            <a:r>
              <a:rPr lang="fr-FR" b="1" dirty="0"/>
              <a:t>:</a:t>
            </a:r>
            <a:endParaRPr lang="fr-FR" dirty="0"/>
          </a:p>
          <a:p>
            <a:r>
              <a:rPr lang="fr-FR" b="1" dirty="0"/>
              <a:t>français,</a:t>
            </a:r>
            <a:endParaRPr lang="fr-FR" dirty="0"/>
          </a:p>
          <a:p>
            <a:r>
              <a:rPr lang="fr-FR" b="1" dirty="0"/>
              <a:t>mathématiques</a:t>
            </a:r>
            <a:r>
              <a:rPr lang="fr-FR" dirty="0"/>
              <a:t>,</a:t>
            </a:r>
          </a:p>
          <a:p>
            <a:r>
              <a:rPr lang="fr-FR" b="1" dirty="0"/>
              <a:t>histoire et géographie et enseignement moral et civique</a:t>
            </a:r>
            <a:r>
              <a:rPr lang="fr-FR" dirty="0"/>
              <a:t>,</a:t>
            </a:r>
          </a:p>
          <a:p>
            <a:r>
              <a:rPr lang="fr-FR" b="1" dirty="0"/>
              <a:t>sciences</a:t>
            </a:r>
            <a:r>
              <a:rPr lang="fr-FR" dirty="0"/>
              <a:t> (physique-chimie, sciences de la vie et de la Terre, technologie - 2 disciplines sur 3).</a:t>
            </a:r>
          </a:p>
          <a:p>
            <a:pPr marL="0" indent="0">
              <a:buNone/>
            </a:pPr>
            <a:endParaRPr lang="fr-FR" dirty="0"/>
          </a:p>
        </p:txBody>
      </p:sp>
    </p:spTree>
    <p:extLst>
      <p:ext uri="{BB962C8B-B14F-4D97-AF65-F5344CB8AC3E}">
        <p14:creationId xmlns:p14="http://schemas.microsoft.com/office/powerpoint/2010/main" val="1951878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B58BE657-F9FF-4DDA-B2D2-0B7327460AF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11253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7E4691-4456-4AB9-994B-B698E7FF037C}"/>
              </a:ext>
            </a:extLst>
          </p:cNvPr>
          <p:cNvSpPr>
            <a:spLocks noGrp="1"/>
          </p:cNvSpPr>
          <p:nvPr>
            <p:ph type="title"/>
          </p:nvPr>
        </p:nvSpPr>
        <p:spPr/>
        <p:txBody>
          <a:bodyPr/>
          <a:lstStyle/>
          <a:p>
            <a:r>
              <a:rPr lang="fr-FR" dirty="0"/>
              <a:t>DNB: EPREUVE ORALE DE SOUTENANCE</a:t>
            </a:r>
          </a:p>
        </p:txBody>
      </p:sp>
      <p:sp>
        <p:nvSpPr>
          <p:cNvPr id="3" name="Espace réservé du contenu 2">
            <a:extLst>
              <a:ext uri="{FF2B5EF4-FFF2-40B4-BE49-F238E27FC236}">
                <a16:creationId xmlns:a16="http://schemas.microsoft.com/office/drawing/2014/main" id="{6556EBDA-DC2B-4F94-B947-8FE2EAB26216}"/>
              </a:ext>
            </a:extLst>
          </p:cNvPr>
          <p:cNvSpPr>
            <a:spLocks noGrp="1"/>
          </p:cNvSpPr>
          <p:nvPr>
            <p:ph sz="half" idx="1"/>
          </p:nvPr>
        </p:nvSpPr>
        <p:spPr>
          <a:xfrm>
            <a:off x="810000" y="1995055"/>
            <a:ext cx="5194583" cy="4686300"/>
          </a:xfrm>
        </p:spPr>
        <p:txBody>
          <a:bodyPr>
            <a:normAutofit/>
          </a:bodyPr>
          <a:lstStyle/>
          <a:p>
            <a:pPr marL="0" indent="0">
              <a:buNone/>
            </a:pPr>
            <a:r>
              <a:rPr lang="fr-FR" dirty="0"/>
              <a:t>L'épreuve orale de soutenance porte sur : </a:t>
            </a:r>
          </a:p>
          <a:p>
            <a:pPr marL="0" indent="0">
              <a:buNone/>
            </a:pPr>
            <a:r>
              <a:rPr lang="fr-FR" dirty="0"/>
              <a:t>- Un projet mené en histoire des arts ; </a:t>
            </a:r>
          </a:p>
          <a:p>
            <a:pPr marL="0" indent="0">
              <a:buNone/>
            </a:pPr>
            <a:r>
              <a:rPr lang="fr-FR" dirty="0"/>
              <a:t>- Un projet mené dans le cadre des enseignements pratiques interdisciplinaires du cycle 4 </a:t>
            </a:r>
          </a:p>
          <a:p>
            <a:pPr marL="0" indent="0">
              <a:buNone/>
            </a:pPr>
            <a:r>
              <a:rPr lang="fr-FR" dirty="0"/>
              <a:t>- Un des parcours éducatifs </a:t>
            </a:r>
          </a:p>
          <a:p>
            <a:pPr>
              <a:buFont typeface="Wingdings" panose="05000000000000000000" pitchFamily="2" charset="2"/>
              <a:buChar char="v"/>
            </a:pPr>
            <a:r>
              <a:rPr lang="fr-FR" dirty="0"/>
              <a:t>      </a:t>
            </a:r>
            <a:r>
              <a:rPr lang="fr-FR" dirty="0">
                <a:solidFill>
                  <a:schemeClr val="accent1">
                    <a:lumMod val="75000"/>
                  </a:schemeClr>
                </a:solidFill>
              </a:rPr>
              <a:t> </a:t>
            </a:r>
            <a:r>
              <a:rPr lang="fr-FR" sz="2000" dirty="0">
                <a:solidFill>
                  <a:schemeClr val="accent1">
                    <a:lumMod val="75000"/>
                  </a:schemeClr>
                </a:solidFill>
              </a:rPr>
              <a:t>Parcours Avenir</a:t>
            </a:r>
          </a:p>
          <a:p>
            <a:pPr>
              <a:buFont typeface="Wingdings" panose="05000000000000000000" pitchFamily="2" charset="2"/>
              <a:buChar char="v"/>
            </a:pPr>
            <a:r>
              <a:rPr lang="fr-FR" sz="2000" dirty="0">
                <a:solidFill>
                  <a:schemeClr val="accent1">
                    <a:lumMod val="75000"/>
                  </a:schemeClr>
                </a:solidFill>
              </a:rPr>
              <a:t>       Parcours citoyen</a:t>
            </a:r>
          </a:p>
          <a:p>
            <a:pPr>
              <a:buFont typeface="Wingdings" panose="05000000000000000000" pitchFamily="2" charset="2"/>
              <a:buChar char="v"/>
            </a:pPr>
            <a:r>
              <a:rPr lang="fr-FR" sz="2000" dirty="0">
                <a:solidFill>
                  <a:schemeClr val="accent1">
                    <a:lumMod val="75000"/>
                  </a:schemeClr>
                </a:solidFill>
              </a:rPr>
              <a:t>       Parcours d'éducation artistique et  culturelle</a:t>
            </a:r>
          </a:p>
          <a:p>
            <a:pPr>
              <a:buFont typeface="Wingdings" panose="05000000000000000000" pitchFamily="2" charset="2"/>
              <a:buChar char="v"/>
            </a:pPr>
            <a:r>
              <a:rPr lang="fr-FR" sz="2000" dirty="0">
                <a:solidFill>
                  <a:schemeClr val="accent1">
                    <a:lumMod val="75000"/>
                  </a:schemeClr>
                </a:solidFill>
              </a:rPr>
              <a:t>       Parcours éducatif de santé</a:t>
            </a:r>
          </a:p>
          <a:p>
            <a:pPr marL="0" indent="0">
              <a:buNone/>
            </a:pPr>
            <a:endParaRPr lang="fr-FR" dirty="0"/>
          </a:p>
        </p:txBody>
      </p:sp>
      <p:sp>
        <p:nvSpPr>
          <p:cNvPr id="7" name="Espace réservé du contenu 6">
            <a:extLst>
              <a:ext uri="{FF2B5EF4-FFF2-40B4-BE49-F238E27FC236}">
                <a16:creationId xmlns:a16="http://schemas.microsoft.com/office/drawing/2014/main" id="{EDC674D4-5C0B-4266-A669-DB19A9B208FF}"/>
              </a:ext>
            </a:extLst>
          </p:cNvPr>
          <p:cNvSpPr>
            <a:spLocks noGrp="1"/>
          </p:cNvSpPr>
          <p:nvPr>
            <p:ph sz="half" idx="2"/>
          </p:nvPr>
        </p:nvSpPr>
        <p:spPr/>
        <p:txBody>
          <a:bodyPr/>
          <a:lstStyle/>
          <a:p>
            <a:pPr marL="0" indent="0">
              <a:buNone/>
            </a:pPr>
            <a:r>
              <a:rPr lang="fr-FR" b="1" dirty="0">
                <a:solidFill>
                  <a:schemeClr val="accent1">
                    <a:lumMod val="75000"/>
                  </a:schemeClr>
                </a:solidFill>
              </a:rPr>
              <a:t>Seul ou en groupe</a:t>
            </a:r>
          </a:p>
          <a:p>
            <a:pPr marL="0" indent="0">
              <a:buNone/>
            </a:pPr>
            <a:r>
              <a:rPr lang="fr-FR" sz="1600" dirty="0"/>
              <a:t>Les candidats peuvent choisir de présenter l'épreuve </a:t>
            </a:r>
            <a:r>
              <a:rPr lang="fr-FR" sz="1600" b="1" dirty="0">
                <a:solidFill>
                  <a:schemeClr val="accent1">
                    <a:lumMod val="75000"/>
                  </a:schemeClr>
                </a:solidFill>
              </a:rPr>
              <a:t>individuellement</a:t>
            </a:r>
            <a:r>
              <a:rPr lang="fr-FR" sz="1600" dirty="0">
                <a:solidFill>
                  <a:schemeClr val="accent1">
                    <a:lumMod val="75000"/>
                  </a:schemeClr>
                </a:solidFill>
              </a:rPr>
              <a:t> </a:t>
            </a:r>
            <a:r>
              <a:rPr lang="fr-FR" sz="1600" dirty="0"/>
              <a:t>ou </a:t>
            </a:r>
            <a:r>
              <a:rPr lang="fr-FR" sz="1600" b="1" dirty="0">
                <a:solidFill>
                  <a:schemeClr val="accent1">
                    <a:lumMod val="75000"/>
                  </a:schemeClr>
                </a:solidFill>
              </a:rPr>
              <a:t>en groupe</a:t>
            </a:r>
            <a:r>
              <a:rPr lang="fr-FR" sz="1600" dirty="0">
                <a:solidFill>
                  <a:schemeClr val="accent1">
                    <a:lumMod val="75000"/>
                  </a:schemeClr>
                </a:solidFill>
              </a:rPr>
              <a:t> </a:t>
            </a:r>
            <a:r>
              <a:rPr lang="fr-FR" sz="1600" dirty="0"/>
              <a:t>(maximum 3 candidats) mais sont évalués individuellement. La durée de l'épreuve est de </a:t>
            </a:r>
            <a:r>
              <a:rPr lang="fr-FR" sz="1600" b="1" dirty="0">
                <a:solidFill>
                  <a:schemeClr val="accent1">
                    <a:lumMod val="75000"/>
                  </a:schemeClr>
                </a:solidFill>
              </a:rPr>
              <a:t>15 minutes</a:t>
            </a:r>
            <a:r>
              <a:rPr lang="fr-FR" sz="1600" dirty="0">
                <a:solidFill>
                  <a:schemeClr val="accent1">
                    <a:lumMod val="75000"/>
                  </a:schemeClr>
                </a:solidFill>
              </a:rPr>
              <a:t> </a:t>
            </a:r>
            <a:r>
              <a:rPr lang="fr-FR" sz="1600" dirty="0"/>
              <a:t>pour un candidat seul / de </a:t>
            </a:r>
            <a:r>
              <a:rPr lang="fr-FR" sz="1600" b="1" dirty="0">
                <a:solidFill>
                  <a:schemeClr val="accent1">
                    <a:lumMod val="75000"/>
                  </a:schemeClr>
                </a:solidFill>
              </a:rPr>
              <a:t>25 minutes</a:t>
            </a:r>
            <a:r>
              <a:rPr lang="fr-FR" sz="1600" dirty="0"/>
              <a:t> pour un groupe de 2 ou 3 candidats</a:t>
            </a:r>
            <a:r>
              <a:rPr lang="fr-FR" dirty="0"/>
              <a:t>.</a:t>
            </a:r>
          </a:p>
          <a:p>
            <a:pPr marL="0" indent="0">
              <a:buNone/>
            </a:pPr>
            <a:endParaRPr lang="fr-FR" dirty="0"/>
          </a:p>
        </p:txBody>
      </p:sp>
      <p:sp>
        <p:nvSpPr>
          <p:cNvPr id="6" name="Rectangle 1">
            <a:extLst>
              <a:ext uri="{FF2B5EF4-FFF2-40B4-BE49-F238E27FC236}">
                <a16:creationId xmlns:a16="http://schemas.microsoft.com/office/drawing/2014/main" id="{73FE7AE9-F88D-40D6-AE9D-FED1ECA18100}"/>
              </a:ext>
            </a:extLst>
          </p:cNvPr>
          <p:cNvSpPr>
            <a:spLocks noChangeArrowheads="1"/>
          </p:cNvSpPr>
          <p:nvPr/>
        </p:nvSpPr>
        <p:spPr bwMode="auto">
          <a:xfrm>
            <a:off x="0" y="43934"/>
            <a:ext cx="1219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471816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0A7DE-D1B5-4D00-9EA2-5500EA69D87C}"/>
              </a:ext>
            </a:extLst>
          </p:cNvPr>
          <p:cNvSpPr>
            <a:spLocks noGrp="1"/>
          </p:cNvSpPr>
          <p:nvPr>
            <p:ph type="title"/>
          </p:nvPr>
        </p:nvSpPr>
        <p:spPr/>
        <p:txBody>
          <a:bodyPr/>
          <a:lstStyle/>
          <a:p>
            <a:r>
              <a:rPr lang="fr-FR" dirty="0"/>
              <a:t>DNB: EPREUVE ORALE DE SOUTENANCE</a:t>
            </a:r>
          </a:p>
        </p:txBody>
      </p:sp>
      <p:sp>
        <p:nvSpPr>
          <p:cNvPr id="3" name="Espace réservé du texte 2">
            <a:extLst>
              <a:ext uri="{FF2B5EF4-FFF2-40B4-BE49-F238E27FC236}">
                <a16:creationId xmlns:a16="http://schemas.microsoft.com/office/drawing/2014/main" id="{4F6752B7-EB3B-47FE-9AA3-41789844D203}"/>
              </a:ext>
            </a:extLst>
          </p:cNvPr>
          <p:cNvSpPr>
            <a:spLocks noGrp="1"/>
          </p:cNvSpPr>
          <p:nvPr>
            <p:ph type="body" idx="1"/>
          </p:nvPr>
        </p:nvSpPr>
        <p:spPr>
          <a:xfrm>
            <a:off x="814728" y="2174875"/>
            <a:ext cx="5189857" cy="848880"/>
          </a:xfrm>
        </p:spPr>
        <p:txBody>
          <a:bodyPr/>
          <a:lstStyle/>
          <a:p>
            <a:endParaRPr lang="fr-FR" b="1" dirty="0"/>
          </a:p>
          <a:p>
            <a:endParaRPr lang="fr-FR" b="1" dirty="0"/>
          </a:p>
          <a:p>
            <a:r>
              <a:rPr lang="fr-FR" b="1" dirty="0">
                <a:solidFill>
                  <a:schemeClr val="accent1">
                    <a:lumMod val="75000"/>
                  </a:schemeClr>
                </a:solidFill>
              </a:rPr>
              <a:t>Cette épreuve orale est une soutenance </a:t>
            </a:r>
          </a:p>
          <a:p>
            <a:endParaRPr lang="fr-FR" dirty="0"/>
          </a:p>
        </p:txBody>
      </p:sp>
      <p:sp>
        <p:nvSpPr>
          <p:cNvPr id="4" name="Espace réservé du contenu 3">
            <a:extLst>
              <a:ext uri="{FF2B5EF4-FFF2-40B4-BE49-F238E27FC236}">
                <a16:creationId xmlns:a16="http://schemas.microsoft.com/office/drawing/2014/main" id="{D3CB01E0-B26D-4822-82A8-94F248A8B142}"/>
              </a:ext>
            </a:extLst>
          </p:cNvPr>
          <p:cNvSpPr>
            <a:spLocks noGrp="1"/>
          </p:cNvSpPr>
          <p:nvPr>
            <p:ph sz="half" idx="2"/>
          </p:nvPr>
        </p:nvSpPr>
        <p:spPr/>
        <p:txBody>
          <a:bodyPr>
            <a:normAutofit fontScale="77500" lnSpcReduction="20000"/>
          </a:bodyPr>
          <a:lstStyle/>
          <a:p>
            <a:r>
              <a:rPr lang="fr-FR" u="sng" dirty="0"/>
              <a:t>Cette épreuve orale n'a pas pour objet d'évaluer le projet, individuel ou collectif, réalisé par l'élève, mais sa capacité à exposer la démarche qui a été la sienne, les compétences et connaissances qu'il a acquises grâce à ce projet.</a:t>
            </a:r>
            <a:endParaRPr lang="fr-FR" dirty="0"/>
          </a:p>
          <a:p>
            <a:r>
              <a:rPr lang="fr-FR" b="1" dirty="0">
                <a:solidFill>
                  <a:schemeClr val="accent1">
                    <a:lumMod val="75000"/>
                  </a:schemeClr>
                </a:solidFill>
              </a:rPr>
              <a:t>L’épreuve se déroule en deux temps </a:t>
            </a:r>
          </a:p>
          <a:p>
            <a:pPr marL="0" indent="0">
              <a:buNone/>
            </a:pPr>
            <a:r>
              <a:rPr lang="fr-FR" dirty="0"/>
              <a:t>Le jury est composé de deux enseignants, au minimum, l'épreuve consiste en un exposé suivi d'un entretien avec le jury. La durée de l'épreuve est fonction du nombre de candidats se présentant face au jury:</a:t>
            </a:r>
          </a:p>
          <a:p>
            <a:pPr marL="0" indent="0">
              <a:buNone/>
            </a:pPr>
            <a:r>
              <a:rPr lang="fr-FR" b="1" dirty="0"/>
              <a:t>1 candidat</a:t>
            </a:r>
            <a:r>
              <a:rPr lang="fr-FR" dirty="0"/>
              <a:t>:  Expose 5mns/ entretien jury 10mns</a:t>
            </a:r>
          </a:p>
          <a:p>
            <a:pPr marL="0" indent="0">
              <a:buNone/>
            </a:pPr>
            <a:r>
              <a:rPr lang="fr-FR" b="1" dirty="0"/>
              <a:t>Un groupe (2 à 3 candidats</a:t>
            </a:r>
            <a:r>
              <a:rPr lang="fr-FR" dirty="0"/>
              <a:t>): Exposé 10mns / entretien jury 15mns</a:t>
            </a:r>
          </a:p>
          <a:p>
            <a:endParaRPr lang="fr-FR" dirty="0"/>
          </a:p>
          <a:p>
            <a:endParaRPr lang="fr-FR" dirty="0"/>
          </a:p>
        </p:txBody>
      </p:sp>
      <p:sp>
        <p:nvSpPr>
          <p:cNvPr id="5" name="Espace réservé du texte 4">
            <a:extLst>
              <a:ext uri="{FF2B5EF4-FFF2-40B4-BE49-F238E27FC236}">
                <a16:creationId xmlns:a16="http://schemas.microsoft.com/office/drawing/2014/main" id="{ADB8857F-E603-4798-AFFC-563769CEF6AF}"/>
              </a:ext>
            </a:extLst>
          </p:cNvPr>
          <p:cNvSpPr>
            <a:spLocks noGrp="1"/>
          </p:cNvSpPr>
          <p:nvPr>
            <p:ph type="body" sz="quarter" idx="3"/>
          </p:nvPr>
        </p:nvSpPr>
        <p:spPr/>
        <p:txBody>
          <a:bodyPr/>
          <a:lstStyle/>
          <a:p>
            <a:endParaRPr lang="fr-FR" dirty="0"/>
          </a:p>
          <a:p>
            <a:endParaRPr lang="fr-FR" dirty="0"/>
          </a:p>
          <a:p>
            <a:endParaRPr lang="fr-FR" dirty="0"/>
          </a:p>
          <a:p>
            <a:endParaRPr lang="fr-FR" dirty="0"/>
          </a:p>
          <a:p>
            <a:r>
              <a:rPr lang="fr-FR" sz="1600" b="1" dirty="0">
                <a:solidFill>
                  <a:schemeClr val="accent1">
                    <a:lumMod val="75000"/>
                  </a:schemeClr>
                </a:solidFill>
              </a:rPr>
              <a:t>Vous êtes évalué sur la présentation ORALE de votre projet, pas sur le projet lui-même</a:t>
            </a:r>
          </a:p>
        </p:txBody>
      </p:sp>
      <p:sp>
        <p:nvSpPr>
          <p:cNvPr id="6" name="Espace réservé du contenu 5">
            <a:extLst>
              <a:ext uri="{FF2B5EF4-FFF2-40B4-BE49-F238E27FC236}">
                <a16:creationId xmlns:a16="http://schemas.microsoft.com/office/drawing/2014/main" id="{5AA53156-13B9-4796-8C48-C0C9EAE2EF81}"/>
              </a:ext>
            </a:extLst>
          </p:cNvPr>
          <p:cNvSpPr>
            <a:spLocks noGrp="1"/>
          </p:cNvSpPr>
          <p:nvPr>
            <p:ph sz="quarter" idx="4"/>
          </p:nvPr>
        </p:nvSpPr>
        <p:spPr/>
        <p:txBody>
          <a:bodyPr>
            <a:normAutofit fontScale="77500" lnSpcReduction="20000"/>
          </a:bodyPr>
          <a:lstStyle/>
          <a:p>
            <a:r>
              <a:rPr lang="fr-FR" dirty="0"/>
              <a:t>pour cette « soutenance », on attend de vous que vous présentiez la démarche ainsi que les compétences et les connaissances que vous avez acquises grâce à ce projet. Il est donc important de vous entraîner à vous exprimer devant un jury et à respecter le temps imparti tout en mettant particulièrement l’accent sur l’utilisation du français, dans des phrases correctes et avec un vocabulaire varié et approprié. Vous devez expliquer de manière claire le projet que vous avez choisi, expliquer votre réflexion sur le sujet, participer et argumenter lors des échanges avec le jury, etc. Vous pouvez également utiliser des documents pour illustrer votre propos, mais ces derniers ne doivent pas remplacer votre présentation</a:t>
            </a:r>
          </a:p>
        </p:txBody>
      </p:sp>
    </p:spTree>
    <p:extLst>
      <p:ext uri="{BB962C8B-B14F-4D97-AF65-F5344CB8AC3E}">
        <p14:creationId xmlns:p14="http://schemas.microsoft.com/office/powerpoint/2010/main" val="329382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F0EC08-A3DE-4F98-8291-7CF405C3BC96}"/>
              </a:ext>
            </a:extLst>
          </p:cNvPr>
          <p:cNvSpPr>
            <a:spLocks noGrp="1"/>
          </p:cNvSpPr>
          <p:nvPr>
            <p:ph type="title"/>
          </p:nvPr>
        </p:nvSpPr>
        <p:spPr>
          <a:solidFill>
            <a:schemeClr val="accent1">
              <a:lumMod val="75000"/>
            </a:schemeClr>
          </a:solidFill>
        </p:spPr>
        <p:txBody>
          <a:bodyPr/>
          <a:lstStyle/>
          <a:p>
            <a:pPr algn="ctr"/>
            <a:r>
              <a:rPr lang="fr-FR" b="1" dirty="0"/>
              <a:t>BAREME DE L’EPREUVE ORALE DE SOUTENANCE</a:t>
            </a:r>
          </a:p>
        </p:txBody>
      </p:sp>
      <p:sp>
        <p:nvSpPr>
          <p:cNvPr id="4" name="Espace réservé du texte 3">
            <a:extLst>
              <a:ext uri="{FF2B5EF4-FFF2-40B4-BE49-F238E27FC236}">
                <a16:creationId xmlns:a16="http://schemas.microsoft.com/office/drawing/2014/main" id="{62829290-2343-4821-8CBC-40CA2989267F}"/>
              </a:ext>
            </a:extLst>
          </p:cNvPr>
          <p:cNvSpPr>
            <a:spLocks noGrp="1"/>
          </p:cNvSpPr>
          <p:nvPr>
            <p:ph sz="half" idx="1"/>
          </p:nvPr>
        </p:nvSpPr>
        <p:spPr/>
        <p:txBody>
          <a:bodyPr>
            <a:normAutofit/>
          </a:bodyPr>
          <a:lstStyle/>
          <a:p>
            <a:r>
              <a:rPr lang="fr-FR" sz="2400" dirty="0"/>
              <a:t>L'épreuve est notée sur </a:t>
            </a:r>
            <a:r>
              <a:rPr lang="fr-FR" sz="2400" b="1" dirty="0"/>
              <a:t>100 points</a:t>
            </a:r>
            <a:r>
              <a:rPr lang="fr-FR" sz="2400" dirty="0"/>
              <a:t> :</a:t>
            </a:r>
          </a:p>
          <a:p>
            <a:r>
              <a:rPr lang="fr-FR" sz="2400" dirty="0"/>
              <a:t>Maîtrise de l'expression orale (50 points)</a:t>
            </a:r>
          </a:p>
          <a:p>
            <a:r>
              <a:rPr lang="fr-FR" sz="2400" dirty="0"/>
              <a:t>Maîtrise du sujet présenté (50 points)</a:t>
            </a:r>
          </a:p>
        </p:txBody>
      </p:sp>
      <p:sp>
        <p:nvSpPr>
          <p:cNvPr id="7" name="Espace réservé du contenu 6">
            <a:extLst>
              <a:ext uri="{FF2B5EF4-FFF2-40B4-BE49-F238E27FC236}">
                <a16:creationId xmlns:a16="http://schemas.microsoft.com/office/drawing/2014/main" id="{11C0242B-5B34-4A47-889D-F133F23C898F}"/>
              </a:ext>
            </a:extLst>
          </p:cNvPr>
          <p:cNvSpPr>
            <a:spLocks noGrp="1"/>
          </p:cNvSpPr>
          <p:nvPr>
            <p:ph sz="half" idx="2"/>
          </p:nvPr>
        </p:nvSpPr>
        <p:spPr/>
        <p:txBody>
          <a:bodyPr>
            <a:normAutofit/>
          </a:bodyPr>
          <a:lstStyle/>
          <a:p>
            <a:pPr marL="0" indent="0">
              <a:buNone/>
            </a:pPr>
            <a:r>
              <a:rPr lang="fr-FR" sz="2000" dirty="0"/>
              <a:t>Au collège TRIANON</a:t>
            </a:r>
            <a:r>
              <a:rPr lang="fr-FR" sz="2400" dirty="0"/>
              <a:t>, l’épreuve orale du DNB se déroulera </a:t>
            </a:r>
            <a:r>
              <a:rPr lang="fr-FR" sz="2400" b="1" dirty="0"/>
              <a:t>le Mercredi 08 Juin 2022</a:t>
            </a:r>
          </a:p>
          <a:p>
            <a:pPr marL="0" indent="0">
              <a:buNone/>
            </a:pPr>
            <a:r>
              <a:rPr lang="fr-FR" b="1" i="1" dirty="0"/>
              <a:t>L’oral blanc est programmé  le Mercredi 27 Avril 2022</a:t>
            </a:r>
          </a:p>
        </p:txBody>
      </p:sp>
    </p:spTree>
    <p:extLst>
      <p:ext uri="{BB962C8B-B14F-4D97-AF65-F5344CB8AC3E}">
        <p14:creationId xmlns:p14="http://schemas.microsoft.com/office/powerpoint/2010/main" val="3187477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BC79C6-59AE-4192-93D8-05F51CAF494E}"/>
              </a:ext>
            </a:extLst>
          </p:cNvPr>
          <p:cNvSpPr>
            <a:spLocks noGrp="1"/>
          </p:cNvSpPr>
          <p:nvPr>
            <p:ph type="title"/>
          </p:nvPr>
        </p:nvSpPr>
        <p:spPr/>
        <p:txBody>
          <a:bodyPr/>
          <a:lstStyle/>
          <a:p>
            <a:r>
              <a:rPr lang="fr-FR" dirty="0"/>
              <a:t> </a:t>
            </a:r>
            <a:r>
              <a:rPr lang="fr-FR" sz="2800" dirty="0"/>
              <a:t>TAUX DE REUSSITE DNB SESSION 2021 COLLEGE TRIANON</a:t>
            </a:r>
          </a:p>
        </p:txBody>
      </p:sp>
      <p:sp>
        <p:nvSpPr>
          <p:cNvPr id="3" name="Espace réservé du contenu 2">
            <a:extLst>
              <a:ext uri="{FF2B5EF4-FFF2-40B4-BE49-F238E27FC236}">
                <a16:creationId xmlns:a16="http://schemas.microsoft.com/office/drawing/2014/main" id="{5DB44BE3-1F31-4A0A-BE22-AB5E91779DEE}"/>
              </a:ext>
            </a:extLst>
          </p:cNvPr>
          <p:cNvSpPr>
            <a:spLocks noGrp="1"/>
          </p:cNvSpPr>
          <p:nvPr>
            <p:ph sz="half" idx="1"/>
          </p:nvPr>
        </p:nvSpPr>
        <p:spPr/>
        <p:txBody>
          <a:bodyPr>
            <a:normAutofit fontScale="92500" lnSpcReduction="20000"/>
          </a:bodyPr>
          <a:lstStyle/>
          <a:p>
            <a:pPr marL="0" indent="0">
              <a:buNone/>
            </a:pPr>
            <a:r>
              <a:rPr lang="fr-FR" sz="1600" dirty="0">
                <a:latin typeface="Georgia" panose="02040502050405020303" pitchFamily="18" charset="0"/>
              </a:rPr>
              <a:t>DNB</a:t>
            </a:r>
            <a:r>
              <a:rPr lang="fr-FR" dirty="0">
                <a:latin typeface="Georgia" panose="02040502050405020303" pitchFamily="18" charset="0"/>
              </a:rPr>
              <a:t>: 57 candidats: </a:t>
            </a:r>
            <a:r>
              <a:rPr lang="fr-FR" dirty="0">
                <a:solidFill>
                  <a:schemeClr val="accent3">
                    <a:lumMod val="75000"/>
                  </a:schemeClr>
                </a:solidFill>
                <a:latin typeface="Georgia" panose="02040502050405020303" pitchFamily="18" charset="0"/>
              </a:rPr>
              <a:t> </a:t>
            </a:r>
            <a:r>
              <a:rPr lang="fr-FR" sz="2000" dirty="0">
                <a:solidFill>
                  <a:srgbClr val="92D050"/>
                </a:solidFill>
                <a:latin typeface="Georgia" panose="02040502050405020303" pitchFamily="18" charset="0"/>
              </a:rPr>
              <a:t>94,7 %</a:t>
            </a:r>
            <a:r>
              <a:rPr lang="fr-FR" sz="2000" dirty="0">
                <a:solidFill>
                  <a:schemeClr val="accent3">
                    <a:lumMod val="75000"/>
                  </a:schemeClr>
                </a:solidFill>
                <a:latin typeface="Georgia" panose="02040502050405020303" pitchFamily="18" charset="0"/>
              </a:rPr>
              <a:t> </a:t>
            </a:r>
            <a:r>
              <a:rPr lang="fr-FR" dirty="0">
                <a:latin typeface="Georgia" panose="02040502050405020303" pitchFamily="18" charset="0"/>
              </a:rPr>
              <a:t>de réussite  </a:t>
            </a:r>
          </a:p>
          <a:p>
            <a:pPr>
              <a:buFont typeface="Wingdings" panose="05000000000000000000" pitchFamily="2" charset="2"/>
              <a:buChar char="v"/>
            </a:pPr>
            <a:r>
              <a:rPr lang="fr-FR" dirty="0">
                <a:solidFill>
                  <a:schemeClr val="accent3">
                    <a:lumMod val="75000"/>
                  </a:schemeClr>
                </a:solidFill>
                <a:latin typeface="Georgia" panose="02040502050405020303" pitchFamily="18" charset="0"/>
              </a:rPr>
              <a:t> </a:t>
            </a:r>
            <a:r>
              <a:rPr lang="fr-FR" dirty="0">
                <a:solidFill>
                  <a:schemeClr val="accent1"/>
                </a:solidFill>
                <a:latin typeface="Georgia" panose="02040502050405020303" pitchFamily="18" charset="0"/>
              </a:rPr>
              <a:t>82,5%</a:t>
            </a:r>
            <a:r>
              <a:rPr lang="fr-FR" dirty="0">
                <a:solidFill>
                  <a:srgbClr val="0070C0"/>
                </a:solidFill>
                <a:latin typeface="Georgia" panose="02040502050405020303" pitchFamily="18" charset="0"/>
              </a:rPr>
              <a:t> </a:t>
            </a:r>
            <a:r>
              <a:rPr lang="fr-FR" dirty="0">
                <a:latin typeface="Georgia" panose="02040502050405020303" pitchFamily="18" charset="0"/>
              </a:rPr>
              <a:t>2020</a:t>
            </a:r>
          </a:p>
          <a:p>
            <a:pPr marL="68580" indent="0">
              <a:buNone/>
            </a:pPr>
            <a:r>
              <a:rPr lang="fr-FR" dirty="0">
                <a:solidFill>
                  <a:schemeClr val="accent3">
                    <a:lumMod val="75000"/>
                  </a:schemeClr>
                </a:solidFill>
                <a:latin typeface="Georgia" panose="02040502050405020303" pitchFamily="18" charset="0"/>
              </a:rPr>
              <a:t>                                                                           </a:t>
            </a:r>
          </a:p>
          <a:p>
            <a:pPr marL="354330" indent="-285750">
              <a:buFont typeface="Wingdings" panose="05000000000000000000" pitchFamily="2" charset="2"/>
              <a:buChar char="v"/>
            </a:pPr>
            <a:r>
              <a:rPr lang="fr-FR" dirty="0">
                <a:solidFill>
                  <a:schemeClr val="accent3">
                    <a:lumMod val="75000"/>
                  </a:schemeClr>
                </a:solidFill>
                <a:latin typeface="Georgia" panose="02040502050405020303" pitchFamily="18" charset="0"/>
              </a:rPr>
              <a:t>  </a:t>
            </a:r>
            <a:r>
              <a:rPr lang="fr-FR" dirty="0">
                <a:solidFill>
                  <a:schemeClr val="accent1"/>
                </a:solidFill>
                <a:latin typeface="Georgia" panose="02040502050405020303" pitchFamily="18" charset="0"/>
              </a:rPr>
              <a:t>89,5% </a:t>
            </a:r>
            <a:r>
              <a:rPr lang="fr-FR" dirty="0">
                <a:latin typeface="Georgia" panose="02040502050405020303" pitchFamily="18" charset="0"/>
              </a:rPr>
              <a:t>2019</a:t>
            </a:r>
          </a:p>
          <a:p>
            <a:pPr marL="0" indent="0">
              <a:buNone/>
            </a:pPr>
            <a:r>
              <a:rPr lang="fr-FR" dirty="0">
                <a:solidFill>
                  <a:schemeClr val="accent3">
                    <a:lumMod val="75000"/>
                  </a:schemeClr>
                </a:solidFill>
                <a:latin typeface="Georgia" panose="02040502050405020303" pitchFamily="18" charset="0"/>
              </a:rPr>
              <a:t>                                                                             </a:t>
            </a:r>
          </a:p>
          <a:p>
            <a:pPr>
              <a:buFont typeface="Wingdings" panose="05000000000000000000" pitchFamily="2" charset="2"/>
              <a:buChar char="v"/>
            </a:pPr>
            <a:r>
              <a:rPr lang="fr-FR" dirty="0">
                <a:solidFill>
                  <a:schemeClr val="accent3">
                    <a:lumMod val="75000"/>
                  </a:schemeClr>
                </a:solidFill>
                <a:latin typeface="Georgia" panose="02040502050405020303" pitchFamily="18" charset="0"/>
              </a:rPr>
              <a:t>   </a:t>
            </a:r>
            <a:r>
              <a:rPr lang="fr-FR" sz="1600" dirty="0">
                <a:solidFill>
                  <a:schemeClr val="accent1"/>
                </a:solidFill>
                <a:latin typeface="Georgia" panose="02040502050405020303" pitchFamily="18" charset="0"/>
              </a:rPr>
              <a:t>73,77 % </a:t>
            </a:r>
            <a:r>
              <a:rPr lang="fr-FR" dirty="0">
                <a:latin typeface="Georgia" panose="02040502050405020303" pitchFamily="18" charset="0"/>
              </a:rPr>
              <a:t>2018</a:t>
            </a:r>
          </a:p>
          <a:p>
            <a:pPr marL="0" indent="0">
              <a:buNone/>
            </a:pPr>
            <a:endParaRPr lang="fr-FR" dirty="0">
              <a:solidFill>
                <a:schemeClr val="accent3">
                  <a:lumMod val="75000"/>
                </a:schemeClr>
              </a:solidFill>
              <a:latin typeface="Georgia" panose="02040502050405020303" pitchFamily="18" charset="0"/>
            </a:endParaRPr>
          </a:p>
          <a:p>
            <a:pPr marL="0" indent="0">
              <a:buNone/>
            </a:pPr>
            <a:r>
              <a:rPr lang="fr-FR" sz="1600" dirty="0">
                <a:solidFill>
                  <a:schemeClr val="accent3">
                    <a:lumMod val="75000"/>
                  </a:schemeClr>
                </a:solidFill>
                <a:latin typeface="Georgia" panose="02040502050405020303" pitchFamily="18" charset="0"/>
              </a:rPr>
              <a:t>                    </a:t>
            </a:r>
            <a:endParaRPr lang="fr-FR" dirty="0"/>
          </a:p>
        </p:txBody>
      </p:sp>
      <p:sp>
        <p:nvSpPr>
          <p:cNvPr id="4" name="Espace réservé du contenu 3">
            <a:extLst>
              <a:ext uri="{FF2B5EF4-FFF2-40B4-BE49-F238E27FC236}">
                <a16:creationId xmlns:a16="http://schemas.microsoft.com/office/drawing/2014/main" id="{32A45A96-CA91-487B-931D-E1CACBD2F183}"/>
              </a:ext>
            </a:extLst>
          </p:cNvPr>
          <p:cNvSpPr>
            <a:spLocks noGrp="1"/>
          </p:cNvSpPr>
          <p:nvPr>
            <p:ph sz="half" idx="2"/>
          </p:nvPr>
        </p:nvSpPr>
        <p:spPr>
          <a:xfrm>
            <a:off x="6187415" y="2222287"/>
            <a:ext cx="5699785" cy="3638764"/>
          </a:xfrm>
        </p:spPr>
        <p:txBody>
          <a:bodyPr>
            <a:normAutofit fontScale="92500" lnSpcReduction="20000"/>
          </a:bodyPr>
          <a:lstStyle/>
          <a:p>
            <a:pPr marL="0" indent="0">
              <a:buNone/>
            </a:pPr>
            <a:endParaRPr lang="fr-FR" sz="2800" dirty="0">
              <a:solidFill>
                <a:schemeClr val="accent2">
                  <a:lumMod val="75000"/>
                </a:schemeClr>
              </a:solidFill>
              <a:latin typeface="Georgia" panose="02040502050405020303" pitchFamily="18" charset="0"/>
            </a:endParaRPr>
          </a:p>
          <a:p>
            <a:pPr marL="0" indent="0">
              <a:buNone/>
            </a:pPr>
            <a:r>
              <a:rPr lang="fr-FR" sz="2800" dirty="0">
                <a:solidFill>
                  <a:schemeClr val="accent1"/>
                </a:solidFill>
                <a:latin typeface="Georgia" panose="02040502050405020303" pitchFamily="18" charset="0"/>
              </a:rPr>
              <a:t>              33 MENTIONS  </a:t>
            </a:r>
          </a:p>
          <a:p>
            <a:pPr marL="0" indent="0">
              <a:buNone/>
            </a:pPr>
            <a:r>
              <a:rPr lang="fr-FR" sz="2000" dirty="0">
                <a:latin typeface="Georgia" panose="02040502050405020303" pitchFamily="18" charset="0"/>
              </a:rPr>
              <a:t>( 41 mentions 2020- 45 mentions  2019 - 31 mentions 2018)</a:t>
            </a:r>
          </a:p>
          <a:p>
            <a:pPr marL="0" indent="0">
              <a:buNone/>
            </a:pPr>
            <a:endParaRPr lang="fr-FR" sz="2000" dirty="0">
              <a:solidFill>
                <a:schemeClr val="accent3">
                  <a:lumMod val="75000"/>
                </a:schemeClr>
              </a:solidFill>
              <a:latin typeface="Georgia" panose="02040502050405020303" pitchFamily="18" charset="0"/>
            </a:endParaRPr>
          </a:p>
          <a:p>
            <a:pPr marL="0" indent="0">
              <a:buNone/>
            </a:pPr>
            <a:r>
              <a:rPr lang="fr-FR" dirty="0">
                <a:solidFill>
                  <a:schemeClr val="accent3">
                    <a:lumMod val="75000"/>
                  </a:schemeClr>
                </a:solidFill>
                <a:latin typeface="Georgia" panose="02040502050405020303" pitchFamily="18" charset="0"/>
              </a:rPr>
              <a:t>              </a:t>
            </a:r>
            <a:r>
              <a:rPr lang="fr-FR" dirty="0">
                <a:solidFill>
                  <a:schemeClr val="accent1"/>
                </a:solidFill>
                <a:latin typeface="Georgia" panose="02040502050405020303" pitchFamily="18" charset="0"/>
              </a:rPr>
              <a:t>61 %  des admis </a:t>
            </a:r>
            <a:r>
              <a:rPr lang="fr-FR" dirty="0">
                <a:latin typeface="Georgia" panose="02040502050405020303" pitchFamily="18" charset="0"/>
              </a:rPr>
              <a:t>obtiennent une mention</a:t>
            </a:r>
          </a:p>
          <a:p>
            <a:pPr marL="0" indent="0">
              <a:buNone/>
            </a:pPr>
            <a:r>
              <a:rPr lang="fr-FR" dirty="0">
                <a:solidFill>
                  <a:schemeClr val="accent3">
                    <a:lumMod val="75000"/>
                  </a:schemeClr>
                </a:solidFill>
                <a:latin typeface="Georgia" panose="02040502050405020303" pitchFamily="18" charset="0"/>
              </a:rPr>
              <a:t>                       </a:t>
            </a:r>
            <a:r>
              <a:rPr lang="fr-FR" dirty="0">
                <a:latin typeface="Georgia" panose="02040502050405020303" pitchFamily="18" charset="0"/>
              </a:rPr>
              <a:t>( 75%  en 2019 -68,88%  en 2018</a:t>
            </a:r>
            <a:r>
              <a:rPr lang="fr-FR">
                <a:latin typeface="Georgia" panose="02040502050405020303" pitchFamily="18" charset="0"/>
              </a:rPr>
              <a:t>) </a:t>
            </a:r>
          </a:p>
          <a:p>
            <a:pPr marL="0" indent="0">
              <a:buNone/>
            </a:pPr>
            <a:endParaRPr lang="fr-FR" dirty="0">
              <a:latin typeface="Georgia" panose="02040502050405020303" pitchFamily="18" charset="0"/>
            </a:endParaRPr>
          </a:p>
          <a:p>
            <a:pPr marL="0" indent="0">
              <a:buNone/>
            </a:pPr>
            <a:r>
              <a:rPr lang="fr-FR" dirty="0">
                <a:solidFill>
                  <a:schemeClr val="accent3">
                    <a:lumMod val="75000"/>
                  </a:schemeClr>
                </a:solidFill>
                <a:latin typeface="Georgia" panose="02040502050405020303" pitchFamily="18" charset="0"/>
              </a:rPr>
              <a:t>   </a:t>
            </a:r>
            <a:r>
              <a:rPr lang="fr-FR" dirty="0">
                <a:solidFill>
                  <a:schemeClr val="accent1"/>
                </a:solidFill>
                <a:latin typeface="Georgia" panose="02040502050405020303" pitchFamily="18" charset="0"/>
              </a:rPr>
              <a:t>M.TB: 9 </a:t>
            </a:r>
            <a:r>
              <a:rPr lang="fr-FR" dirty="0">
                <a:solidFill>
                  <a:srgbClr val="0070C0"/>
                </a:solidFill>
                <a:latin typeface="Georgia" panose="02040502050405020303" pitchFamily="18" charset="0"/>
              </a:rPr>
              <a:t>(9 n-1)        </a:t>
            </a:r>
            <a:r>
              <a:rPr lang="fr-FR" dirty="0">
                <a:solidFill>
                  <a:schemeClr val="accent1"/>
                </a:solidFill>
                <a:latin typeface="Georgia" panose="02040502050405020303" pitchFamily="18" charset="0"/>
              </a:rPr>
              <a:t>M.B:  14  </a:t>
            </a:r>
            <a:r>
              <a:rPr lang="fr-FR" dirty="0">
                <a:solidFill>
                  <a:srgbClr val="0070C0"/>
                </a:solidFill>
                <a:latin typeface="Georgia" panose="02040502050405020303" pitchFamily="18" charset="0"/>
              </a:rPr>
              <a:t>(15 n-1)        </a:t>
            </a:r>
            <a:r>
              <a:rPr lang="fr-FR" dirty="0">
                <a:solidFill>
                  <a:schemeClr val="accent1"/>
                </a:solidFill>
                <a:latin typeface="Georgia" panose="02040502050405020303" pitchFamily="18" charset="0"/>
              </a:rPr>
              <a:t>M.AB: 10 </a:t>
            </a:r>
            <a:r>
              <a:rPr lang="fr-FR" dirty="0">
                <a:solidFill>
                  <a:srgbClr val="0070C0"/>
                </a:solidFill>
                <a:latin typeface="Georgia" panose="02040502050405020303" pitchFamily="18" charset="0"/>
              </a:rPr>
              <a:t>(17 n-1)</a:t>
            </a:r>
          </a:p>
          <a:p>
            <a:endParaRPr lang="fr-FR" dirty="0"/>
          </a:p>
        </p:txBody>
      </p:sp>
    </p:spTree>
    <p:extLst>
      <p:ext uri="{BB962C8B-B14F-4D97-AF65-F5344CB8AC3E}">
        <p14:creationId xmlns:p14="http://schemas.microsoft.com/office/powerpoint/2010/main" val="353279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Concis">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Concis">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ncis">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emplate>TM03457503[[fn=Concis]]</Template>
  <TotalTime>5855</TotalTime>
  <Words>571</Words>
  <Application>Microsoft Office PowerPoint</Application>
  <PresentationFormat>Grand écran</PresentationFormat>
  <Paragraphs>87</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Century Gothic</vt:lpstr>
      <vt:lpstr>Georgia</vt:lpstr>
      <vt:lpstr>Wingdings</vt:lpstr>
      <vt:lpstr>Wingdings 2</vt:lpstr>
      <vt:lpstr>Concis</vt:lpstr>
      <vt:lpstr>COLLEGE TRIANON LES EPREUVES DIPLÔME NATIONAL DU BREVET (DNB) </vt:lpstr>
      <vt:lpstr>LES EPREUVES DU DIPLÔME NATIONAL DU BREVET (DNB)</vt:lpstr>
      <vt:lpstr> LA MAÎTRISE DU SOCLE COMMUN</vt:lpstr>
      <vt:lpstr>LA MAÎTRISE DU SOCLE COMMUN</vt:lpstr>
      <vt:lpstr>LA MAÎTRISE DU SOCLE COMMUN</vt:lpstr>
      <vt:lpstr>LA MAÎTRISE DU SOCLE COMMUN</vt:lpstr>
      <vt:lpstr>LES EPREUVES DE L’EXAMEN TERMINAL</vt:lpstr>
      <vt:lpstr>Présentation PowerPoint</vt:lpstr>
      <vt:lpstr>DNB: EPREUVE ORALE DE SOUTENANCE</vt:lpstr>
      <vt:lpstr>DNB: EPREUVE ORALE DE SOUTENANCE</vt:lpstr>
      <vt:lpstr>BAREME DE L’EPREUVE ORALE DE SOUTENANCE</vt:lpstr>
      <vt:lpstr> TAUX DE REUSSITE DNB SESSION 2021 COLLEGE TRIANON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TRIANON LES EPREUVES DIPLÔME NATIONAL DU BREVET (DNB)</dc:title>
  <dc:creator>sassad</dc:creator>
  <cp:lastModifiedBy>sassad</cp:lastModifiedBy>
  <cp:revision>17</cp:revision>
  <dcterms:created xsi:type="dcterms:W3CDTF">2022-03-10T20:41:18Z</dcterms:created>
  <dcterms:modified xsi:type="dcterms:W3CDTF">2022-03-15T22:23:38Z</dcterms:modified>
</cp:coreProperties>
</file>