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6"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71" autoAdjust="0"/>
  </p:normalViewPr>
  <p:slideViewPr>
    <p:cSldViewPr>
      <p:cViewPr varScale="1">
        <p:scale>
          <a:sx n="70" d="100"/>
          <a:sy n="70" d="100"/>
        </p:scale>
        <p:origin x="-51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screen"/>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6D70CFB9-0EC3-4B65-A243-DC850F1103D6}" type="datetimeFigureOut">
              <a:rPr lang="fr-FR" smtClean="0"/>
              <a:pPr/>
              <a:t>25/09/2015</a:t>
            </a:fld>
            <a:endParaRPr lang="fr-F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CC7F3E5-0A76-4AC9-9B21-10C2A86AA682}" type="slidenum">
              <a:rPr lang="fr-FR" smtClean="0"/>
              <a:pPr/>
              <a:t>‹N°›</a:t>
            </a:fld>
            <a:endParaRPr lang="fr-FR"/>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fr-FR" smtClean="0"/>
              <a:t>Modifiez le style du titre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C7F3E5-0A76-4AC9-9B21-10C2A86AA682}" type="slidenum">
              <a:rPr lang="fr-FR" smtClean="0"/>
              <a:pPr/>
              <a:t>‹N°›</a:t>
            </a:fld>
            <a:endParaRPr lang="fr-FR"/>
          </a:p>
        </p:txBody>
      </p:sp>
      <p:sp>
        <p:nvSpPr>
          <p:cNvPr id="11" name="Title 10"/>
          <p:cNvSpPr>
            <a:spLocks noGrp="1"/>
          </p:cNvSpPr>
          <p:nvPr>
            <p:ph type="title"/>
          </p:nvPr>
        </p:nvSpPr>
        <p:spPr/>
        <p:txBody>
          <a:bodyPr/>
          <a:lstStyle/>
          <a:p>
            <a:r>
              <a:rPr lang="fr-FR" smtClean="0"/>
              <a:t>Modifiez le style du titre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screen">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C7F3E5-0A76-4AC9-9B21-10C2A86AA682}"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CC7F3E5-0A76-4AC9-9B21-10C2A86AA682}" type="slidenum">
              <a:rPr lang="fr-FR" smtClean="0"/>
              <a:pPr/>
              <a:t>‹N°›</a:t>
            </a:fld>
            <a:endParaRPr lang="fr-FR"/>
          </a:p>
        </p:txBody>
      </p:sp>
      <p:sp>
        <p:nvSpPr>
          <p:cNvPr id="12" name="Title 11"/>
          <p:cNvSpPr>
            <a:spLocks noGrp="1"/>
          </p:cNvSpPr>
          <p:nvPr>
            <p:ph type="title"/>
          </p:nvPr>
        </p:nvSpPr>
        <p:spPr/>
        <p:txBody>
          <a:bodyPr/>
          <a:lstStyle>
            <a:lvl1pPr>
              <a:defRPr>
                <a:solidFill>
                  <a:schemeClr val="tx2"/>
                </a:solidFill>
              </a:defRPr>
            </a:lvl1pPr>
          </a:lstStyle>
          <a:p>
            <a:r>
              <a:rPr lang="fr-FR" smtClean="0"/>
              <a:t>Modifiez le style du titre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CC7F3E5-0A76-4AC9-9B21-10C2A86AA682}" type="slidenum">
              <a:rPr lang="fr-FR" smtClean="0"/>
              <a:pPr/>
              <a:t>‹N°›</a:t>
            </a:fld>
            <a:endParaRPr lang="fr-FR"/>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CC7F3E5-0A76-4AC9-9B21-10C2A86AA682}" type="slidenum">
              <a:rPr lang="fr-FR" smtClean="0"/>
              <a:pPr/>
              <a:t>‹N°›</a:t>
            </a:fld>
            <a:endParaRPr lang="fr-FR"/>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CC7F3E5-0A76-4AC9-9B21-10C2A86AA68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fr-FR" smtClean="0"/>
              <a:t>Modifiez le style du titre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CC7F3E5-0A76-4AC9-9B21-10C2A86AA68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fr-FR" smtClean="0"/>
              <a:t>Modifiez le style du titre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CC7F3E5-0A76-4AC9-9B21-10C2A86AA68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C7F3E5-0A76-4AC9-9B21-10C2A86AA682}" type="slidenum">
              <a:rPr lang="fr-FR" smtClean="0"/>
              <a:pPr/>
              <a:t>‹N°›</a:t>
            </a:fld>
            <a:endParaRPr lang="fr-FR"/>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D70CFB9-0EC3-4B65-A243-DC850F1103D6}" type="datetimeFigureOut">
              <a:rPr lang="fr-FR" smtClean="0"/>
              <a:pPr/>
              <a:t>25/09/2015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C7F3E5-0A76-4AC9-9B21-10C2A86AA682}" type="slidenum">
              <a:rPr lang="fr-FR" smtClean="0"/>
              <a:pPr/>
              <a:t>‹N°›</a:t>
            </a:fld>
            <a:endParaRPr lang="fr-FR"/>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6D70CFB9-0EC3-4B65-A243-DC850F1103D6}" type="datetimeFigureOut">
              <a:rPr lang="fr-FR" smtClean="0"/>
              <a:pPr/>
              <a:t>25/09/2015</a:t>
            </a:fld>
            <a:endParaRPr lang="fr-FR"/>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fr-FR"/>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CC7F3E5-0A76-4AC9-9B21-10C2A86AA68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 Id="rId5" Type="http://schemas.openxmlformats.org/officeDocument/2006/relationships/image" Target="../media/image59.jpeg"/><Relationship Id="rId4" Type="http://schemas.openxmlformats.org/officeDocument/2006/relationships/image" Target="../media/image58.jpeg"/></Relationships>
</file>

<file path=ppt/slides/_rels/slide14.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4.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5.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eg"/><Relationship Id="rId1" Type="http://schemas.openxmlformats.org/officeDocument/2006/relationships/slideLayout" Target="../slideLayouts/slideLayout4.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16.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4.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17.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eg"/><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1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1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6.xml"/><Relationship Id="rId4" Type="http://schemas.openxmlformats.org/officeDocument/2006/relationships/image" Target="../media/image92.jpeg"/></Relationships>
</file>

<file path=ppt/slides/_rels/slide20.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image" Target="../media/image93.jpeg"/><Relationship Id="rId1" Type="http://schemas.openxmlformats.org/officeDocument/2006/relationships/slideLayout" Target="../slideLayouts/slideLayout6.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2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6.xml"/><Relationship Id="rId4" Type="http://schemas.openxmlformats.org/officeDocument/2006/relationships/image" Target="../media/image10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4800" dirty="0" smtClean="0"/>
              <a:t>Mobilité en Roumanie et journée à Paris</a:t>
            </a:r>
            <a:endParaRPr lang="fr-FR" sz="4800" dirty="0"/>
          </a:p>
        </p:txBody>
      </p:sp>
      <p:sp>
        <p:nvSpPr>
          <p:cNvPr id="3" name="Sous-titre 2"/>
          <p:cNvSpPr>
            <a:spLocks noGrp="1"/>
          </p:cNvSpPr>
          <p:nvPr>
            <p:ph type="subTitle" idx="1"/>
          </p:nvPr>
        </p:nvSpPr>
        <p:spPr>
          <a:xfrm>
            <a:off x="1371600" y="3767862"/>
            <a:ext cx="6400800" cy="957282"/>
          </a:xfrm>
        </p:spPr>
        <p:txBody>
          <a:bodyPr/>
          <a:lstStyle/>
          <a:p>
            <a:r>
              <a:rPr lang="fr-FR" dirty="0" smtClean="0"/>
              <a:t>Voyage du 9 au 22 janvier 2015</a:t>
            </a:r>
          </a:p>
          <a:p>
            <a:r>
              <a:rPr lang="fr-FR" dirty="0" smtClean="0"/>
              <a:t>« Local Food, Global Change 2014/2016 »</a:t>
            </a:r>
            <a:endParaRPr lang="fr-FR" dirty="0"/>
          </a:p>
        </p:txBody>
      </p:sp>
      <p:pic>
        <p:nvPicPr>
          <p:cNvPr id="4" name="Image 3" descr="C:\Users\PEL~1\AppData\Local\Temp\Rar$DI02.120\EU flag-Erasmus+_vect_POS.jpg"/>
          <p:cNvPicPr/>
          <p:nvPr/>
        </p:nvPicPr>
        <p:blipFill>
          <a:blip r:embed="rId2" cstate="screen"/>
          <a:srcRect/>
          <a:stretch>
            <a:fillRect/>
          </a:stretch>
        </p:blipFill>
        <p:spPr bwMode="auto">
          <a:xfrm>
            <a:off x="5868144" y="5204363"/>
            <a:ext cx="2571750" cy="734060"/>
          </a:xfrm>
          <a:prstGeom prst="rect">
            <a:avLst/>
          </a:prstGeom>
          <a:noFill/>
          <a:ln w="9525">
            <a:noFill/>
            <a:miter lim="800000"/>
            <a:headEnd/>
            <a:tailEnd/>
          </a:ln>
        </p:spPr>
      </p:pic>
      <p:pic>
        <p:nvPicPr>
          <p:cNvPr id="5" name="Image 4"/>
          <p:cNvPicPr/>
          <p:nvPr/>
        </p:nvPicPr>
        <p:blipFill>
          <a:blip r:embed="rId3" cstate="screen"/>
          <a:srcRect/>
          <a:stretch>
            <a:fillRect/>
          </a:stretch>
        </p:blipFill>
        <p:spPr bwMode="auto">
          <a:xfrm>
            <a:off x="755576" y="4790797"/>
            <a:ext cx="1895475" cy="1466850"/>
          </a:xfrm>
          <a:prstGeom prst="rect">
            <a:avLst/>
          </a:prstGeom>
          <a:solidFill>
            <a:srgbClr val="FFFFFF"/>
          </a:solidFill>
          <a:ln w="9525">
            <a:noFill/>
            <a:miter lim="800000"/>
            <a:headEnd/>
            <a:tailEnd/>
          </a:ln>
        </p:spPr>
      </p:pic>
      <p:pic>
        <p:nvPicPr>
          <p:cNvPr id="6" name="Picture 1"/>
          <p:cNvPicPr/>
          <p:nvPr/>
        </p:nvPicPr>
        <p:blipFill>
          <a:blip r:embed="rId4" cstate="screen">
            <a:extLst>
              <a:ext uri="{28A0092B-C50C-407E-A947-70E740481C1C}">
                <a14:useLocalDpi xmlns:a14="http://schemas.microsoft.com/office/drawing/2010/main" xmlns="" val="0"/>
              </a:ext>
            </a:extLst>
          </a:blip>
          <a:stretch>
            <a:fillRect/>
          </a:stretch>
        </p:blipFill>
        <p:spPr>
          <a:xfrm>
            <a:off x="3707904" y="4968985"/>
            <a:ext cx="1440160" cy="1176674"/>
          </a:xfrm>
          <a:prstGeom prst="rect">
            <a:avLst/>
          </a:prstGeom>
        </p:spPr>
      </p:pic>
    </p:spTree>
    <p:extLst>
      <p:ext uri="{BB962C8B-B14F-4D97-AF65-F5344CB8AC3E}">
        <p14:creationId xmlns:p14="http://schemas.microsoft.com/office/powerpoint/2010/main" xmlns="" val="341619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0" y="0"/>
            <a:ext cx="9150271" cy="6858000"/>
          </a:xfrm>
          <a:prstGeom prst="rect">
            <a:avLst/>
          </a:prstGeom>
        </p:spPr>
      </p:pic>
      <p:sp>
        <p:nvSpPr>
          <p:cNvPr id="2" name="Espace réservé du contenu 1"/>
          <p:cNvSpPr>
            <a:spLocks noGrp="1"/>
          </p:cNvSpPr>
          <p:nvPr>
            <p:ph idx="1"/>
          </p:nvPr>
        </p:nvSpPr>
        <p:spPr>
          <a:xfrm>
            <a:off x="683568" y="4653136"/>
            <a:ext cx="7745505" cy="1756717"/>
          </a:xfrm>
        </p:spPr>
        <p:txBody>
          <a:bodyPr>
            <a:normAutofit fontScale="92500" lnSpcReduction="20000"/>
          </a:bodyPr>
          <a:lstStyle/>
          <a:p>
            <a:pPr algn="ctr"/>
            <a:r>
              <a:rPr lang="fr-FR" u="sng" dirty="0" smtClean="0">
                <a:solidFill>
                  <a:schemeClr val="bg1"/>
                </a:solidFill>
              </a:rPr>
              <a:t>19h20, aéroport Aimé Césaire: </a:t>
            </a:r>
            <a:r>
              <a:rPr lang="fr-FR" dirty="0" smtClean="0">
                <a:solidFill>
                  <a:schemeClr val="bg1"/>
                </a:solidFill>
              </a:rPr>
              <a:t>Photo officielle avant l’entrée en salle d’embarquement avec le principal M. </a:t>
            </a:r>
            <a:r>
              <a:rPr lang="fr-FR" dirty="0" err="1" smtClean="0">
                <a:solidFill>
                  <a:schemeClr val="bg1"/>
                </a:solidFill>
              </a:rPr>
              <a:t>Lorto</a:t>
            </a:r>
            <a:r>
              <a:rPr lang="fr-FR" dirty="0" smtClean="0">
                <a:solidFill>
                  <a:schemeClr val="bg1"/>
                </a:solidFill>
              </a:rPr>
              <a:t>, Mmes Toulon et </a:t>
            </a:r>
            <a:r>
              <a:rPr lang="fr-FR" dirty="0" err="1" smtClean="0">
                <a:solidFill>
                  <a:schemeClr val="bg1"/>
                </a:solidFill>
              </a:rPr>
              <a:t>Lenda</a:t>
            </a:r>
            <a:r>
              <a:rPr lang="fr-FR" dirty="0" smtClean="0">
                <a:solidFill>
                  <a:schemeClr val="bg1"/>
                </a:solidFill>
              </a:rPr>
              <a:t> Polie, les enseignantes accompagnatrices et les élèves Anne-Sophie, Aude, Brian, Guy-André, Julien et </a:t>
            </a:r>
            <a:r>
              <a:rPr lang="fr-FR" dirty="0" err="1" smtClean="0">
                <a:solidFill>
                  <a:schemeClr val="bg1"/>
                </a:solidFill>
              </a:rPr>
              <a:t>Noreen</a:t>
            </a:r>
            <a:r>
              <a:rPr lang="fr-FR" dirty="0" smtClean="0">
                <a:solidFill>
                  <a:schemeClr val="bg1"/>
                </a:solidFill>
              </a:rPr>
              <a:t> des 4èmes E3 et E4 du collège du Carbet.</a:t>
            </a:r>
            <a:endParaRPr lang="fr-FR" dirty="0">
              <a:solidFill>
                <a:schemeClr val="bg1"/>
              </a:solidFill>
            </a:endParaRPr>
          </a:p>
        </p:txBody>
      </p:sp>
      <p:sp>
        <p:nvSpPr>
          <p:cNvPr id="3" name="Titre 2"/>
          <p:cNvSpPr>
            <a:spLocks noGrp="1"/>
          </p:cNvSpPr>
          <p:nvPr>
            <p:ph type="title"/>
          </p:nvPr>
        </p:nvSpPr>
        <p:spPr/>
        <p:txBody>
          <a:bodyPr/>
          <a:lstStyle/>
          <a:p>
            <a:r>
              <a:rPr lang="fr-FR" dirty="0" smtClean="0">
                <a:solidFill>
                  <a:schemeClr val="bg1"/>
                </a:solidFill>
              </a:rPr>
              <a:t>Vendredi 9 janvier</a:t>
            </a:r>
            <a:endParaRPr lang="fr-FR" dirty="0">
              <a:solidFill>
                <a:schemeClr val="bg1"/>
              </a:solidFill>
            </a:endParaRPr>
          </a:p>
        </p:txBody>
      </p:sp>
    </p:spTree>
    <p:extLst>
      <p:ext uri="{BB962C8B-B14F-4D97-AF65-F5344CB8AC3E}">
        <p14:creationId xmlns:p14="http://schemas.microsoft.com/office/powerpoint/2010/main" xmlns="" val="1359996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9247" y="2248347"/>
            <a:ext cx="7745505" cy="1036637"/>
          </a:xfrm>
        </p:spPr>
        <p:txBody>
          <a:bodyPr>
            <a:normAutofit/>
          </a:bodyPr>
          <a:lstStyle/>
          <a:p>
            <a:r>
              <a:rPr lang="fr-FR" sz="2000" dirty="0" smtClean="0"/>
              <a:t>Arrivée au Centre International de Séjour Maurice Ravel à Paris vers 12h30 . Après-midi d’entraînement à la présentation en anglais du diaporama sur le collège et moments de détente.</a:t>
            </a:r>
            <a:endParaRPr lang="fr-FR" sz="2000" dirty="0"/>
          </a:p>
        </p:txBody>
      </p:sp>
      <p:sp>
        <p:nvSpPr>
          <p:cNvPr id="3" name="Titre 2"/>
          <p:cNvSpPr>
            <a:spLocks noGrp="1"/>
          </p:cNvSpPr>
          <p:nvPr>
            <p:ph type="title"/>
          </p:nvPr>
        </p:nvSpPr>
        <p:spPr/>
        <p:txBody>
          <a:bodyPr/>
          <a:lstStyle/>
          <a:p>
            <a:r>
              <a:rPr lang="fr-FR" dirty="0" smtClean="0"/>
              <a:t>Samedi 10 janvier</a:t>
            </a:r>
            <a:endParaRPr lang="fr-FR" dirty="0"/>
          </a:p>
        </p:txBody>
      </p:sp>
      <p:pic>
        <p:nvPicPr>
          <p:cNvPr id="4" name="Image 3"/>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683568" y="3645024"/>
            <a:ext cx="3528391" cy="2646293"/>
          </a:xfrm>
          <a:prstGeom prst="rect">
            <a:avLst/>
          </a:prstGeom>
        </p:spPr>
      </p:pic>
      <p:pic>
        <p:nvPicPr>
          <p:cNvPr id="5" name="Image 4"/>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4788024" y="3645024"/>
            <a:ext cx="3534082" cy="2650562"/>
          </a:xfrm>
          <a:prstGeom prst="rect">
            <a:avLst/>
          </a:prstGeom>
        </p:spPr>
      </p:pic>
    </p:spTree>
    <p:extLst>
      <p:ext uri="{BB962C8B-B14F-4D97-AF65-F5344CB8AC3E}">
        <p14:creationId xmlns:p14="http://schemas.microsoft.com/office/powerpoint/2010/main" xmlns="" val="5773586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9247" y="2248347"/>
            <a:ext cx="2504601" cy="3877815"/>
          </a:xfrm>
        </p:spPr>
        <p:txBody>
          <a:bodyPr>
            <a:normAutofit/>
          </a:bodyPr>
          <a:lstStyle/>
          <a:p>
            <a:r>
              <a:rPr lang="fr-FR" sz="2000" dirty="0" smtClean="0"/>
              <a:t>Départ pour Sibiu via Vienne depuis Roissy Charles de Gaulle à 10h00.</a:t>
            </a:r>
          </a:p>
          <a:p>
            <a:endParaRPr lang="fr-FR" sz="2000" dirty="0" smtClean="0"/>
          </a:p>
          <a:p>
            <a:r>
              <a:rPr lang="fr-FR" sz="2000" dirty="0" smtClean="0"/>
              <a:t>Arrivée à Sibiu en Transylvanie vers 15h15. Accueil par les correspondants roumains.</a:t>
            </a:r>
            <a:endParaRPr lang="fr-FR" sz="2000" dirty="0"/>
          </a:p>
        </p:txBody>
      </p:sp>
      <p:sp>
        <p:nvSpPr>
          <p:cNvPr id="3" name="Titre 2"/>
          <p:cNvSpPr>
            <a:spLocks noGrp="1"/>
          </p:cNvSpPr>
          <p:nvPr>
            <p:ph type="title"/>
          </p:nvPr>
        </p:nvSpPr>
        <p:spPr/>
        <p:txBody>
          <a:bodyPr/>
          <a:lstStyle/>
          <a:p>
            <a:r>
              <a:rPr lang="fr-FR" dirty="0" smtClean="0"/>
              <a:t>Dimanche 11 janvier</a:t>
            </a:r>
            <a:endParaRPr lang="fr-FR" dirty="0"/>
          </a:p>
        </p:txBody>
      </p:sp>
      <p:pic>
        <p:nvPicPr>
          <p:cNvPr id="4" name="Image 3"/>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4572000" y="2132856"/>
            <a:ext cx="3384376" cy="2106234"/>
          </a:xfrm>
          <a:prstGeom prst="rect">
            <a:avLst/>
          </a:prstGeom>
        </p:spPr>
      </p:pic>
      <p:pic>
        <p:nvPicPr>
          <p:cNvPr id="5" name="Image 4"/>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4572000" y="4437112"/>
            <a:ext cx="3384376" cy="2232248"/>
          </a:xfrm>
          <a:prstGeom prst="rect">
            <a:avLst/>
          </a:prstGeom>
        </p:spPr>
      </p:pic>
    </p:spTree>
    <p:extLst>
      <p:ext uri="{BB962C8B-B14F-4D97-AF65-F5344CB8AC3E}">
        <p14:creationId xmlns:p14="http://schemas.microsoft.com/office/powerpoint/2010/main" xmlns="" val="41855437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88490" y="570156"/>
            <a:ext cx="7756263" cy="914628"/>
          </a:xfrm>
        </p:spPr>
        <p:txBody>
          <a:bodyPr/>
          <a:lstStyle/>
          <a:p>
            <a:r>
              <a:rPr lang="fr-FR" sz="4000" dirty="0" smtClean="0"/>
              <a:t>Lundi 12 janvier</a:t>
            </a:r>
            <a:endParaRPr lang="fr-FR" sz="4000" dirty="0"/>
          </a:p>
        </p:txBody>
      </p:sp>
      <p:pic>
        <p:nvPicPr>
          <p:cNvPr id="5" name="Image 4"/>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4873106" y="3519553"/>
            <a:ext cx="3384376" cy="2268252"/>
          </a:xfrm>
          <a:prstGeom prst="rect">
            <a:avLst/>
          </a:prstGeom>
        </p:spPr>
      </p:pic>
      <p:pic>
        <p:nvPicPr>
          <p:cNvPr id="6" name="Image 5"/>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584115" y="1988840"/>
            <a:ext cx="3339534" cy="2080834"/>
          </a:xfrm>
          <a:prstGeom prst="rect">
            <a:avLst/>
          </a:prstGeom>
        </p:spPr>
      </p:pic>
      <p:pic>
        <p:nvPicPr>
          <p:cNvPr id="7" name="Image 6"/>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584114" y="4293096"/>
            <a:ext cx="3385151" cy="2253845"/>
          </a:xfrm>
          <a:prstGeom prst="rect">
            <a:avLst/>
          </a:prstGeom>
        </p:spPr>
      </p:pic>
      <p:sp>
        <p:nvSpPr>
          <p:cNvPr id="8" name="Espace réservé du contenu 7"/>
          <p:cNvSpPr>
            <a:spLocks noGrp="1"/>
          </p:cNvSpPr>
          <p:nvPr>
            <p:ph idx="1"/>
          </p:nvPr>
        </p:nvSpPr>
        <p:spPr>
          <a:xfrm>
            <a:off x="3977804" y="2132857"/>
            <a:ext cx="4986684" cy="1296144"/>
          </a:xfrm>
        </p:spPr>
        <p:txBody>
          <a:bodyPr>
            <a:normAutofit fontScale="92500" lnSpcReduction="20000"/>
          </a:bodyPr>
          <a:lstStyle/>
          <a:p>
            <a:r>
              <a:rPr lang="fr-FR" sz="1600" dirty="0" smtClean="0"/>
              <a:t>Photo officielle avec Mme Ana </a:t>
            </a:r>
            <a:r>
              <a:rPr lang="fr-FR" sz="1600" dirty="0" err="1" smtClean="0"/>
              <a:t>Avram</a:t>
            </a:r>
            <a:r>
              <a:rPr lang="fr-FR" sz="1600" dirty="0" smtClean="0"/>
              <a:t>, proviseure du Lycée Général </a:t>
            </a:r>
            <a:r>
              <a:rPr lang="fr-FR" sz="1600" dirty="0" err="1" smtClean="0"/>
              <a:t>Onisifor</a:t>
            </a:r>
            <a:r>
              <a:rPr lang="fr-FR" sz="1600" dirty="0" smtClean="0"/>
              <a:t> </a:t>
            </a:r>
            <a:r>
              <a:rPr lang="fr-FR" sz="1600" dirty="0" err="1" smtClean="0"/>
              <a:t>Ghibu</a:t>
            </a:r>
            <a:r>
              <a:rPr lang="fr-FR" sz="1600" dirty="0" smtClean="0"/>
              <a:t>. </a:t>
            </a:r>
          </a:p>
          <a:p>
            <a:r>
              <a:rPr lang="fr-FR" sz="1600" dirty="0" smtClean="0"/>
              <a:t>Collègues roumains: Laura </a:t>
            </a:r>
            <a:r>
              <a:rPr lang="fr-FR" sz="1600" dirty="0" err="1" smtClean="0"/>
              <a:t>Pitariu</a:t>
            </a:r>
            <a:r>
              <a:rPr lang="fr-FR" sz="1600" dirty="0" smtClean="0"/>
              <a:t> , </a:t>
            </a:r>
            <a:r>
              <a:rPr lang="fr-FR" sz="1600" dirty="0" err="1"/>
              <a:t>G</a:t>
            </a:r>
            <a:r>
              <a:rPr lang="fr-FR" sz="1600" dirty="0" err="1" smtClean="0"/>
              <a:t>elu</a:t>
            </a:r>
            <a:r>
              <a:rPr lang="fr-FR" sz="1600" dirty="0" smtClean="0"/>
              <a:t> </a:t>
            </a:r>
            <a:r>
              <a:rPr lang="fr-FR" sz="1600" dirty="0" err="1" smtClean="0"/>
              <a:t>Leicu</a:t>
            </a:r>
            <a:r>
              <a:rPr lang="fr-FR" sz="1600" dirty="0" smtClean="0"/>
              <a:t> et Dana </a:t>
            </a:r>
            <a:r>
              <a:rPr lang="fr-FR" sz="1600" dirty="0" err="1" smtClean="0"/>
              <a:t>Arvunescu</a:t>
            </a:r>
            <a:r>
              <a:rPr lang="fr-FR" sz="1600" dirty="0" smtClean="0"/>
              <a:t>.</a:t>
            </a:r>
          </a:p>
          <a:p>
            <a:r>
              <a:rPr lang="fr-FR" sz="1600" dirty="0" smtClean="0"/>
              <a:t>Collègues italiens: </a:t>
            </a:r>
            <a:r>
              <a:rPr lang="fr-FR" sz="1600" dirty="0" err="1" smtClean="0"/>
              <a:t>Nunzia</a:t>
            </a:r>
            <a:r>
              <a:rPr lang="fr-FR" sz="1600" dirty="0" smtClean="0"/>
              <a:t> Cardinale et Angelo </a:t>
            </a:r>
            <a:r>
              <a:rPr lang="fr-FR" sz="1600" dirty="0" err="1" smtClean="0"/>
              <a:t>Baffelli</a:t>
            </a:r>
            <a:endParaRPr lang="fr-FR" sz="1600" dirty="0"/>
          </a:p>
        </p:txBody>
      </p:sp>
      <p:sp>
        <p:nvSpPr>
          <p:cNvPr id="9" name="ZoneTexte 8"/>
          <p:cNvSpPr txBox="1"/>
          <p:nvPr/>
        </p:nvSpPr>
        <p:spPr>
          <a:xfrm>
            <a:off x="4427984" y="5949280"/>
            <a:ext cx="3829498" cy="553998"/>
          </a:xfrm>
          <a:prstGeom prst="rect">
            <a:avLst/>
          </a:prstGeom>
          <a:noFill/>
        </p:spPr>
        <p:txBody>
          <a:bodyPr wrap="square" rtlCol="0">
            <a:spAutoFit/>
          </a:bodyPr>
          <a:lstStyle/>
          <a:p>
            <a:pPr algn="ctr"/>
            <a:r>
              <a:rPr lang="fr-FR" sz="1500" dirty="0" smtClean="0"/>
              <a:t>Rencontre avec les élèves italiens et roumains.</a:t>
            </a:r>
            <a:endParaRPr lang="fr-FR" sz="1500" dirty="0"/>
          </a:p>
        </p:txBody>
      </p:sp>
    </p:spTree>
    <p:extLst>
      <p:ext uri="{BB962C8B-B14F-4D97-AF65-F5344CB8AC3E}">
        <p14:creationId xmlns:p14="http://schemas.microsoft.com/office/powerpoint/2010/main" xmlns="" val="3310698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323528" y="774123"/>
            <a:ext cx="2664296" cy="1998222"/>
          </a:xfrm>
          <a:prstGeom prst="rect">
            <a:avLst/>
          </a:prstGeom>
        </p:spPr>
      </p:pic>
      <p:pic>
        <p:nvPicPr>
          <p:cNvPr id="6" name="Image 5"/>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3138534" y="774123"/>
            <a:ext cx="2831417" cy="1998222"/>
          </a:xfrm>
          <a:prstGeom prst="rect">
            <a:avLst/>
          </a:prstGeom>
        </p:spPr>
      </p:pic>
      <p:pic>
        <p:nvPicPr>
          <p:cNvPr id="9" name="Image 8"/>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6156176" y="747189"/>
            <a:ext cx="2664296" cy="2025155"/>
          </a:xfrm>
          <a:prstGeom prst="rect">
            <a:avLst/>
          </a:prstGeom>
        </p:spPr>
      </p:pic>
      <p:pic>
        <p:nvPicPr>
          <p:cNvPr id="10" name="Image 9"/>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539552" y="3429000"/>
            <a:ext cx="3707904" cy="2471936"/>
          </a:xfrm>
          <a:prstGeom prst="rect">
            <a:avLst/>
          </a:prstGeom>
        </p:spPr>
      </p:pic>
      <p:pic>
        <p:nvPicPr>
          <p:cNvPr id="11" name="Image 10"/>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4788024" y="3429000"/>
            <a:ext cx="3600400" cy="2471936"/>
          </a:xfrm>
          <a:prstGeom prst="rect">
            <a:avLst/>
          </a:prstGeom>
        </p:spPr>
      </p:pic>
      <p:sp>
        <p:nvSpPr>
          <p:cNvPr id="12" name="ZoneTexte 11"/>
          <p:cNvSpPr txBox="1"/>
          <p:nvPr/>
        </p:nvSpPr>
        <p:spPr>
          <a:xfrm>
            <a:off x="895056" y="2852936"/>
            <a:ext cx="7781400" cy="369332"/>
          </a:xfrm>
          <a:prstGeom prst="rect">
            <a:avLst/>
          </a:prstGeom>
          <a:noFill/>
        </p:spPr>
        <p:txBody>
          <a:bodyPr wrap="square" rtlCol="0">
            <a:spAutoFit/>
          </a:bodyPr>
          <a:lstStyle/>
          <a:p>
            <a:r>
              <a:rPr lang="fr-FR" dirty="0" smtClean="0"/>
              <a:t>Visite du lycée </a:t>
            </a:r>
            <a:r>
              <a:rPr lang="fr-FR" dirty="0" err="1" smtClean="0"/>
              <a:t>Onisifor</a:t>
            </a:r>
            <a:r>
              <a:rPr lang="fr-FR" dirty="0" smtClean="0"/>
              <a:t> </a:t>
            </a:r>
            <a:r>
              <a:rPr lang="fr-FR" dirty="0" err="1" smtClean="0"/>
              <a:t>Ghibu</a:t>
            </a:r>
            <a:r>
              <a:rPr lang="fr-FR" dirty="0" smtClean="0"/>
              <a:t> (1883- 1972), célèbre pédagogue roumain.</a:t>
            </a:r>
            <a:endParaRPr lang="fr-FR" dirty="0"/>
          </a:p>
        </p:txBody>
      </p:sp>
      <p:sp>
        <p:nvSpPr>
          <p:cNvPr id="13" name="ZoneTexte 12"/>
          <p:cNvSpPr txBox="1"/>
          <p:nvPr/>
        </p:nvSpPr>
        <p:spPr>
          <a:xfrm>
            <a:off x="683568" y="6237312"/>
            <a:ext cx="7704856" cy="369332"/>
          </a:xfrm>
          <a:prstGeom prst="rect">
            <a:avLst/>
          </a:prstGeom>
          <a:noFill/>
        </p:spPr>
        <p:txBody>
          <a:bodyPr wrap="square" rtlCol="0">
            <a:spAutoFit/>
          </a:bodyPr>
          <a:lstStyle/>
          <a:p>
            <a:r>
              <a:rPr lang="fr-FR" dirty="0" smtClean="0"/>
              <a:t>Présentation du diaporama sur le collège et la Martinique par nos élèves.</a:t>
            </a:r>
            <a:endParaRPr lang="fr-FR" dirty="0"/>
          </a:p>
        </p:txBody>
      </p:sp>
    </p:spTree>
    <p:extLst>
      <p:ext uri="{BB962C8B-B14F-4D97-AF65-F5344CB8AC3E}">
        <p14:creationId xmlns:p14="http://schemas.microsoft.com/office/powerpoint/2010/main" xmlns="" val="167887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Soirée </a:t>
            </a:r>
            <a:r>
              <a:rPr lang="fr-FR" dirty="0"/>
              <a:t>i</a:t>
            </a:r>
            <a:r>
              <a:rPr lang="fr-FR" dirty="0" smtClean="0"/>
              <a:t>nternationale</a:t>
            </a:r>
            <a:endParaRPr lang="fr-FR" dirty="0"/>
          </a:p>
        </p:txBody>
      </p:sp>
      <p:pic>
        <p:nvPicPr>
          <p:cNvPr id="7" name="Espace réservé du contenu 6"/>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3347864" y="2205080"/>
            <a:ext cx="2807989" cy="1871992"/>
          </a:xfrm>
        </p:spPr>
      </p:pic>
      <p:pic>
        <p:nvPicPr>
          <p:cNvPr id="5" name="Espace réservé du contenu 4"/>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323528" y="2204864"/>
            <a:ext cx="2880320" cy="1920213"/>
          </a:xfrm>
        </p:spPr>
      </p:pic>
      <p:pic>
        <p:nvPicPr>
          <p:cNvPr id="8" name="Image 7"/>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6300192" y="2269937"/>
            <a:ext cx="2602690" cy="1807135"/>
          </a:xfrm>
          <a:prstGeom prst="rect">
            <a:avLst/>
          </a:prstGeom>
        </p:spPr>
      </p:pic>
      <p:pic>
        <p:nvPicPr>
          <p:cNvPr id="9" name="Image 8"/>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3306011" y="4743728"/>
            <a:ext cx="2808182" cy="1872121"/>
          </a:xfrm>
          <a:prstGeom prst="rect">
            <a:avLst/>
          </a:prstGeom>
        </p:spPr>
      </p:pic>
      <p:pic>
        <p:nvPicPr>
          <p:cNvPr id="12" name="Image 11"/>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508787" y="4743728"/>
            <a:ext cx="2526476" cy="1894857"/>
          </a:xfrm>
          <a:prstGeom prst="rect">
            <a:avLst/>
          </a:prstGeom>
        </p:spPr>
      </p:pic>
      <p:pic>
        <p:nvPicPr>
          <p:cNvPr id="13" name="Image 12"/>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6310464" y="4743727"/>
            <a:ext cx="2592418" cy="1872121"/>
          </a:xfrm>
          <a:prstGeom prst="rect">
            <a:avLst/>
          </a:prstGeom>
        </p:spPr>
      </p:pic>
      <p:sp>
        <p:nvSpPr>
          <p:cNvPr id="3" name="ZoneTexte 2"/>
          <p:cNvSpPr txBox="1"/>
          <p:nvPr/>
        </p:nvSpPr>
        <p:spPr>
          <a:xfrm>
            <a:off x="404799" y="4077072"/>
            <a:ext cx="8507346" cy="738664"/>
          </a:xfrm>
          <a:prstGeom prst="rect">
            <a:avLst/>
          </a:prstGeom>
          <a:noFill/>
        </p:spPr>
        <p:txBody>
          <a:bodyPr wrap="square" rtlCol="0">
            <a:spAutoFit/>
          </a:bodyPr>
          <a:lstStyle/>
          <a:p>
            <a:pPr algn="ctr"/>
            <a:r>
              <a:rPr lang="fr-FR" sz="1400" dirty="0" smtClean="0"/>
              <a:t>Buffets antillais (</a:t>
            </a:r>
            <a:r>
              <a:rPr lang="fr-FR" sz="1400" dirty="0" err="1" smtClean="0"/>
              <a:t>chiquetaille</a:t>
            </a:r>
            <a:r>
              <a:rPr lang="fr-FR" sz="1400" dirty="0" smtClean="0"/>
              <a:t> de morue et de poulet, jambon Noël et jus de goyave), italien (</a:t>
            </a:r>
            <a:r>
              <a:rPr lang="fr-FR" sz="1400" dirty="0" err="1" smtClean="0"/>
              <a:t>panettone</a:t>
            </a:r>
            <a:r>
              <a:rPr lang="fr-FR" sz="1400" dirty="0" smtClean="0"/>
              <a:t>, jambon cru, biscuits au beurre et aux noisettes, parmesan)  et roumains (boulettes de viandes, polenta au fromage et desserts aux pommes et à la cannelle)</a:t>
            </a:r>
            <a:endParaRPr lang="fr-FR" sz="1400" dirty="0"/>
          </a:p>
        </p:txBody>
      </p:sp>
    </p:spTree>
    <p:extLst>
      <p:ext uri="{BB962C8B-B14F-4D97-AF65-F5344CB8AC3E}">
        <p14:creationId xmlns:p14="http://schemas.microsoft.com/office/powerpoint/2010/main" xmlns="" val="2561800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Mardi 13 janvier</a:t>
            </a:r>
            <a:endParaRPr lang="fr-FR" dirty="0"/>
          </a:p>
        </p:txBody>
      </p:sp>
      <p:pic>
        <p:nvPicPr>
          <p:cNvPr id="6" name="Espace réservé du contenu 5"/>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251520" y="2132856"/>
            <a:ext cx="2615518" cy="1743678"/>
          </a:xfrm>
        </p:spPr>
      </p:pic>
      <p:pic>
        <p:nvPicPr>
          <p:cNvPr id="7" name="Espace réservé du contenu 6"/>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3131840" y="2132856"/>
            <a:ext cx="2664296" cy="1776197"/>
          </a:xfrm>
        </p:spPr>
      </p:pic>
      <p:pic>
        <p:nvPicPr>
          <p:cNvPr id="8" name="Image 7"/>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6156176" y="2132856"/>
            <a:ext cx="2664296" cy="1776198"/>
          </a:xfrm>
          <a:prstGeom prst="rect">
            <a:avLst/>
          </a:prstGeom>
        </p:spPr>
      </p:pic>
      <p:pic>
        <p:nvPicPr>
          <p:cNvPr id="9" name="Image 8"/>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3131840" y="4457356"/>
            <a:ext cx="2729742" cy="1819828"/>
          </a:xfrm>
          <a:prstGeom prst="rect">
            <a:avLst/>
          </a:prstGeom>
        </p:spPr>
      </p:pic>
      <p:pic>
        <p:nvPicPr>
          <p:cNvPr id="10" name="Image 9"/>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6110242" y="4485737"/>
            <a:ext cx="2729742" cy="1819828"/>
          </a:xfrm>
          <a:prstGeom prst="rect">
            <a:avLst/>
          </a:prstGeom>
        </p:spPr>
      </p:pic>
      <p:pic>
        <p:nvPicPr>
          <p:cNvPr id="11" name="Image 10"/>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222766" y="4457356"/>
            <a:ext cx="2729742" cy="1819828"/>
          </a:xfrm>
          <a:prstGeom prst="rect">
            <a:avLst/>
          </a:prstGeom>
        </p:spPr>
      </p:pic>
      <p:sp>
        <p:nvSpPr>
          <p:cNvPr id="3" name="ZoneTexte 2"/>
          <p:cNvSpPr txBox="1"/>
          <p:nvPr/>
        </p:nvSpPr>
        <p:spPr>
          <a:xfrm>
            <a:off x="323528" y="4005064"/>
            <a:ext cx="8496944" cy="369332"/>
          </a:xfrm>
          <a:prstGeom prst="rect">
            <a:avLst/>
          </a:prstGeom>
          <a:noFill/>
        </p:spPr>
        <p:txBody>
          <a:bodyPr wrap="square" rtlCol="0">
            <a:spAutoFit/>
          </a:bodyPr>
          <a:lstStyle/>
          <a:p>
            <a:pPr algn="ctr"/>
            <a:r>
              <a:rPr lang="fr-FR" sz="1400" dirty="0" smtClean="0"/>
              <a:t>Activités pédagogiques et ludiques pour briser la glace entre les élèves roumains italiens et martiniquais</a:t>
            </a:r>
            <a:r>
              <a:rPr lang="fr-FR" dirty="0" smtClean="0"/>
              <a:t>.</a:t>
            </a:r>
            <a:endParaRPr lang="fr-FR" dirty="0"/>
          </a:p>
        </p:txBody>
      </p:sp>
      <p:sp>
        <p:nvSpPr>
          <p:cNvPr id="4" name="ZoneTexte 3"/>
          <p:cNvSpPr txBox="1"/>
          <p:nvPr/>
        </p:nvSpPr>
        <p:spPr>
          <a:xfrm>
            <a:off x="323528" y="6381328"/>
            <a:ext cx="8352928" cy="307777"/>
          </a:xfrm>
          <a:prstGeom prst="rect">
            <a:avLst/>
          </a:prstGeom>
          <a:noFill/>
        </p:spPr>
        <p:txBody>
          <a:bodyPr wrap="square" rtlCol="0">
            <a:spAutoFit/>
          </a:bodyPr>
          <a:lstStyle/>
          <a:p>
            <a:pPr algn="ctr"/>
            <a:r>
              <a:rPr lang="fr-FR" sz="1400" dirty="0" smtClean="0"/>
              <a:t>Réunion  entre les collègues européens sur le projet Erasmus+ 2014/2016.</a:t>
            </a:r>
            <a:endParaRPr lang="fr-FR" sz="1400" dirty="0"/>
          </a:p>
        </p:txBody>
      </p:sp>
    </p:spTree>
    <p:extLst>
      <p:ext uri="{BB962C8B-B14F-4D97-AF65-F5344CB8AC3E}">
        <p14:creationId xmlns:p14="http://schemas.microsoft.com/office/powerpoint/2010/main" xmlns="" val="2610881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6996" y="548680"/>
            <a:ext cx="4905673" cy="1054250"/>
          </a:xfrm>
        </p:spPr>
        <p:txBody>
          <a:bodyPr/>
          <a:lstStyle/>
          <a:p>
            <a:r>
              <a:rPr lang="fr-FR" dirty="0" smtClean="0"/>
              <a:t>Visite de Sibiu</a:t>
            </a:r>
            <a:endParaRPr lang="fr-FR" dirty="0"/>
          </a:p>
        </p:txBody>
      </p:sp>
      <p:pic>
        <p:nvPicPr>
          <p:cNvPr id="5" name="Espace réservé du contenu 4"/>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179512" y="2151644"/>
            <a:ext cx="2952328" cy="1968218"/>
          </a:xfrm>
        </p:spPr>
      </p:pic>
      <p:pic>
        <p:nvPicPr>
          <p:cNvPr id="6" name="Espace réservé du contenu 5"/>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3379333" y="2180591"/>
            <a:ext cx="2916326" cy="1944216"/>
          </a:xfrm>
        </p:spPr>
      </p:pic>
      <p:pic>
        <p:nvPicPr>
          <p:cNvPr id="9" name="Image 8"/>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251520" y="4559130"/>
            <a:ext cx="2880320" cy="2160240"/>
          </a:xfrm>
          <a:prstGeom prst="rect">
            <a:avLst/>
          </a:prstGeom>
        </p:spPr>
      </p:pic>
      <p:pic>
        <p:nvPicPr>
          <p:cNvPr id="11" name="Image 10"/>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3379333" y="4629613"/>
            <a:ext cx="2661000" cy="1995750"/>
          </a:xfrm>
          <a:prstGeom prst="rect">
            <a:avLst/>
          </a:prstGeom>
        </p:spPr>
      </p:pic>
      <p:pic>
        <p:nvPicPr>
          <p:cNvPr id="13" name="Image 12"/>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6453337" y="2132856"/>
            <a:ext cx="2592288" cy="1944216"/>
          </a:xfrm>
          <a:prstGeom prst="rect">
            <a:avLst/>
          </a:prstGeom>
        </p:spPr>
      </p:pic>
      <p:pic>
        <p:nvPicPr>
          <p:cNvPr id="15" name="Image 14"/>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6228184" y="4653137"/>
            <a:ext cx="2592288" cy="1972226"/>
          </a:xfrm>
          <a:prstGeom prst="rect">
            <a:avLst/>
          </a:prstGeom>
        </p:spPr>
      </p:pic>
      <p:sp>
        <p:nvSpPr>
          <p:cNvPr id="3" name="ZoneTexte 2"/>
          <p:cNvSpPr txBox="1"/>
          <p:nvPr/>
        </p:nvSpPr>
        <p:spPr>
          <a:xfrm>
            <a:off x="251519" y="4077072"/>
            <a:ext cx="8794105" cy="738664"/>
          </a:xfrm>
          <a:prstGeom prst="rect">
            <a:avLst/>
          </a:prstGeom>
          <a:noFill/>
        </p:spPr>
        <p:txBody>
          <a:bodyPr wrap="square" rtlCol="0">
            <a:spAutoFit/>
          </a:bodyPr>
          <a:lstStyle/>
          <a:p>
            <a:pPr algn="ctr"/>
            <a:r>
              <a:rPr lang="fr-FR" sz="1400" dirty="0" smtClean="0"/>
              <a:t>Visite d’églises orthodoxes, de remparts, de cafés, photo de groupe devant l’hôtel de ville sur la place centrale. Autrefois occupée par les Saxons, Sibiu comporte encore aujourd’hui une grande communauté germanophone.</a:t>
            </a:r>
            <a:endParaRPr lang="fr-FR" sz="1400" dirty="0"/>
          </a:p>
        </p:txBody>
      </p:sp>
    </p:spTree>
    <p:extLst>
      <p:ext uri="{BB962C8B-B14F-4D97-AF65-F5344CB8AC3E}">
        <p14:creationId xmlns:p14="http://schemas.microsoft.com/office/powerpoint/2010/main" xmlns="" val="917839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000" dirty="0" smtClean="0"/>
              <a:t>Mercredi 14 janvier</a:t>
            </a:r>
            <a:br>
              <a:rPr lang="fr-FR" sz="2000" dirty="0" smtClean="0"/>
            </a:br>
            <a:r>
              <a:rPr lang="fr-FR" sz="2000" dirty="0" smtClean="0"/>
              <a:t>Journée au village de </a:t>
            </a:r>
            <a:r>
              <a:rPr lang="fr-FR" sz="2000" dirty="0" err="1" smtClean="0"/>
              <a:t>Sibiel</a:t>
            </a:r>
            <a:r>
              <a:rPr lang="fr-FR" sz="2000" dirty="0" smtClean="0"/>
              <a:t>, visite du musée d’icônes sur verre</a:t>
            </a:r>
            <a:br>
              <a:rPr lang="fr-FR" sz="2000" dirty="0" smtClean="0"/>
            </a:br>
            <a:r>
              <a:rPr lang="fr-FR" sz="2000" dirty="0" smtClean="0"/>
              <a:t>repas traditionnel roumain dans un chalet</a:t>
            </a:r>
            <a:endParaRPr lang="fr-FR" sz="2000" dirty="0"/>
          </a:p>
        </p:txBody>
      </p:sp>
      <p:pic>
        <p:nvPicPr>
          <p:cNvPr id="5" name="Espace réservé du contenu 4"/>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6036906" y="4511765"/>
            <a:ext cx="2643557" cy="1982668"/>
          </a:xfrm>
        </p:spPr>
      </p:pic>
      <p:pic>
        <p:nvPicPr>
          <p:cNvPr id="6" name="Espace réservé du contenu 5"/>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3797986" y="5481938"/>
            <a:ext cx="1656184" cy="1242138"/>
          </a:xfrm>
        </p:spPr>
      </p:pic>
      <p:pic>
        <p:nvPicPr>
          <p:cNvPr id="7" name="Image 6"/>
          <p:cNvPicPr>
            <a:picLocks noChangeAspect="1"/>
          </p:cNvPicPr>
          <p:nvPr/>
        </p:nvPicPr>
        <p:blipFill rotWithShape="1">
          <a:blip r:embed="rId4" cstate="screen">
            <a:extLst>
              <a:ext uri="{28A0092B-C50C-407E-A947-70E740481C1C}">
                <a14:useLocalDpi xmlns:a14="http://schemas.microsoft.com/office/drawing/2010/main" xmlns="" val="0"/>
              </a:ext>
            </a:extLst>
          </a:blip>
          <a:srcRect/>
          <a:stretch/>
        </p:blipFill>
        <p:spPr>
          <a:xfrm>
            <a:off x="179513" y="2060848"/>
            <a:ext cx="2952328" cy="2214246"/>
          </a:xfrm>
          <a:prstGeom prst="rect">
            <a:avLst/>
          </a:prstGeom>
        </p:spPr>
      </p:pic>
      <p:pic>
        <p:nvPicPr>
          <p:cNvPr id="8" name="Image 7"/>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6012159" y="2167806"/>
            <a:ext cx="2667105" cy="2000329"/>
          </a:xfrm>
          <a:prstGeom prst="rect">
            <a:avLst/>
          </a:prstGeom>
        </p:spPr>
      </p:pic>
      <p:pic>
        <p:nvPicPr>
          <p:cNvPr id="11" name="Image 10"/>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3563888" y="2204864"/>
            <a:ext cx="2124380" cy="3190703"/>
          </a:xfrm>
          <a:prstGeom prst="rect">
            <a:avLst/>
          </a:prstGeom>
        </p:spPr>
      </p:pic>
      <p:pic>
        <p:nvPicPr>
          <p:cNvPr id="12" name="Image 11"/>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182094" y="4511765"/>
            <a:ext cx="2949747" cy="2212311"/>
          </a:xfrm>
          <a:prstGeom prst="rect">
            <a:avLst/>
          </a:prstGeom>
        </p:spPr>
      </p:pic>
    </p:spTree>
    <p:extLst>
      <p:ext uri="{BB962C8B-B14F-4D97-AF65-F5344CB8AC3E}">
        <p14:creationId xmlns:p14="http://schemas.microsoft.com/office/powerpoint/2010/main" xmlns="" val="984836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8490" y="332656"/>
            <a:ext cx="7756263" cy="1291750"/>
          </a:xfrm>
        </p:spPr>
        <p:txBody>
          <a:bodyPr/>
          <a:lstStyle/>
          <a:p>
            <a:r>
              <a:rPr lang="fr-FR" sz="3000" dirty="0" smtClean="0"/>
              <a:t>Jeudi 15 janvier</a:t>
            </a:r>
            <a:br>
              <a:rPr lang="fr-FR" sz="3000" dirty="0" smtClean="0"/>
            </a:br>
            <a:r>
              <a:rPr lang="fr-FR" sz="3000" dirty="0" smtClean="0"/>
              <a:t>Cours au lycée et visite de la boulangerie/ biscuiterie </a:t>
            </a:r>
            <a:r>
              <a:rPr lang="fr-FR" sz="3000" dirty="0"/>
              <a:t>T</a:t>
            </a:r>
            <a:r>
              <a:rPr lang="fr-FR" sz="3000" dirty="0" smtClean="0"/>
              <a:t>rans Agape</a:t>
            </a:r>
            <a:endParaRPr lang="fr-FR" sz="3000" dirty="0"/>
          </a:p>
        </p:txBody>
      </p:sp>
      <p:pic>
        <p:nvPicPr>
          <p:cNvPr id="5" name="Espace réservé du contenu 4"/>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203835" y="2132856"/>
            <a:ext cx="2723154" cy="1813084"/>
          </a:xfrm>
        </p:spPr>
      </p:pic>
      <p:pic>
        <p:nvPicPr>
          <p:cNvPr id="8" name="Image 7"/>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3127524" y="2204863"/>
            <a:ext cx="2628432" cy="1750019"/>
          </a:xfrm>
          <a:prstGeom prst="rect">
            <a:avLst/>
          </a:prstGeom>
        </p:spPr>
      </p:pic>
      <p:pic>
        <p:nvPicPr>
          <p:cNvPr id="9" name="Image 8"/>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179512" y="4444940"/>
            <a:ext cx="2868196" cy="1909654"/>
          </a:xfrm>
          <a:prstGeom prst="rect">
            <a:avLst/>
          </a:prstGeom>
        </p:spPr>
      </p:pic>
      <p:pic>
        <p:nvPicPr>
          <p:cNvPr id="10" name="Image 9"/>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3131839" y="4444939"/>
            <a:ext cx="2864481" cy="1909654"/>
          </a:xfrm>
          <a:prstGeom prst="rect">
            <a:avLst/>
          </a:prstGeom>
        </p:spPr>
      </p:pic>
      <p:pic>
        <p:nvPicPr>
          <p:cNvPr id="11" name="Image 10"/>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6131912" y="4444939"/>
            <a:ext cx="2904584" cy="1936389"/>
          </a:xfrm>
          <a:prstGeom prst="rect">
            <a:avLst/>
          </a:prstGeom>
        </p:spPr>
      </p:pic>
      <p:pic>
        <p:nvPicPr>
          <p:cNvPr id="13" name="Espace réservé du contenu 12"/>
          <p:cNvPicPr>
            <a:picLocks noGrp="1" noChangeAspect="1"/>
          </p:cNvPicPr>
          <p:nvPr>
            <p:ph sz="quarter" idx="14"/>
          </p:nvPr>
        </p:nvPicPr>
        <p:blipFill>
          <a:blip r:embed="rId7" cstate="screen">
            <a:extLst>
              <a:ext uri="{28A0092B-C50C-407E-A947-70E740481C1C}">
                <a14:useLocalDpi xmlns:a14="http://schemas.microsoft.com/office/drawing/2010/main" xmlns="" val="0"/>
              </a:ext>
            </a:extLst>
          </a:blip>
          <a:stretch>
            <a:fillRect/>
          </a:stretch>
        </p:blipFill>
        <p:spPr>
          <a:xfrm>
            <a:off x="5966209" y="2120105"/>
            <a:ext cx="2987315" cy="1991543"/>
          </a:xfrm>
        </p:spPr>
      </p:pic>
    </p:spTree>
    <p:extLst>
      <p:ext uri="{BB962C8B-B14F-4D97-AF65-F5344CB8AC3E}">
        <p14:creationId xmlns:p14="http://schemas.microsoft.com/office/powerpoint/2010/main" xmlns="" val="969528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8490" y="260648"/>
            <a:ext cx="7756263" cy="1512168"/>
          </a:xfrm>
        </p:spPr>
        <p:txBody>
          <a:bodyPr/>
          <a:lstStyle/>
          <a:p>
            <a:r>
              <a:rPr lang="fr-FR" sz="2800" dirty="0" smtClean="0"/>
              <a:t>Vendredi 16 janvier</a:t>
            </a:r>
            <a:br>
              <a:rPr lang="fr-FR" sz="2800" dirty="0" smtClean="0"/>
            </a:br>
            <a:r>
              <a:rPr lang="fr-FR" sz="2800" dirty="0" smtClean="0"/>
              <a:t>Visite du vieux moulin </a:t>
            </a:r>
            <a:r>
              <a:rPr lang="fr-FR" sz="2800" dirty="0" err="1"/>
              <a:t>H</a:t>
            </a:r>
            <a:r>
              <a:rPr lang="fr-FR" sz="2800" dirty="0" err="1" smtClean="0"/>
              <a:t>osman</a:t>
            </a:r>
            <a:r>
              <a:rPr lang="fr-FR" sz="2800" dirty="0" smtClean="0"/>
              <a:t>, initiation à la fabrique de la polenta (farine de maïs)</a:t>
            </a:r>
            <a:endParaRPr lang="fr-FR" sz="2800" dirty="0"/>
          </a:p>
        </p:txBody>
      </p:sp>
      <p:pic>
        <p:nvPicPr>
          <p:cNvPr id="5" name="Espace réservé du contenu 4"/>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3298095" y="4725144"/>
            <a:ext cx="2675633" cy="2006724"/>
          </a:xfrm>
        </p:spPr>
      </p:pic>
      <p:pic>
        <p:nvPicPr>
          <p:cNvPr id="6" name="Espace réservé du contenu 5"/>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251520" y="2420888"/>
            <a:ext cx="2675633" cy="2006724"/>
          </a:xfrm>
        </p:spPr>
      </p:pic>
      <p:pic>
        <p:nvPicPr>
          <p:cNvPr id="9" name="Image 8"/>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3157194" y="2383440"/>
            <a:ext cx="2880320" cy="1920213"/>
          </a:xfrm>
          <a:prstGeom prst="rect">
            <a:avLst/>
          </a:prstGeom>
        </p:spPr>
      </p:pic>
      <p:pic>
        <p:nvPicPr>
          <p:cNvPr id="10" name="Image 9"/>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6198793" y="2409068"/>
            <a:ext cx="2803439" cy="1868959"/>
          </a:xfrm>
          <a:prstGeom prst="rect">
            <a:avLst/>
          </a:prstGeom>
        </p:spPr>
      </p:pic>
      <p:pic>
        <p:nvPicPr>
          <p:cNvPr id="11" name="Image 10"/>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179512" y="4726080"/>
            <a:ext cx="2980706" cy="1987137"/>
          </a:xfrm>
          <a:prstGeom prst="rect">
            <a:avLst/>
          </a:prstGeom>
        </p:spPr>
      </p:pic>
      <p:pic>
        <p:nvPicPr>
          <p:cNvPr id="3" name="Image 2"/>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6217793" y="4747540"/>
            <a:ext cx="2592288" cy="1944216"/>
          </a:xfrm>
          <a:prstGeom prst="rect">
            <a:avLst/>
          </a:prstGeom>
        </p:spPr>
      </p:pic>
    </p:spTree>
    <p:extLst>
      <p:ext uri="{BB962C8B-B14F-4D97-AF65-F5344CB8AC3E}">
        <p14:creationId xmlns:p14="http://schemas.microsoft.com/office/powerpoint/2010/main" xmlns="" val="136576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t>Quelques soirées avec les équipes enseignantes roumaine, italienne et martiniquaise</a:t>
            </a:r>
            <a:endParaRPr lang="fr-FR" sz="2400" dirty="0"/>
          </a:p>
        </p:txBody>
      </p:sp>
      <p:pic>
        <p:nvPicPr>
          <p:cNvPr id="5" name="Espace réservé du contenu 4"/>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899592" y="2142103"/>
            <a:ext cx="2898576" cy="2173932"/>
          </a:xfrm>
        </p:spPr>
      </p:pic>
      <p:pic>
        <p:nvPicPr>
          <p:cNvPr id="6" name="Espace réservé du contenu 5"/>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971600" y="4509120"/>
            <a:ext cx="2880320" cy="2160240"/>
          </a:xfrm>
        </p:spPr>
      </p:pic>
      <p:pic>
        <p:nvPicPr>
          <p:cNvPr id="7" name="Image 6"/>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5076056" y="2142103"/>
            <a:ext cx="2880320" cy="2160240"/>
          </a:xfrm>
          <a:prstGeom prst="rect">
            <a:avLst/>
          </a:prstGeom>
        </p:spPr>
      </p:pic>
      <p:pic>
        <p:nvPicPr>
          <p:cNvPr id="8" name="Image 7"/>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5022304" y="4509120"/>
            <a:ext cx="2987824" cy="2240868"/>
          </a:xfrm>
          <a:prstGeom prst="rect">
            <a:avLst/>
          </a:prstGeom>
        </p:spPr>
      </p:pic>
    </p:spTree>
    <p:extLst>
      <p:ext uri="{BB962C8B-B14F-4D97-AF65-F5344CB8AC3E}">
        <p14:creationId xmlns:p14="http://schemas.microsoft.com/office/powerpoint/2010/main" xmlns="" val="3225336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539552" y="116632"/>
            <a:ext cx="8136904" cy="1728192"/>
          </a:xfrm>
          <a:prstGeom prst="rect">
            <a:avLst/>
          </a:prstGeom>
        </p:spPr>
      </p:pic>
      <p:sp>
        <p:nvSpPr>
          <p:cNvPr id="2" name="Titre 1"/>
          <p:cNvSpPr>
            <a:spLocks noGrp="1"/>
          </p:cNvSpPr>
          <p:nvPr>
            <p:ph type="title"/>
          </p:nvPr>
        </p:nvSpPr>
        <p:spPr/>
        <p:txBody>
          <a:bodyPr/>
          <a:lstStyle/>
          <a:p>
            <a:r>
              <a:rPr lang="fr-FR" sz="3200" dirty="0" smtClean="0">
                <a:solidFill>
                  <a:srgbClr val="FF0000"/>
                </a:solidFill>
              </a:rPr>
              <a:t>Samedi 17 janvier</a:t>
            </a:r>
            <a:br>
              <a:rPr lang="fr-FR" sz="3200" dirty="0" smtClean="0">
                <a:solidFill>
                  <a:srgbClr val="FF0000"/>
                </a:solidFill>
              </a:rPr>
            </a:br>
            <a:r>
              <a:rPr lang="fr-FR" sz="3200" dirty="0" smtClean="0">
                <a:solidFill>
                  <a:srgbClr val="FF0000"/>
                </a:solidFill>
              </a:rPr>
              <a:t>Château de Bran</a:t>
            </a:r>
            <a:endParaRPr lang="fr-FR" sz="3200" dirty="0">
              <a:solidFill>
                <a:srgbClr val="FF0000"/>
              </a:solidFill>
            </a:endParaRPr>
          </a:p>
        </p:txBody>
      </p:sp>
      <p:pic>
        <p:nvPicPr>
          <p:cNvPr id="8" name="Espace réservé du contenu 7"/>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251520" y="2204864"/>
            <a:ext cx="2808312" cy="1872208"/>
          </a:xfrm>
        </p:spPr>
      </p:pic>
      <p:pic>
        <p:nvPicPr>
          <p:cNvPr id="10" name="Image 9"/>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3276364" y="2204864"/>
            <a:ext cx="2843808" cy="1895872"/>
          </a:xfrm>
          <a:prstGeom prst="rect">
            <a:avLst/>
          </a:prstGeom>
        </p:spPr>
      </p:pic>
      <p:pic>
        <p:nvPicPr>
          <p:cNvPr id="12" name="Espace réservé du contenu 11"/>
          <p:cNvPicPr>
            <a:picLocks noGrp="1" noChangeAspect="1"/>
          </p:cNvPicPr>
          <p:nvPr>
            <p:ph sz="quarter" idx="13"/>
          </p:nvPr>
        </p:nvPicPr>
        <p:blipFill>
          <a:blip r:embed="rId5" cstate="screen">
            <a:extLst>
              <a:ext uri="{28A0092B-C50C-407E-A947-70E740481C1C}">
                <a14:useLocalDpi xmlns:a14="http://schemas.microsoft.com/office/drawing/2010/main" xmlns="" val="0"/>
              </a:ext>
            </a:extLst>
          </a:blip>
          <a:stretch>
            <a:fillRect/>
          </a:stretch>
        </p:blipFill>
        <p:spPr>
          <a:xfrm>
            <a:off x="6228184" y="2276872"/>
            <a:ext cx="2806080" cy="1870720"/>
          </a:xfrm>
        </p:spPr>
      </p:pic>
      <p:pic>
        <p:nvPicPr>
          <p:cNvPr id="14" name="Image 13"/>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179512" y="4653136"/>
            <a:ext cx="2915816" cy="1943877"/>
          </a:xfrm>
          <a:prstGeom prst="rect">
            <a:avLst/>
          </a:prstGeom>
        </p:spPr>
      </p:pic>
      <p:pic>
        <p:nvPicPr>
          <p:cNvPr id="15" name="Image 14"/>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3194519" y="4653136"/>
            <a:ext cx="2925653" cy="1950435"/>
          </a:xfrm>
          <a:prstGeom prst="rect">
            <a:avLst/>
          </a:prstGeom>
        </p:spPr>
      </p:pic>
      <p:pic>
        <p:nvPicPr>
          <p:cNvPr id="17" name="Image 16"/>
          <p:cNvPicPr>
            <a:picLocks noChangeAspect="1"/>
          </p:cNvPicPr>
          <p:nvPr/>
        </p:nvPicPr>
        <p:blipFill>
          <a:blip r:embed="rId8" cstate="screen">
            <a:extLst>
              <a:ext uri="{28A0092B-C50C-407E-A947-70E740481C1C}">
                <a14:useLocalDpi xmlns:a14="http://schemas.microsoft.com/office/drawing/2010/main" xmlns="" val="0"/>
              </a:ext>
            </a:extLst>
          </a:blip>
          <a:stretch>
            <a:fillRect/>
          </a:stretch>
        </p:blipFill>
        <p:spPr>
          <a:xfrm>
            <a:off x="6185976" y="4661265"/>
            <a:ext cx="2843808" cy="1895871"/>
          </a:xfrm>
          <a:prstGeom prst="rect">
            <a:avLst/>
          </a:prstGeom>
        </p:spPr>
      </p:pic>
      <p:sp>
        <p:nvSpPr>
          <p:cNvPr id="18" name="ZoneTexte 17"/>
          <p:cNvSpPr txBox="1"/>
          <p:nvPr/>
        </p:nvSpPr>
        <p:spPr>
          <a:xfrm>
            <a:off x="251520" y="4122440"/>
            <a:ext cx="8640960" cy="584775"/>
          </a:xfrm>
          <a:prstGeom prst="rect">
            <a:avLst/>
          </a:prstGeom>
          <a:noFill/>
        </p:spPr>
        <p:txBody>
          <a:bodyPr wrap="square" rtlCol="0">
            <a:spAutoFit/>
          </a:bodyPr>
          <a:lstStyle/>
          <a:p>
            <a:pPr algn="ctr"/>
            <a:r>
              <a:rPr lang="fr-FR" sz="1600" dirty="0" smtClean="0"/>
              <a:t>Château où fut emprisonné le voïvode </a:t>
            </a:r>
            <a:r>
              <a:rPr lang="fr-FR" sz="1600" dirty="0" err="1" smtClean="0"/>
              <a:t>Vlad</a:t>
            </a:r>
            <a:r>
              <a:rPr lang="fr-FR" sz="1600" dirty="0" smtClean="0"/>
              <a:t> III </a:t>
            </a:r>
            <a:r>
              <a:rPr lang="fr-FR" sz="1600" dirty="0" err="1" smtClean="0"/>
              <a:t>Tepes</a:t>
            </a:r>
            <a:r>
              <a:rPr lang="fr-FR" sz="1600" dirty="0" smtClean="0"/>
              <a:t> (mort en 1476) qui inspira la création du personnage du Comte de Dracula inventé par le  romancier irlandais Bram Stoker </a:t>
            </a:r>
            <a:endParaRPr lang="fr-FR" sz="1600" dirty="0"/>
          </a:p>
        </p:txBody>
      </p:sp>
    </p:spTree>
    <p:extLst>
      <p:ext uri="{BB962C8B-B14F-4D97-AF65-F5344CB8AC3E}">
        <p14:creationId xmlns:p14="http://schemas.microsoft.com/office/powerpoint/2010/main" xmlns="" val="849945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Brasov</a:t>
            </a:r>
            <a:br>
              <a:rPr lang="fr-FR" sz="3200" dirty="0" smtClean="0"/>
            </a:br>
            <a:r>
              <a:rPr lang="fr-FR" sz="3200" dirty="0" smtClean="0"/>
              <a:t>Visite de l’Eglise noire et du centre ville</a:t>
            </a:r>
            <a:endParaRPr lang="fr-FR" sz="3200" dirty="0"/>
          </a:p>
        </p:txBody>
      </p:sp>
      <p:pic>
        <p:nvPicPr>
          <p:cNvPr id="5" name="Espace réservé du contenu 4"/>
          <p:cNvPicPr>
            <a:picLocks noGrp="1" noChangeAspect="1"/>
          </p:cNvPicPr>
          <p:nvPr>
            <p:ph sz="quarter" idx="13"/>
          </p:nvPr>
        </p:nvPicPr>
        <p:blipFill>
          <a:blip r:embed="rId2" cstate="screen">
            <a:extLst>
              <a:ext uri="{28A0092B-C50C-407E-A947-70E740481C1C}">
                <a14:useLocalDpi xmlns:a14="http://schemas.microsoft.com/office/drawing/2010/main" xmlns="" val="0"/>
              </a:ext>
            </a:extLst>
          </a:blip>
          <a:stretch>
            <a:fillRect/>
          </a:stretch>
        </p:blipFill>
        <p:spPr>
          <a:xfrm>
            <a:off x="3131840" y="2226972"/>
            <a:ext cx="2808313" cy="1872208"/>
          </a:xfrm>
        </p:spPr>
      </p:pic>
      <p:pic>
        <p:nvPicPr>
          <p:cNvPr id="6" name="Espace réservé du contenu 5"/>
          <p:cNvPicPr>
            <a:picLocks noGrp="1" noChangeAspect="1"/>
          </p:cNvPicPr>
          <p:nvPr>
            <p:ph sz="quarter" idx="14"/>
          </p:nvPr>
        </p:nvPicPr>
        <p:blipFill>
          <a:blip r:embed="rId3" cstate="screen">
            <a:extLst>
              <a:ext uri="{28A0092B-C50C-407E-A947-70E740481C1C}">
                <a14:useLocalDpi xmlns:a14="http://schemas.microsoft.com/office/drawing/2010/main" xmlns="" val="0"/>
              </a:ext>
            </a:extLst>
          </a:blip>
          <a:stretch>
            <a:fillRect/>
          </a:stretch>
        </p:blipFill>
        <p:spPr>
          <a:xfrm>
            <a:off x="107504" y="2238973"/>
            <a:ext cx="2826316" cy="1884210"/>
          </a:xfrm>
        </p:spPr>
      </p:pic>
      <p:pic>
        <p:nvPicPr>
          <p:cNvPr id="7" name="Image 6"/>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6084168" y="2202970"/>
            <a:ext cx="2880320" cy="1920213"/>
          </a:xfrm>
          <a:prstGeom prst="rect">
            <a:avLst/>
          </a:prstGeom>
        </p:spPr>
      </p:pic>
      <p:pic>
        <p:nvPicPr>
          <p:cNvPr id="9" name="Image 8"/>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3456384" y="4545775"/>
            <a:ext cx="2771800" cy="2078850"/>
          </a:xfrm>
          <a:prstGeom prst="rect">
            <a:avLst/>
          </a:prstGeom>
        </p:spPr>
      </p:pic>
      <p:pic>
        <p:nvPicPr>
          <p:cNvPr id="10" name="Image 9"/>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179512" y="4521750"/>
            <a:ext cx="2892219" cy="2169164"/>
          </a:xfrm>
          <a:prstGeom prst="rect">
            <a:avLst/>
          </a:prstGeom>
        </p:spPr>
      </p:pic>
      <p:pic>
        <p:nvPicPr>
          <p:cNvPr id="11" name="Image 10"/>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6594352" y="4291092"/>
            <a:ext cx="2191122" cy="2345432"/>
          </a:xfrm>
          <a:prstGeom prst="rect">
            <a:avLst/>
          </a:prstGeom>
        </p:spPr>
      </p:pic>
    </p:spTree>
    <p:extLst>
      <p:ext uri="{BB962C8B-B14F-4D97-AF65-F5344CB8AC3E}">
        <p14:creationId xmlns:p14="http://schemas.microsoft.com/office/powerpoint/2010/main" xmlns="" val="3467371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Dimanche 18 janvier</a:t>
            </a:r>
            <a:br>
              <a:rPr lang="fr-FR" sz="3200" dirty="0" smtClean="0"/>
            </a:br>
            <a:r>
              <a:rPr lang="fr-FR" sz="3200" dirty="0" smtClean="0"/>
              <a:t>Lac gelé de </a:t>
            </a:r>
            <a:r>
              <a:rPr lang="fr-FR" sz="3200" dirty="0" err="1" smtClean="0"/>
              <a:t>Bâlea</a:t>
            </a:r>
            <a:r>
              <a:rPr lang="fr-FR" sz="3200" dirty="0" smtClean="0"/>
              <a:t> et Hôtel de Glace</a:t>
            </a:r>
            <a:endParaRPr lang="fr-FR" sz="3200" dirty="0"/>
          </a:p>
        </p:txBody>
      </p:sp>
      <p:pic>
        <p:nvPicPr>
          <p:cNvPr id="6" name="Espace réservé du contenu 5"/>
          <p:cNvPicPr>
            <a:picLocks noGrp="1" noChangeAspect="1"/>
          </p:cNvPicPr>
          <p:nvPr>
            <p:ph sz="quarter" idx="14"/>
          </p:nvPr>
        </p:nvPicPr>
        <p:blipFill>
          <a:blip r:embed="rId2" cstate="screen">
            <a:extLst>
              <a:ext uri="{28A0092B-C50C-407E-A947-70E740481C1C}">
                <a14:useLocalDpi xmlns:a14="http://schemas.microsoft.com/office/drawing/2010/main" xmlns="" val="0"/>
              </a:ext>
            </a:extLst>
          </a:blip>
          <a:stretch>
            <a:fillRect/>
          </a:stretch>
        </p:blipFill>
        <p:spPr>
          <a:xfrm>
            <a:off x="6228184" y="2042846"/>
            <a:ext cx="2664296" cy="1998221"/>
          </a:xfrm>
        </p:spPr>
      </p:pic>
      <p:pic>
        <p:nvPicPr>
          <p:cNvPr id="7" name="Image 6"/>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226705" y="2042846"/>
            <a:ext cx="2808312" cy="2106234"/>
          </a:xfrm>
          <a:prstGeom prst="rect">
            <a:avLst/>
          </a:prstGeom>
        </p:spPr>
      </p:pic>
      <p:pic>
        <p:nvPicPr>
          <p:cNvPr id="9" name="Image 8"/>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3258107" y="2042846"/>
            <a:ext cx="2716177" cy="2037133"/>
          </a:xfrm>
          <a:prstGeom prst="rect">
            <a:avLst/>
          </a:prstGeom>
        </p:spPr>
      </p:pic>
      <p:pic>
        <p:nvPicPr>
          <p:cNvPr id="10" name="Image 9"/>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3727822" y="4422803"/>
            <a:ext cx="1776746" cy="2368995"/>
          </a:xfrm>
          <a:prstGeom prst="rect">
            <a:avLst/>
          </a:prstGeom>
        </p:spPr>
      </p:pic>
      <p:pic>
        <p:nvPicPr>
          <p:cNvPr id="11" name="Image 10"/>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243542" y="4504403"/>
            <a:ext cx="3049860" cy="2287395"/>
          </a:xfrm>
          <a:prstGeom prst="rect">
            <a:avLst/>
          </a:prstGeom>
        </p:spPr>
      </p:pic>
      <p:pic>
        <p:nvPicPr>
          <p:cNvPr id="14" name="Espace réservé du contenu 13"/>
          <p:cNvPicPr>
            <a:picLocks noGrp="1" noChangeAspect="1"/>
          </p:cNvPicPr>
          <p:nvPr>
            <p:ph sz="quarter" idx="13"/>
          </p:nvPr>
        </p:nvPicPr>
        <p:blipFill>
          <a:blip r:embed="rId7" cstate="screen">
            <a:extLst>
              <a:ext uri="{28A0092B-C50C-407E-A947-70E740481C1C}">
                <a14:useLocalDpi xmlns:a14="http://schemas.microsoft.com/office/drawing/2010/main" xmlns="" val="0"/>
              </a:ext>
            </a:extLst>
          </a:blip>
          <a:stretch>
            <a:fillRect/>
          </a:stretch>
        </p:blipFill>
        <p:spPr>
          <a:xfrm>
            <a:off x="5724128" y="4593391"/>
            <a:ext cx="3240360" cy="2160239"/>
          </a:xfrm>
        </p:spPr>
      </p:pic>
      <p:sp>
        <p:nvSpPr>
          <p:cNvPr id="15" name="ZoneTexte 14"/>
          <p:cNvSpPr txBox="1"/>
          <p:nvPr/>
        </p:nvSpPr>
        <p:spPr>
          <a:xfrm>
            <a:off x="291726" y="4092488"/>
            <a:ext cx="8648938" cy="369332"/>
          </a:xfrm>
          <a:prstGeom prst="rect">
            <a:avLst/>
          </a:prstGeom>
          <a:noFill/>
        </p:spPr>
        <p:txBody>
          <a:bodyPr wrap="square" rtlCol="0">
            <a:spAutoFit/>
          </a:bodyPr>
          <a:lstStyle/>
          <a:p>
            <a:pPr algn="ctr"/>
            <a:r>
              <a:rPr lang="fr-FR" dirty="0" smtClean="0"/>
              <a:t>P</a:t>
            </a:r>
            <a:r>
              <a:rPr lang="fr-FR" sz="1400" dirty="0" smtClean="0"/>
              <a:t>etit voyage en téléphérique pour atteindre la station de </a:t>
            </a:r>
            <a:r>
              <a:rPr lang="fr-FR" sz="1400" dirty="0" err="1" smtClean="0"/>
              <a:t>Bâlea</a:t>
            </a:r>
            <a:r>
              <a:rPr lang="fr-FR" sz="1400" dirty="0" smtClean="0"/>
              <a:t> située à environ 2000m d’altitude.</a:t>
            </a:r>
            <a:endParaRPr lang="fr-FR" dirty="0"/>
          </a:p>
        </p:txBody>
      </p:sp>
    </p:spTree>
    <p:extLst>
      <p:ext uri="{BB962C8B-B14F-4D97-AF65-F5344CB8AC3E}">
        <p14:creationId xmlns:p14="http://schemas.microsoft.com/office/powerpoint/2010/main" xmlns="" val="793522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p:cNvPicPr>
            <a:picLocks noGrp="1" noChangeAspect="1"/>
          </p:cNvPicPr>
          <p:nvPr>
            <p:ph sz="quarter" idx="4294967295"/>
          </p:nvPr>
        </p:nvPicPr>
        <p:blipFill>
          <a:blip r:embed="rId2" cstate="screen">
            <a:extLst>
              <a:ext uri="{28A0092B-C50C-407E-A947-70E740481C1C}">
                <a14:useLocalDpi xmlns:a14="http://schemas.microsoft.com/office/drawing/2010/main" xmlns="" val="0"/>
              </a:ext>
            </a:extLst>
          </a:blip>
          <a:stretch>
            <a:fillRect/>
          </a:stretch>
        </p:blipFill>
        <p:spPr>
          <a:xfrm>
            <a:off x="6228184" y="1556792"/>
            <a:ext cx="2805113" cy="1870075"/>
          </a:xfrm>
          <a:prstGeom prst="rect">
            <a:avLst/>
          </a:prstGeom>
        </p:spPr>
      </p:pic>
      <p:pic>
        <p:nvPicPr>
          <p:cNvPr id="6" name="Espace réservé du contenu 4"/>
          <p:cNvPicPr>
            <a:picLocks noGrp="1" noChangeAspect="1"/>
          </p:cNvPicPr>
          <p:nvPr>
            <p:ph sz="quarter" idx="4294967295"/>
          </p:nvPr>
        </p:nvPicPr>
        <p:blipFill>
          <a:blip r:embed="rId3" cstate="screen">
            <a:extLst>
              <a:ext uri="{28A0092B-C50C-407E-A947-70E740481C1C}">
                <a14:useLocalDpi xmlns:a14="http://schemas.microsoft.com/office/drawing/2010/main" xmlns="" val="0"/>
              </a:ext>
            </a:extLst>
          </a:blip>
          <a:stretch>
            <a:fillRect/>
          </a:stretch>
        </p:blipFill>
        <p:spPr>
          <a:xfrm>
            <a:off x="6228184" y="3933057"/>
            <a:ext cx="2851530" cy="2137438"/>
          </a:xfrm>
        </p:spPr>
      </p:pic>
      <p:pic>
        <p:nvPicPr>
          <p:cNvPr id="7" name="Image 6"/>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3225839" y="3943874"/>
            <a:ext cx="2852261" cy="2139196"/>
          </a:xfrm>
          <a:prstGeom prst="rect">
            <a:avLst/>
          </a:prstGeom>
        </p:spPr>
      </p:pic>
      <p:pic>
        <p:nvPicPr>
          <p:cNvPr id="8" name="Image 7"/>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164501" y="1556792"/>
            <a:ext cx="2734344" cy="2050758"/>
          </a:xfrm>
          <a:prstGeom prst="rect">
            <a:avLst/>
          </a:prstGeom>
        </p:spPr>
      </p:pic>
      <p:pic>
        <p:nvPicPr>
          <p:cNvPr id="9" name="Image 8"/>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3377851" y="1556792"/>
            <a:ext cx="2615310" cy="1961483"/>
          </a:xfrm>
          <a:prstGeom prst="rect">
            <a:avLst/>
          </a:prstGeom>
        </p:spPr>
      </p:pic>
      <p:pic>
        <p:nvPicPr>
          <p:cNvPr id="10" name="Image 9"/>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164501" y="3933056"/>
            <a:ext cx="2910341" cy="2182756"/>
          </a:xfrm>
          <a:prstGeom prst="rect">
            <a:avLst/>
          </a:prstGeom>
        </p:spPr>
      </p:pic>
      <p:sp>
        <p:nvSpPr>
          <p:cNvPr id="11" name="ZoneTexte 10"/>
          <p:cNvSpPr txBox="1"/>
          <p:nvPr/>
        </p:nvSpPr>
        <p:spPr>
          <a:xfrm>
            <a:off x="395536" y="188640"/>
            <a:ext cx="8352928" cy="1107996"/>
          </a:xfrm>
          <a:prstGeom prst="rect">
            <a:avLst/>
          </a:prstGeom>
          <a:noFill/>
        </p:spPr>
        <p:txBody>
          <a:bodyPr wrap="square" rtlCol="0">
            <a:spAutoFit/>
          </a:bodyPr>
          <a:lstStyle/>
          <a:p>
            <a:endParaRPr lang="fr-FR" dirty="0"/>
          </a:p>
          <a:p>
            <a:pPr algn="ctr"/>
            <a:r>
              <a:rPr lang="fr-FR" sz="2400" dirty="0" smtClean="0"/>
              <a:t>Petit séjour à l’Hôtel de Glace et balade sur le lac gelé et enneigé. Initiation à la luge</a:t>
            </a:r>
            <a:endParaRPr lang="fr-FR" sz="2400" dirty="0"/>
          </a:p>
        </p:txBody>
      </p:sp>
    </p:spTree>
    <p:extLst>
      <p:ext uri="{BB962C8B-B14F-4D97-AF65-F5344CB8AC3E}">
        <p14:creationId xmlns:p14="http://schemas.microsoft.com/office/powerpoint/2010/main" xmlns="" val="1381866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4652257" y="3477006"/>
            <a:ext cx="4032448" cy="2688298"/>
          </a:xfrm>
          <a:prstGeom prst="rect">
            <a:avLst/>
          </a:prstGeom>
        </p:spPr>
      </p:pic>
      <p:pic>
        <p:nvPicPr>
          <p:cNvPr id="11" name="Image 10"/>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3131840" y="1359595"/>
            <a:ext cx="2754179" cy="1836118"/>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6119921" y="1319220"/>
            <a:ext cx="2844568" cy="1896379"/>
          </a:xfrm>
          <a:prstGeom prst="rect">
            <a:avLst/>
          </a:prstGeom>
        </p:spPr>
      </p:pic>
      <p:pic>
        <p:nvPicPr>
          <p:cNvPr id="13" name="Image 12"/>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251520" y="3494721"/>
            <a:ext cx="3960440" cy="2640293"/>
          </a:xfrm>
          <a:prstGeom prst="rect">
            <a:avLst/>
          </a:prstGeom>
        </p:spPr>
      </p:pic>
      <p:pic>
        <p:nvPicPr>
          <p:cNvPr id="15" name="Image 14"/>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134698" y="1359595"/>
            <a:ext cx="2754179" cy="1836118"/>
          </a:xfrm>
          <a:prstGeom prst="rect">
            <a:avLst/>
          </a:prstGeom>
        </p:spPr>
      </p:pic>
      <p:sp>
        <p:nvSpPr>
          <p:cNvPr id="16" name="ZoneTexte 15"/>
          <p:cNvSpPr txBox="1"/>
          <p:nvPr/>
        </p:nvSpPr>
        <p:spPr>
          <a:xfrm>
            <a:off x="539552" y="260648"/>
            <a:ext cx="8064896" cy="954107"/>
          </a:xfrm>
          <a:prstGeom prst="rect">
            <a:avLst/>
          </a:prstGeom>
          <a:noFill/>
        </p:spPr>
        <p:txBody>
          <a:bodyPr wrap="square" rtlCol="0">
            <a:spAutoFit/>
          </a:bodyPr>
          <a:lstStyle/>
          <a:p>
            <a:pPr algn="ctr"/>
            <a:r>
              <a:rPr lang="fr-FR" sz="2800" dirty="0" smtClean="0"/>
              <a:t>Dîner d’adieu à l’Hôtel Select et remise des attestations Erasmus+</a:t>
            </a:r>
            <a:endParaRPr lang="fr-FR" sz="2800" dirty="0"/>
          </a:p>
        </p:txBody>
      </p:sp>
      <p:sp>
        <p:nvSpPr>
          <p:cNvPr id="17" name="ZoneTexte 16"/>
          <p:cNvSpPr txBox="1"/>
          <p:nvPr/>
        </p:nvSpPr>
        <p:spPr>
          <a:xfrm>
            <a:off x="4508929" y="6178489"/>
            <a:ext cx="4240223" cy="523220"/>
          </a:xfrm>
          <a:prstGeom prst="rect">
            <a:avLst/>
          </a:prstGeom>
          <a:noFill/>
        </p:spPr>
        <p:txBody>
          <a:bodyPr wrap="square" rtlCol="0">
            <a:spAutoFit/>
          </a:bodyPr>
          <a:lstStyle/>
          <a:p>
            <a:pPr algn="ctr"/>
            <a:r>
              <a:rPr lang="fr-FR" sz="1400" dirty="0" smtClean="0"/>
              <a:t>Départ des élèves italiennes le lendemain, le lundi 19 janvier</a:t>
            </a:r>
            <a:endParaRPr lang="fr-FR" sz="1400" dirty="0"/>
          </a:p>
        </p:txBody>
      </p:sp>
    </p:spTree>
    <p:extLst>
      <p:ext uri="{BB962C8B-B14F-4D97-AF65-F5344CB8AC3E}">
        <p14:creationId xmlns:p14="http://schemas.microsoft.com/office/powerpoint/2010/main" xmlns="" val="474889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Mardi 20 janvier</a:t>
            </a:r>
            <a:br>
              <a:rPr lang="fr-FR" sz="3200" dirty="0" smtClean="0"/>
            </a:br>
            <a:r>
              <a:rPr lang="fr-FR" sz="3200" dirty="0" smtClean="0"/>
              <a:t>Le départ de Sibiu</a:t>
            </a:r>
            <a:endParaRPr lang="fr-FR" sz="3200" dirty="0"/>
          </a:p>
        </p:txBody>
      </p:sp>
      <p:pic>
        <p:nvPicPr>
          <p:cNvPr id="3" name="Image 2"/>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251520" y="2060848"/>
            <a:ext cx="3240360" cy="2430270"/>
          </a:xfrm>
          <a:prstGeom prst="rect">
            <a:avLst/>
          </a:prstGeom>
        </p:spPr>
      </p:pic>
      <p:pic>
        <p:nvPicPr>
          <p:cNvPr id="6" name="Image 5"/>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5508104" y="2060848"/>
            <a:ext cx="3297341" cy="2473006"/>
          </a:xfrm>
          <a:prstGeom prst="rect">
            <a:avLst/>
          </a:prstGeom>
        </p:spPr>
      </p:pic>
      <p:pic>
        <p:nvPicPr>
          <p:cNvPr id="10" name="Image 9"/>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2987824" y="4653136"/>
            <a:ext cx="3024336" cy="2109387"/>
          </a:xfrm>
          <a:prstGeom prst="rect">
            <a:avLst/>
          </a:prstGeom>
        </p:spPr>
      </p:pic>
      <p:sp>
        <p:nvSpPr>
          <p:cNvPr id="12" name="ZoneTexte 11"/>
          <p:cNvSpPr txBox="1"/>
          <p:nvPr/>
        </p:nvSpPr>
        <p:spPr>
          <a:xfrm>
            <a:off x="469504" y="5123054"/>
            <a:ext cx="2232248" cy="646331"/>
          </a:xfrm>
          <a:prstGeom prst="rect">
            <a:avLst/>
          </a:prstGeom>
          <a:noFill/>
        </p:spPr>
        <p:txBody>
          <a:bodyPr wrap="square" rtlCol="0">
            <a:spAutoFit/>
          </a:bodyPr>
          <a:lstStyle/>
          <a:p>
            <a:r>
              <a:rPr lang="fr-FR" dirty="0" smtClean="0"/>
              <a:t>Ce n’est qu’un au revoir!</a:t>
            </a:r>
            <a:endParaRPr lang="fr-FR" dirty="0"/>
          </a:p>
        </p:txBody>
      </p:sp>
      <p:sp>
        <p:nvSpPr>
          <p:cNvPr id="13" name="ZoneTexte 12"/>
          <p:cNvSpPr txBox="1"/>
          <p:nvPr/>
        </p:nvSpPr>
        <p:spPr>
          <a:xfrm>
            <a:off x="6444208" y="5132993"/>
            <a:ext cx="2361237" cy="646331"/>
          </a:xfrm>
          <a:prstGeom prst="rect">
            <a:avLst/>
          </a:prstGeom>
          <a:noFill/>
        </p:spPr>
        <p:txBody>
          <a:bodyPr wrap="square" rtlCol="0">
            <a:spAutoFit/>
          </a:bodyPr>
          <a:lstStyle/>
          <a:p>
            <a:r>
              <a:rPr lang="fr-FR" dirty="0" smtClean="0"/>
              <a:t>A bientôt au mois de mai en Martinique!</a:t>
            </a:r>
            <a:endParaRPr lang="fr-FR" dirty="0"/>
          </a:p>
        </p:txBody>
      </p:sp>
    </p:spTree>
    <p:extLst>
      <p:ext uri="{BB962C8B-B14F-4D97-AF65-F5344CB8AC3E}">
        <p14:creationId xmlns:p14="http://schemas.microsoft.com/office/powerpoint/2010/main" xmlns="" val="2465894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Mercredi 21 janvier</a:t>
            </a:r>
            <a:br>
              <a:rPr lang="fr-FR" sz="3200" dirty="0" smtClean="0"/>
            </a:br>
            <a:r>
              <a:rPr lang="fr-FR" sz="3200" dirty="0" smtClean="0"/>
              <a:t>Visite du Sénat</a:t>
            </a:r>
            <a:endParaRPr lang="fr-FR" sz="3200" dirty="0"/>
          </a:p>
        </p:txBody>
      </p:sp>
      <p:pic>
        <p:nvPicPr>
          <p:cNvPr id="6" name="Image 5"/>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264927" y="2005414"/>
            <a:ext cx="2870216" cy="2152662"/>
          </a:xfrm>
          <a:prstGeom prst="rect">
            <a:avLst/>
          </a:prstGeom>
        </p:spPr>
      </p:pic>
      <p:pic>
        <p:nvPicPr>
          <p:cNvPr id="7" name="Image 6"/>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3244498" y="2068639"/>
            <a:ext cx="2825042" cy="2118781"/>
          </a:xfrm>
          <a:prstGeom prst="rect">
            <a:avLst/>
          </a:prstGeom>
        </p:spPr>
      </p:pic>
      <p:pic>
        <p:nvPicPr>
          <p:cNvPr id="13" name="Image 12"/>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6162805" y="2068638"/>
            <a:ext cx="2825041" cy="2118781"/>
          </a:xfrm>
          <a:prstGeom prst="rect">
            <a:avLst/>
          </a:prstGeom>
        </p:spPr>
      </p:pic>
      <p:pic>
        <p:nvPicPr>
          <p:cNvPr id="14" name="Image 13"/>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3244498" y="4560038"/>
            <a:ext cx="2903715" cy="2177786"/>
          </a:xfrm>
          <a:prstGeom prst="rect">
            <a:avLst/>
          </a:prstGeom>
        </p:spPr>
      </p:pic>
      <p:pic>
        <p:nvPicPr>
          <p:cNvPr id="15" name="Image 14"/>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6297286" y="4560038"/>
            <a:ext cx="2765000" cy="2073750"/>
          </a:xfrm>
          <a:prstGeom prst="rect">
            <a:avLst/>
          </a:prstGeom>
        </p:spPr>
      </p:pic>
      <p:pic>
        <p:nvPicPr>
          <p:cNvPr id="16" name="Image 15"/>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205446" y="4553229"/>
            <a:ext cx="2912793" cy="2184595"/>
          </a:xfrm>
          <a:prstGeom prst="rect">
            <a:avLst/>
          </a:prstGeom>
        </p:spPr>
      </p:pic>
      <p:sp>
        <p:nvSpPr>
          <p:cNvPr id="18" name="ZoneTexte 17"/>
          <p:cNvSpPr txBox="1"/>
          <p:nvPr/>
        </p:nvSpPr>
        <p:spPr>
          <a:xfrm>
            <a:off x="264927" y="4183897"/>
            <a:ext cx="8592310" cy="307777"/>
          </a:xfrm>
          <a:prstGeom prst="rect">
            <a:avLst/>
          </a:prstGeom>
          <a:noFill/>
        </p:spPr>
        <p:txBody>
          <a:bodyPr wrap="square" rtlCol="0">
            <a:spAutoFit/>
          </a:bodyPr>
          <a:lstStyle/>
          <a:p>
            <a:pPr algn="ctr"/>
            <a:r>
              <a:rPr lang="fr-FR" sz="1400" dirty="0" smtClean="0"/>
              <a:t>Au Palais du Luxembourg, en compagnie du sénateur martiniquais Serge Larcher et de Victor </a:t>
            </a:r>
            <a:r>
              <a:rPr lang="fr-FR" sz="1400" dirty="0" err="1" smtClean="0"/>
              <a:t>Schoelcher</a:t>
            </a:r>
            <a:r>
              <a:rPr lang="fr-FR" sz="1400" dirty="0" smtClean="0"/>
              <a:t>.</a:t>
            </a:r>
            <a:endParaRPr lang="fr-FR" sz="1400" dirty="0"/>
          </a:p>
        </p:txBody>
      </p:sp>
    </p:spTree>
    <p:extLst>
      <p:ext uri="{BB962C8B-B14F-4D97-AF65-F5344CB8AC3E}">
        <p14:creationId xmlns:p14="http://schemas.microsoft.com/office/powerpoint/2010/main" xmlns="" val="3059378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Documentaire « </a:t>
            </a:r>
            <a:r>
              <a:rPr lang="fr-FR" sz="3200" dirty="0" err="1" smtClean="0"/>
              <a:t>Hidden</a:t>
            </a:r>
            <a:r>
              <a:rPr lang="fr-FR" sz="3200" dirty="0" smtClean="0"/>
              <a:t> </a:t>
            </a:r>
            <a:r>
              <a:rPr lang="fr-FR" sz="3200" dirty="0" err="1" smtClean="0"/>
              <a:t>Universe</a:t>
            </a:r>
            <a:r>
              <a:rPr lang="fr-FR" sz="3200" dirty="0" smtClean="0"/>
              <a:t> »</a:t>
            </a:r>
            <a:br>
              <a:rPr lang="fr-FR" sz="3200" dirty="0" smtClean="0"/>
            </a:br>
            <a:r>
              <a:rPr lang="fr-FR" sz="3200" dirty="0" smtClean="0"/>
              <a:t>à la Géode</a:t>
            </a:r>
            <a:endParaRPr lang="fr-FR" sz="3200" dirty="0"/>
          </a:p>
        </p:txBody>
      </p:sp>
      <p:pic>
        <p:nvPicPr>
          <p:cNvPr id="3" name="Image 2"/>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5281871" y="4416572"/>
            <a:ext cx="3106553" cy="2259644"/>
          </a:xfrm>
          <a:prstGeom prst="rect">
            <a:avLst/>
          </a:prstGeom>
        </p:spPr>
      </p:pic>
      <p:pic>
        <p:nvPicPr>
          <p:cNvPr id="6" name="Image 5"/>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539551" y="2346312"/>
            <a:ext cx="4306281" cy="3229711"/>
          </a:xfrm>
          <a:prstGeom prst="rect">
            <a:avLst/>
          </a:prstGeom>
        </p:spPr>
      </p:pic>
      <p:pic>
        <p:nvPicPr>
          <p:cNvPr id="7" name="Image 6"/>
          <p:cNvPicPr>
            <a:picLocks noChangeAspect="1"/>
          </p:cNvPicPr>
          <p:nvPr/>
        </p:nvPicPr>
        <p:blipFill>
          <a:blip r:embed="rId4" cstate="screen">
            <a:extLst>
              <a:ext uri="{28A0092B-C50C-407E-A947-70E740481C1C}">
                <a14:useLocalDpi xmlns:a14="http://schemas.microsoft.com/office/drawing/2010/main" xmlns="" val="0"/>
              </a:ext>
            </a:extLst>
          </a:blip>
          <a:stretch>
            <a:fillRect/>
          </a:stretch>
        </p:blipFill>
        <p:spPr>
          <a:xfrm>
            <a:off x="5281871" y="1988840"/>
            <a:ext cx="3024336" cy="2268252"/>
          </a:xfrm>
          <a:prstGeom prst="rect">
            <a:avLst/>
          </a:prstGeom>
        </p:spPr>
      </p:pic>
      <p:sp>
        <p:nvSpPr>
          <p:cNvPr id="8" name="ZoneTexte 7"/>
          <p:cNvSpPr txBox="1"/>
          <p:nvPr/>
        </p:nvSpPr>
        <p:spPr>
          <a:xfrm>
            <a:off x="539549" y="5805264"/>
            <a:ext cx="4306281" cy="738664"/>
          </a:xfrm>
          <a:prstGeom prst="rect">
            <a:avLst/>
          </a:prstGeom>
          <a:noFill/>
        </p:spPr>
        <p:txBody>
          <a:bodyPr wrap="square" rtlCol="0">
            <a:spAutoFit/>
          </a:bodyPr>
          <a:lstStyle/>
          <a:p>
            <a:pPr algn="ctr"/>
            <a:r>
              <a:rPr lang="fr-FR" sz="1400" dirty="0" smtClean="0"/>
              <a:t>Projection sur écran à 180C. Un spectacle saisissant!</a:t>
            </a:r>
          </a:p>
          <a:p>
            <a:pPr algn="ctr"/>
            <a:r>
              <a:rPr lang="fr-FR" sz="1400" dirty="0" smtClean="0"/>
              <a:t>Retour à Fort-de-France le jeudi 22 janvier 2015 à 16h15.</a:t>
            </a:r>
            <a:endParaRPr lang="fr-FR" sz="1400" dirty="0"/>
          </a:p>
        </p:txBody>
      </p:sp>
    </p:spTree>
    <p:extLst>
      <p:ext uri="{BB962C8B-B14F-4D97-AF65-F5344CB8AC3E}">
        <p14:creationId xmlns:p14="http://schemas.microsoft.com/office/powerpoint/2010/main" xmlns="" val="39708347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Livre relié">
  <a:themeElements>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Livre relié">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Livre relié">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1443</TotalTime>
  <Words>506</Words>
  <Application>Microsoft Office PowerPoint</Application>
  <PresentationFormat>Affichage à l'écran (4:3)</PresentationFormat>
  <Paragraphs>46</Paragraphs>
  <Slides>21</Slides>
  <Notes>0</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Livre relié</vt:lpstr>
      <vt:lpstr>Mobilité en Roumanie et journée à Paris</vt:lpstr>
      <vt:lpstr>Vendredi 9 janvier</vt:lpstr>
      <vt:lpstr>Samedi 10 janvier</vt:lpstr>
      <vt:lpstr>Dimanche 11 janvier</vt:lpstr>
      <vt:lpstr>Lundi 12 janvier</vt:lpstr>
      <vt:lpstr>Diapositive 6</vt:lpstr>
      <vt:lpstr>Soirée internationale</vt:lpstr>
      <vt:lpstr>Mardi 13 janvier</vt:lpstr>
      <vt:lpstr>Visite de Sibiu</vt:lpstr>
      <vt:lpstr>Mercredi 14 janvier Journée au village de Sibiel, visite du musée d’icônes sur verre repas traditionnel roumain dans un chalet</vt:lpstr>
      <vt:lpstr>Jeudi 15 janvier Cours au lycée et visite de la boulangerie/ biscuiterie Trans Agape</vt:lpstr>
      <vt:lpstr>Vendredi 16 janvier Visite du vieux moulin Hosman, initiation à la fabrique de la polenta (farine de maïs)</vt:lpstr>
      <vt:lpstr>Quelques soirées avec les équipes enseignantes roumaine, italienne et martiniquaise</vt:lpstr>
      <vt:lpstr>Samedi 17 janvier Château de Bran</vt:lpstr>
      <vt:lpstr>Brasov Visite de l’Eglise noire et du centre ville</vt:lpstr>
      <vt:lpstr>Dimanche 18 janvier Lac gelé de Bâlea et Hôtel de Glace</vt:lpstr>
      <vt:lpstr>Diapositive 17</vt:lpstr>
      <vt:lpstr>Diapositive 18</vt:lpstr>
      <vt:lpstr>Mardi 20 janvier Le départ de Sibiu</vt:lpstr>
      <vt:lpstr>Mercredi 21 janvier Visite du Sénat</vt:lpstr>
      <vt:lpstr>Documentaire « Hidden Universe » à la Géode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Mobilité en Roumanie et journée à Paris</dc:title>
  <dc:creator>Lenda</dc:creator>
  <cp:lastModifiedBy>admin</cp:lastModifiedBy>
  <cp:revision>44</cp:revision>
  <dcterms:created xsi:type="dcterms:W3CDTF">2015-02-01T19:58:36Z</dcterms:created>
  <dcterms:modified xsi:type="dcterms:W3CDTF">2015-09-25T13:50:20Z</dcterms:modified>
</cp:coreProperties>
</file>