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2" r:id="rId6"/>
    <p:sldId id="264" r:id="rId7"/>
    <p:sldId id="260" r:id="rId8"/>
    <p:sldId id="261" r:id="rId9"/>
    <p:sldId id="269" r:id="rId10"/>
    <p:sldId id="273" r:id="rId11"/>
    <p:sldId id="270" r:id="rId12"/>
    <p:sldId id="268" r:id="rId13"/>
    <p:sldId id="265" r:id="rId14"/>
    <p:sldId id="274" r:id="rId15"/>
    <p:sldId id="266" r:id="rId16"/>
    <p:sldId id="272" r:id="rId17"/>
    <p:sldId id="275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52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4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28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8C4F3-F179-45EE-8630-468F7EC0E417}" type="datetimeFigureOut">
              <a:rPr lang="fr-FR" smtClean="0"/>
              <a:pPr/>
              <a:t>20/11/2015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93AB-E345-4614-B82A-B7F96D68662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8C4F3-F179-45EE-8630-468F7EC0E417}" type="datetimeFigureOut">
              <a:rPr lang="fr-FR" smtClean="0"/>
              <a:pPr/>
              <a:t>20/11/2015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93AB-E345-4614-B82A-B7F96D6866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8C4F3-F179-45EE-8630-468F7EC0E417}" type="datetimeFigureOut">
              <a:rPr lang="fr-FR" smtClean="0"/>
              <a:pPr/>
              <a:t>20/11/2015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35893AB-E345-4614-B82A-B7F96D6866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8C4F3-F179-45EE-8630-468F7EC0E417}" type="datetimeFigureOut">
              <a:rPr lang="fr-FR" smtClean="0"/>
              <a:pPr/>
              <a:t>20/11/2015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93AB-E345-4614-B82A-B7F96D6866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8C4F3-F179-45EE-8630-468F7EC0E417}" type="datetimeFigureOut">
              <a:rPr lang="fr-FR" smtClean="0"/>
              <a:pPr/>
              <a:t>20/11/2015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93AB-E345-4614-B82A-B7F96D6866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8C4F3-F179-45EE-8630-468F7EC0E417}" type="datetimeFigureOut">
              <a:rPr lang="fr-FR" smtClean="0"/>
              <a:pPr/>
              <a:t>20/11/2015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93AB-E345-4614-B82A-B7F96D6866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8C4F3-F179-45EE-8630-468F7EC0E417}" type="datetimeFigureOut">
              <a:rPr lang="fr-FR" smtClean="0"/>
              <a:pPr/>
              <a:t>20/11/2015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93AB-E345-4614-B82A-B7F96D6866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8C4F3-F179-45EE-8630-468F7EC0E417}" type="datetimeFigureOut">
              <a:rPr lang="fr-FR" smtClean="0"/>
              <a:pPr/>
              <a:t>20/11/2015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93AB-E345-4614-B82A-B7F96D6866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8C4F3-F179-45EE-8630-468F7EC0E417}" type="datetimeFigureOut">
              <a:rPr lang="fr-FR" smtClean="0"/>
              <a:pPr/>
              <a:t>20/11/2015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93AB-E345-4614-B82A-B7F96D6866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8C4F3-F179-45EE-8630-468F7EC0E417}" type="datetimeFigureOut">
              <a:rPr lang="fr-FR" smtClean="0"/>
              <a:pPr/>
              <a:t>20/11/2015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93AB-E345-4614-B82A-B7F96D6866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8C4F3-F179-45EE-8630-468F7EC0E417}" type="datetimeFigureOut">
              <a:rPr lang="fr-FR" smtClean="0"/>
              <a:pPr/>
              <a:t>20/11/2015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93AB-E345-4614-B82A-B7F96D6866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818C4F3-F179-45EE-8630-468F7EC0E417}" type="datetimeFigureOut">
              <a:rPr lang="fr-FR" smtClean="0"/>
              <a:pPr/>
              <a:t>20/11/2015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35893AB-E345-4614-B82A-B7F96D6866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wedg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8229600" cy="1800200"/>
          </a:xfrm>
        </p:spPr>
        <p:txBody>
          <a:bodyPr>
            <a:normAutofit fontScale="90000"/>
          </a:bodyPr>
          <a:lstStyle/>
          <a:p>
            <a:r>
              <a:rPr lang="fr-FR" sz="3600" dirty="0" err="1" smtClean="0">
                <a:solidFill>
                  <a:srgbClr val="FFC000"/>
                </a:solidFill>
              </a:rPr>
              <a:t>Presentation</a:t>
            </a:r>
            <a:r>
              <a:rPr lang="fr-FR" sz="3600" dirty="0" smtClean="0">
                <a:solidFill>
                  <a:srgbClr val="FFC000"/>
                </a:solidFill>
              </a:rPr>
              <a:t> of the Carbet </a:t>
            </a:r>
            <a:r>
              <a:rPr lang="fr-FR" sz="3600" dirty="0" err="1" smtClean="0">
                <a:solidFill>
                  <a:srgbClr val="FFC000"/>
                </a:solidFill>
              </a:rPr>
              <a:t>secondary</a:t>
            </a:r>
            <a:r>
              <a:rPr lang="fr-FR" sz="3600" dirty="0" smtClean="0">
                <a:solidFill>
                  <a:srgbClr val="FFC000"/>
                </a:solidFill>
              </a:rPr>
              <a:t> </a:t>
            </a:r>
            <a:r>
              <a:rPr lang="fr-FR" sz="3600" dirty="0" err="1" smtClean="0">
                <a:solidFill>
                  <a:srgbClr val="FFC000"/>
                </a:solidFill>
              </a:rPr>
              <a:t>school</a:t>
            </a:r>
            <a:r>
              <a:rPr lang="fr-FR" sz="3600" dirty="0" smtClean="0">
                <a:solidFill>
                  <a:srgbClr val="FFC000"/>
                </a:solidFill>
              </a:rPr>
              <a:t/>
            </a:r>
            <a:br>
              <a:rPr lang="fr-FR" sz="3600" dirty="0" smtClean="0">
                <a:solidFill>
                  <a:srgbClr val="FFC000"/>
                </a:solidFill>
              </a:rPr>
            </a:br>
            <a:r>
              <a:rPr lang="fr-FR" sz="3600" dirty="0" smtClean="0">
                <a:solidFill>
                  <a:srgbClr val="FFC000"/>
                </a:solidFill>
              </a:rPr>
              <a:t>(Martinique)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2348880"/>
            <a:ext cx="6400800" cy="175260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Erasmus+ </a:t>
            </a:r>
            <a:r>
              <a:rPr lang="fr-FR" sz="2000" dirty="0" err="1" smtClean="0"/>
              <a:t>project</a:t>
            </a:r>
            <a:endParaRPr lang="fr-FR" sz="2000" dirty="0" smtClean="0"/>
          </a:p>
          <a:p>
            <a:r>
              <a:rPr lang="fr-FR" sz="2000" dirty="0" smtClean="0"/>
              <a:t>« Local Food, Global Change 2014/2016 »</a:t>
            </a:r>
          </a:p>
          <a:p>
            <a:r>
              <a:rPr lang="fr-FR" sz="2000" dirty="0" smtClean="0"/>
              <a:t>Strategic </a:t>
            </a:r>
            <a:r>
              <a:rPr lang="fr-FR" sz="2000" dirty="0" err="1" smtClean="0"/>
              <a:t>partnership</a:t>
            </a:r>
            <a:r>
              <a:rPr lang="fr-FR" sz="2000" dirty="0" smtClean="0"/>
              <a:t> </a:t>
            </a:r>
            <a:r>
              <a:rPr lang="fr-FR" sz="2000" dirty="0" err="1" smtClean="0"/>
              <a:t>with</a:t>
            </a:r>
            <a:r>
              <a:rPr lang="fr-FR" sz="2000" dirty="0" smtClean="0"/>
              <a:t> </a:t>
            </a:r>
            <a:r>
              <a:rPr lang="fr-FR" sz="2000" dirty="0" err="1" smtClean="0"/>
              <a:t>Liceul</a:t>
            </a:r>
            <a:r>
              <a:rPr lang="fr-FR" sz="2000" dirty="0" smtClean="0"/>
              <a:t> </a:t>
            </a:r>
            <a:r>
              <a:rPr lang="fr-FR" sz="2000" dirty="0" err="1" smtClean="0"/>
              <a:t>Teoretic</a:t>
            </a:r>
            <a:r>
              <a:rPr lang="fr-FR" sz="2000" dirty="0" smtClean="0"/>
              <a:t> « </a:t>
            </a:r>
            <a:r>
              <a:rPr lang="fr-FR" sz="2000" dirty="0" err="1" smtClean="0"/>
              <a:t>Onisifor</a:t>
            </a:r>
            <a:r>
              <a:rPr lang="fr-FR" sz="2000" dirty="0" smtClean="0"/>
              <a:t> </a:t>
            </a:r>
            <a:r>
              <a:rPr lang="fr-FR" sz="2000" dirty="0" err="1" smtClean="0"/>
              <a:t>Ghibu</a:t>
            </a:r>
            <a:r>
              <a:rPr lang="fr-FR" sz="2000" dirty="0" smtClean="0"/>
              <a:t> » in Sibiu (Romania) and  </a:t>
            </a:r>
            <a:r>
              <a:rPr lang="fr-FR" sz="2000" dirty="0" err="1" smtClean="0"/>
              <a:t>Liceo</a:t>
            </a:r>
            <a:r>
              <a:rPr lang="fr-FR" sz="2000" dirty="0" smtClean="0"/>
              <a:t> Camillo Golgi in </a:t>
            </a:r>
            <a:r>
              <a:rPr lang="fr-FR" sz="2000" dirty="0" err="1" smtClean="0"/>
              <a:t>Breno</a:t>
            </a:r>
            <a:r>
              <a:rPr lang="fr-FR" sz="2000" dirty="0" smtClean="0"/>
              <a:t> (</a:t>
            </a:r>
            <a:r>
              <a:rPr lang="fr-FR" sz="2000" dirty="0" err="1" smtClean="0"/>
              <a:t>Italy</a:t>
            </a:r>
            <a:r>
              <a:rPr lang="fr-FR" sz="2000" dirty="0" smtClean="0"/>
              <a:t>) </a:t>
            </a:r>
            <a:endParaRPr lang="fr-FR" sz="2000" dirty="0"/>
          </a:p>
        </p:txBody>
      </p:sp>
      <p:pic>
        <p:nvPicPr>
          <p:cNvPr id="5" name="Image 4" descr="C:\Users\PEL~1\AppData\Local\Temp\Rar$DI02.120\EU flag-Erasmus+_vect_PO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4824155"/>
            <a:ext cx="446449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Imag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635134"/>
            <a:ext cx="1679543" cy="131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C000"/>
                </a:solidFill>
              </a:rPr>
              <a:t>Martinique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2962672" cy="4853136"/>
          </a:xfrm>
        </p:spPr>
        <p:txBody>
          <a:bodyPr>
            <a:normAutofit fontScale="55000" lnSpcReduction="20000"/>
          </a:bodyPr>
          <a:lstStyle/>
          <a:p>
            <a:r>
              <a:rPr lang="en-US" sz="3200" dirty="0" smtClean="0"/>
              <a:t>Martinique is an outermost region of the European Union and an overseas department of France.</a:t>
            </a:r>
          </a:p>
          <a:p>
            <a:r>
              <a:rPr lang="fr-FR" sz="3200" dirty="0" smtClean="0">
                <a:solidFill>
                  <a:srgbClr val="FFFF00"/>
                </a:solidFill>
              </a:rPr>
              <a:t>La Martinique est une région ultrapériphérique européenne et un département d’outremer de la France.</a:t>
            </a:r>
          </a:p>
          <a:p>
            <a:pPr marL="548640" lvl="8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fr-FR" sz="3200" dirty="0" smtClean="0"/>
              <a:t>The French </a:t>
            </a:r>
            <a:r>
              <a:rPr lang="fr-FR" sz="3200" dirty="0" err="1" smtClean="0"/>
              <a:t>president</a:t>
            </a:r>
            <a:r>
              <a:rPr lang="fr-FR" sz="3200" dirty="0" smtClean="0"/>
              <a:t> </a:t>
            </a:r>
            <a:r>
              <a:rPr lang="fr-FR" sz="3200" dirty="0" err="1" smtClean="0"/>
              <a:t>is</a:t>
            </a:r>
            <a:r>
              <a:rPr lang="fr-FR" sz="3200" dirty="0" smtClean="0"/>
              <a:t> François Hollande.</a:t>
            </a:r>
          </a:p>
          <a:p>
            <a:pPr marL="548640" lvl="8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fr-FR" sz="3200" dirty="0" smtClean="0"/>
              <a:t/>
            </a:r>
            <a:br>
              <a:rPr lang="fr-FR" sz="3200" dirty="0" smtClean="0"/>
            </a:br>
            <a:r>
              <a:rPr lang="fr-FR" sz="3200" dirty="0" smtClean="0">
                <a:solidFill>
                  <a:srgbClr val="FFFF00"/>
                </a:solidFill>
              </a:rPr>
              <a:t>Le président français est François Hollande</a:t>
            </a:r>
            <a:r>
              <a:rPr lang="fr-FR" sz="3200" dirty="0" smtClean="0"/>
              <a:t>.</a:t>
            </a:r>
          </a:p>
          <a:p>
            <a:pPr marL="548640" lvl="8" indent="-411480">
              <a:buClr>
                <a:schemeClr val="tx1">
                  <a:shade val="95000"/>
                </a:schemeClr>
              </a:buClr>
              <a:buSzPct val="65000"/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endParaRPr lang="fr-FR" sz="2400" dirty="0" smtClean="0"/>
          </a:p>
          <a:p>
            <a:endParaRPr lang="fr-FR" sz="2400" dirty="0"/>
          </a:p>
        </p:txBody>
      </p:sp>
      <p:pic>
        <p:nvPicPr>
          <p:cNvPr id="4" name="Picture 2" descr="C:\Documents and Settings\All Users\Documents\Mes images\Échantillons d'images\car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484784"/>
            <a:ext cx="3672408" cy="2736304"/>
          </a:xfrm>
          <a:prstGeom prst="rect">
            <a:avLst/>
          </a:prstGeom>
          <a:noFill/>
        </p:spPr>
      </p:pic>
      <p:pic>
        <p:nvPicPr>
          <p:cNvPr id="5" name="Espace réservé du contenu 3" descr="imagefgf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4509120"/>
            <a:ext cx="3721845" cy="2043909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8229600" cy="1143000"/>
          </a:xfrm>
        </p:spPr>
        <p:txBody>
          <a:bodyPr/>
          <a:lstStyle/>
          <a:p>
            <a:r>
              <a:rPr lang="fr-FR" dirty="0" err="1" smtClean="0">
                <a:solidFill>
                  <a:srgbClr val="FFC000"/>
                </a:solidFill>
              </a:rPr>
              <a:t>Where</a:t>
            </a:r>
            <a:r>
              <a:rPr lang="fr-FR" dirty="0" smtClean="0">
                <a:solidFill>
                  <a:srgbClr val="FFC000"/>
                </a:solidFill>
              </a:rPr>
              <a:t> </a:t>
            </a:r>
            <a:r>
              <a:rPr lang="fr-FR" dirty="0" err="1" smtClean="0">
                <a:solidFill>
                  <a:srgbClr val="FFC000"/>
                </a:solidFill>
              </a:rPr>
              <a:t>is</a:t>
            </a:r>
            <a:r>
              <a:rPr lang="fr-FR" dirty="0" smtClean="0">
                <a:solidFill>
                  <a:srgbClr val="FFC000"/>
                </a:solidFill>
              </a:rPr>
              <a:t> Martinique?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4294967295"/>
          </p:nvPr>
        </p:nvSpPr>
        <p:spPr>
          <a:xfrm>
            <a:off x="0" y="1628775"/>
            <a:ext cx="3600450" cy="801688"/>
          </a:xfrm>
        </p:spPr>
        <p:txBody>
          <a:bodyPr>
            <a:normAutofit fontScale="92500" lnSpcReduction="20000"/>
          </a:bodyPr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The arc of the Lesser West Indies</a:t>
            </a:r>
            <a:endParaRPr lang="fr-FR" b="1" i="1" u="sng" dirty="0">
              <a:solidFill>
                <a:srgbClr val="FF0000"/>
              </a:solidFill>
            </a:endParaRPr>
          </a:p>
        </p:txBody>
      </p:sp>
      <p:pic>
        <p:nvPicPr>
          <p:cNvPr id="8" name="Espace réservé du contenu 9" descr="téléchargement.pngbgh.pn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724128" y="4221088"/>
            <a:ext cx="2017712" cy="2481263"/>
          </a:xfrm>
        </p:spPr>
      </p:pic>
      <p:pic>
        <p:nvPicPr>
          <p:cNvPr id="3076" name="Picture 4" descr="http://upload.wikimedia.org/wikipedia/commons/thumb/0/03/MiddleAmerica-pol.jpg/790px-MiddleAmerica-po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268760"/>
            <a:ext cx="3528392" cy="2791449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755576" y="2852936"/>
            <a:ext cx="295232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8640" lvl="8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sz="2000" dirty="0" smtClean="0"/>
              <a:t>Martinique is an island that is in the south of Dominica and in the north of St. Lucia.</a:t>
            </a:r>
          </a:p>
          <a:p>
            <a:pPr marL="548640" lvl="8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sz="2000" dirty="0" smtClean="0">
                <a:solidFill>
                  <a:srgbClr val="FFFF00"/>
                </a:solidFill>
              </a:rPr>
              <a:t>Martinique </a:t>
            </a:r>
            <a:r>
              <a:rPr lang="en-US" sz="2000" dirty="0" err="1" smtClean="0">
                <a:solidFill>
                  <a:srgbClr val="FFFF00"/>
                </a:solidFill>
              </a:rPr>
              <a:t>est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une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île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située</a:t>
            </a:r>
            <a:r>
              <a:rPr lang="en-US" sz="2000" dirty="0" smtClean="0">
                <a:solidFill>
                  <a:srgbClr val="FFFF00"/>
                </a:solidFill>
              </a:rPr>
              <a:t> au </a:t>
            </a:r>
            <a:r>
              <a:rPr lang="en-US" sz="2000" dirty="0" err="1" smtClean="0">
                <a:solidFill>
                  <a:srgbClr val="FFFF00"/>
                </a:solidFill>
              </a:rPr>
              <a:t>nord</a:t>
            </a:r>
            <a:r>
              <a:rPr lang="en-US" sz="2000" dirty="0" smtClean="0">
                <a:solidFill>
                  <a:srgbClr val="FFFF00"/>
                </a:solidFill>
              </a:rPr>
              <a:t> de la Dominique et au </a:t>
            </a:r>
            <a:r>
              <a:rPr lang="en-US" sz="2000" dirty="0" err="1" smtClean="0">
                <a:solidFill>
                  <a:srgbClr val="FFFF00"/>
                </a:solidFill>
              </a:rPr>
              <a:t>sud</a:t>
            </a:r>
            <a:r>
              <a:rPr lang="en-US" sz="2000" dirty="0" smtClean="0">
                <a:solidFill>
                  <a:srgbClr val="FFFF00"/>
                </a:solidFill>
              </a:rPr>
              <a:t> de Sainte-Lucie.</a:t>
            </a:r>
            <a:endParaRPr lang="fr-FR" sz="2000" dirty="0" smtClean="0">
              <a:solidFill>
                <a:srgbClr val="FFFF00"/>
              </a:solidFill>
            </a:endParaRPr>
          </a:p>
        </p:txBody>
      </p:sp>
      <p:cxnSp>
        <p:nvCxnSpPr>
          <p:cNvPr id="16" name="Connecteur droit avec flèche 15"/>
          <p:cNvCxnSpPr/>
          <p:nvPr/>
        </p:nvCxnSpPr>
        <p:spPr>
          <a:xfrm flipV="1">
            <a:off x="3707904" y="2780928"/>
            <a:ext cx="4536504" cy="12961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3779912" y="4365104"/>
            <a:ext cx="3024336" cy="12241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 fontScale="90000"/>
          </a:bodyPr>
          <a:lstStyle/>
          <a:p>
            <a:r>
              <a:rPr lang="fr-FR" sz="4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 few figures</a:t>
            </a:r>
            <a:r>
              <a:rPr lang="fr-FR" sz="4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fr-FR" sz="4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67544" y="1700808"/>
            <a:ext cx="40324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8640" lvl="8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fr-FR" dirty="0" smtClean="0"/>
              <a:t>The capital city </a:t>
            </a:r>
            <a:r>
              <a:rPr lang="fr-FR" dirty="0" err="1" smtClean="0"/>
              <a:t>is</a:t>
            </a:r>
            <a:r>
              <a:rPr lang="fr-FR" dirty="0" smtClean="0"/>
              <a:t> Fort-de -France.</a:t>
            </a:r>
          </a:p>
          <a:p>
            <a:pPr marL="548640" lvl="8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fr-FR" dirty="0" smtClean="0"/>
              <a:t> </a:t>
            </a:r>
            <a:r>
              <a:rPr lang="fr-FR" dirty="0" smtClean="0">
                <a:solidFill>
                  <a:srgbClr val="FFFF00"/>
                </a:solidFill>
              </a:rPr>
              <a:t>La capitale est Fort-de-France.</a:t>
            </a:r>
          </a:p>
          <a:p>
            <a:pPr marL="548640" lvl="8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fr-FR" dirty="0" smtClean="0"/>
              <a:t>There are about 387 000 </a:t>
            </a:r>
            <a:r>
              <a:rPr lang="fr-FR" dirty="0" err="1" smtClean="0"/>
              <a:t>inhabitants</a:t>
            </a:r>
            <a:r>
              <a:rPr lang="fr-FR" dirty="0" smtClean="0"/>
              <a:t> in Martinique.</a:t>
            </a:r>
          </a:p>
          <a:p>
            <a:pPr marL="548640" lvl="8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fr-FR" dirty="0" smtClean="0">
                <a:solidFill>
                  <a:srgbClr val="FFFF00"/>
                </a:solidFill>
              </a:rPr>
              <a:t>Il y a environ 387 000 habitants à la Martinique.</a:t>
            </a:r>
          </a:p>
          <a:p>
            <a:pPr marL="548640" lvl="8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fr-FR" dirty="0" smtClean="0"/>
              <a:t>People </a:t>
            </a:r>
            <a:r>
              <a:rPr lang="fr-FR" dirty="0" err="1" smtClean="0"/>
              <a:t>speak</a:t>
            </a:r>
            <a:r>
              <a:rPr lang="fr-FR" dirty="0" smtClean="0"/>
              <a:t> French and créole and the main religion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catholicism</a:t>
            </a:r>
            <a:r>
              <a:rPr lang="fr-FR" dirty="0" smtClean="0"/>
              <a:t>.</a:t>
            </a:r>
          </a:p>
          <a:p>
            <a:pPr marL="548640" lvl="8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fr-FR" dirty="0" smtClean="0">
                <a:solidFill>
                  <a:srgbClr val="FFFF00"/>
                </a:solidFill>
              </a:rPr>
              <a:t>Le français et le créole sont les langues principales. La population est généralement catholique.</a:t>
            </a:r>
          </a:p>
          <a:p>
            <a:pPr marL="548640" lvl="8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fr-FR" dirty="0" smtClean="0"/>
          </a:p>
        </p:txBody>
      </p:sp>
      <p:pic>
        <p:nvPicPr>
          <p:cNvPr id="2050" name="Picture 2" descr="http://www.leuropevueduciel.com/images/vue-aerienne-baie-fort-de-france-martinique.jpg"/>
          <p:cNvPicPr>
            <a:picLocks noChangeAspect="1" noChangeArrowheads="1"/>
          </p:cNvPicPr>
          <p:nvPr/>
        </p:nvPicPr>
        <p:blipFill>
          <a:blip r:embed="rId2" cstate="print"/>
          <a:srcRect b="4762"/>
          <a:stretch>
            <a:fillRect/>
          </a:stretch>
        </p:blipFill>
        <p:spPr bwMode="auto">
          <a:xfrm>
            <a:off x="5076056" y="1124744"/>
            <a:ext cx="3528392" cy="2520280"/>
          </a:xfrm>
          <a:prstGeom prst="rect">
            <a:avLst/>
          </a:prstGeom>
          <a:noFill/>
        </p:spPr>
      </p:pic>
      <p:pic>
        <p:nvPicPr>
          <p:cNvPr id="2052" name="Picture 4" descr="https://c2.staticflickr.com/8/7178/6774443492_0788181114_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933056"/>
            <a:ext cx="3456384" cy="259228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rgbClr val="FFC000"/>
                </a:solidFill>
              </a:rPr>
              <a:t>Where</a:t>
            </a:r>
            <a:r>
              <a:rPr lang="fr-FR" dirty="0" smtClean="0">
                <a:solidFill>
                  <a:srgbClr val="FFC000"/>
                </a:solidFill>
              </a:rPr>
              <a:t> </a:t>
            </a:r>
            <a:r>
              <a:rPr lang="fr-FR" dirty="0" err="1" smtClean="0">
                <a:solidFill>
                  <a:srgbClr val="FFC000"/>
                </a:solidFill>
              </a:rPr>
              <a:t>is</a:t>
            </a:r>
            <a:r>
              <a:rPr lang="fr-FR" dirty="0" smtClean="0">
                <a:solidFill>
                  <a:srgbClr val="FFC000"/>
                </a:solidFill>
              </a:rPr>
              <a:t> Carbet ?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997151"/>
          </a:xfrm>
        </p:spPr>
        <p:txBody>
          <a:bodyPr>
            <a:noAutofit/>
          </a:bodyPr>
          <a:lstStyle/>
          <a:p>
            <a:r>
              <a:rPr lang="fr-FR" sz="2000" dirty="0" smtClean="0"/>
              <a:t>Le Carbet est au nord de la Martinique sur la côte Caraïbe.</a:t>
            </a:r>
          </a:p>
          <a:p>
            <a:endParaRPr lang="fr-FR" sz="2000" dirty="0" smtClean="0">
              <a:solidFill>
                <a:srgbClr val="FFFF00"/>
              </a:solidFill>
            </a:endParaRPr>
          </a:p>
          <a:p>
            <a:r>
              <a:rPr lang="fr-FR" sz="2000" dirty="0" smtClean="0">
                <a:solidFill>
                  <a:srgbClr val="FFFF00"/>
                </a:solidFill>
              </a:rPr>
              <a:t>Carbet is in the </a:t>
            </a:r>
            <a:r>
              <a:rPr lang="fr-FR" sz="2000" dirty="0" err="1" smtClean="0">
                <a:solidFill>
                  <a:srgbClr val="FFFF00"/>
                </a:solidFill>
              </a:rPr>
              <a:t>North</a:t>
            </a:r>
            <a:r>
              <a:rPr lang="fr-FR" sz="2000" dirty="0" smtClean="0">
                <a:solidFill>
                  <a:srgbClr val="FFFF00"/>
                </a:solidFill>
              </a:rPr>
              <a:t> of Martinique on the </a:t>
            </a:r>
            <a:r>
              <a:rPr lang="fr-FR" sz="2000" dirty="0" err="1" smtClean="0">
                <a:solidFill>
                  <a:srgbClr val="FFFF00"/>
                </a:solidFill>
              </a:rPr>
              <a:t>Caribbean</a:t>
            </a:r>
            <a:r>
              <a:rPr lang="fr-FR" sz="2000" dirty="0" smtClean="0">
                <a:solidFill>
                  <a:srgbClr val="FFFF00"/>
                </a:solidFill>
              </a:rPr>
              <a:t> </a:t>
            </a:r>
            <a:r>
              <a:rPr lang="fr-FR" sz="2000" dirty="0" err="1" smtClean="0">
                <a:solidFill>
                  <a:srgbClr val="FFFF00"/>
                </a:solidFill>
              </a:rPr>
              <a:t>coast</a:t>
            </a:r>
            <a:r>
              <a:rPr lang="fr-FR" sz="2000" dirty="0" smtClean="0">
                <a:solidFill>
                  <a:srgbClr val="FFFF00"/>
                </a:solidFill>
              </a:rPr>
              <a:t>.</a:t>
            </a:r>
          </a:p>
          <a:p>
            <a:r>
              <a:rPr lang="fr-FR" sz="2000" dirty="0" smtClean="0"/>
              <a:t>Au Carbet, il y a 3809 habitants appelés les </a:t>
            </a:r>
            <a:r>
              <a:rPr lang="fr-FR" sz="2000" dirty="0" err="1" smtClean="0"/>
              <a:t>Carbétiens</a:t>
            </a:r>
            <a:r>
              <a:rPr lang="fr-FR" sz="2000" dirty="0" smtClean="0"/>
              <a:t> et </a:t>
            </a:r>
            <a:r>
              <a:rPr lang="fr-FR" sz="2000" dirty="0" err="1" smtClean="0"/>
              <a:t>Carbétiennes</a:t>
            </a:r>
            <a:r>
              <a:rPr lang="fr-FR" sz="2000" dirty="0" smtClean="0"/>
              <a:t>. </a:t>
            </a:r>
          </a:p>
          <a:p>
            <a:endParaRPr lang="fr-FR" sz="2000" dirty="0" smtClean="0"/>
          </a:p>
          <a:p>
            <a:r>
              <a:rPr lang="fr-FR" sz="2000" dirty="0" smtClean="0">
                <a:solidFill>
                  <a:srgbClr val="FFFF00"/>
                </a:solidFill>
              </a:rPr>
              <a:t>Carbet has 3809 </a:t>
            </a:r>
            <a:r>
              <a:rPr lang="fr-FR" sz="2000" dirty="0" err="1" smtClean="0">
                <a:solidFill>
                  <a:srgbClr val="FFFF00"/>
                </a:solidFill>
              </a:rPr>
              <a:t>inhabitants</a:t>
            </a:r>
            <a:r>
              <a:rPr lang="fr-FR" sz="2000" dirty="0" smtClean="0">
                <a:solidFill>
                  <a:srgbClr val="FFFF00"/>
                </a:solidFill>
              </a:rPr>
              <a:t> </a:t>
            </a:r>
            <a:r>
              <a:rPr lang="fr-FR" sz="2000" dirty="0" err="1" smtClean="0">
                <a:solidFill>
                  <a:srgbClr val="FFFF00"/>
                </a:solidFill>
              </a:rPr>
              <a:t>called</a:t>
            </a:r>
            <a:r>
              <a:rPr lang="fr-FR" sz="2000" dirty="0" smtClean="0">
                <a:solidFill>
                  <a:srgbClr val="FFFF00"/>
                </a:solidFill>
              </a:rPr>
              <a:t> </a:t>
            </a:r>
            <a:r>
              <a:rPr lang="fr-FR" sz="2000" dirty="0" err="1" smtClean="0">
                <a:solidFill>
                  <a:srgbClr val="FFFF00"/>
                </a:solidFill>
              </a:rPr>
              <a:t>Carbetians</a:t>
            </a:r>
            <a:r>
              <a:rPr lang="fr-FR" sz="2000" dirty="0" smtClean="0">
                <a:solidFill>
                  <a:srgbClr val="FFFF00"/>
                </a:solidFill>
              </a:rPr>
              <a:t>. </a:t>
            </a:r>
          </a:p>
          <a:p>
            <a:endParaRPr lang="fr-FR" sz="2000" dirty="0" smtClean="0">
              <a:solidFill>
                <a:srgbClr val="FFFF00"/>
              </a:solidFill>
            </a:endParaRPr>
          </a:p>
          <a:p>
            <a:endParaRPr lang="fr-FR" sz="2000" dirty="0">
              <a:solidFill>
                <a:srgbClr val="FFFF00"/>
              </a:solidFill>
            </a:endParaRPr>
          </a:p>
        </p:txBody>
      </p:sp>
      <p:pic>
        <p:nvPicPr>
          <p:cNvPr id="6" name="Espace réservé du contenu 5" descr="280px-Martinique_department_relief_location_map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724128" y="1268760"/>
            <a:ext cx="2505348" cy="2899046"/>
          </a:xfrm>
        </p:spPr>
      </p:pic>
      <p:sp>
        <p:nvSpPr>
          <p:cNvPr id="12" name="ZoneTexte 11"/>
          <p:cNvSpPr txBox="1"/>
          <p:nvPr/>
        </p:nvSpPr>
        <p:spPr>
          <a:xfrm>
            <a:off x="6300192" y="2348880"/>
            <a:ext cx="936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chemeClr val="bg1"/>
                </a:solidFill>
              </a:rPr>
              <a:t>Le Carbet</a:t>
            </a:r>
            <a:endParaRPr lang="fr-FR" sz="1100" dirty="0">
              <a:solidFill>
                <a:schemeClr val="bg1"/>
              </a:solidFill>
            </a:endParaRPr>
          </a:p>
        </p:txBody>
      </p:sp>
      <p:pic>
        <p:nvPicPr>
          <p:cNvPr id="12290" name="Picture 2" descr="http://imalbum.aufeminin.com/album/D20110130/742689_JWHB7JUJG4EHDGEOLNFWZ43ZNV2LQA_101-0355_H142922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293096"/>
            <a:ext cx="3192289" cy="2400601"/>
          </a:xfrm>
          <a:prstGeom prst="rect">
            <a:avLst/>
          </a:prstGeom>
          <a:noFill/>
        </p:spPr>
      </p:pic>
      <p:cxnSp>
        <p:nvCxnSpPr>
          <p:cNvPr id="14" name="Connecteur droit avec flèche 13"/>
          <p:cNvCxnSpPr/>
          <p:nvPr/>
        </p:nvCxnSpPr>
        <p:spPr>
          <a:xfrm>
            <a:off x="4283968" y="1916832"/>
            <a:ext cx="2016224" cy="576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A </a:t>
            </a:r>
            <a:r>
              <a:rPr lang="fr-FR" dirty="0" err="1" smtClean="0">
                <a:solidFill>
                  <a:srgbClr val="FFC000"/>
                </a:solidFill>
              </a:rPr>
              <a:t>little</a:t>
            </a:r>
            <a:r>
              <a:rPr lang="fr-FR" dirty="0" smtClean="0">
                <a:solidFill>
                  <a:srgbClr val="FFC000"/>
                </a:solidFill>
              </a:rPr>
              <a:t> bit of </a:t>
            </a:r>
            <a:r>
              <a:rPr lang="fr-FR" dirty="0" err="1" smtClean="0">
                <a:solidFill>
                  <a:srgbClr val="FFC000"/>
                </a:solidFill>
              </a:rPr>
              <a:t>history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Christophe Colomb découvrit l’île de la Martinique en 1502 au cours de son quatrième voyage. Il débarqua au Carbet, sur la plage de  Anse Turin.</a:t>
            </a:r>
          </a:p>
          <a:p>
            <a:endParaRPr lang="fr-FR" dirty="0" smtClean="0"/>
          </a:p>
          <a:p>
            <a:r>
              <a:rPr lang="fr-FR" dirty="0" smtClean="0">
                <a:solidFill>
                  <a:srgbClr val="FFFF00"/>
                </a:solidFill>
              </a:rPr>
              <a:t>Christopher Colombus </a:t>
            </a:r>
            <a:r>
              <a:rPr lang="fr-FR" dirty="0" err="1" smtClean="0">
                <a:solidFill>
                  <a:srgbClr val="FFFF00"/>
                </a:solidFill>
              </a:rPr>
              <a:t>discovered</a:t>
            </a:r>
            <a:r>
              <a:rPr lang="fr-FR" dirty="0" smtClean="0">
                <a:solidFill>
                  <a:srgbClr val="FFFF00"/>
                </a:solidFill>
              </a:rPr>
              <a:t> the </a:t>
            </a:r>
            <a:r>
              <a:rPr lang="fr-FR" dirty="0" err="1" smtClean="0">
                <a:solidFill>
                  <a:srgbClr val="FFFF00"/>
                </a:solidFill>
              </a:rPr>
              <a:t>island</a:t>
            </a:r>
            <a:r>
              <a:rPr lang="fr-FR" dirty="0" smtClean="0">
                <a:solidFill>
                  <a:srgbClr val="FFFF00"/>
                </a:solidFill>
              </a:rPr>
              <a:t> of Martinique in 1502 </a:t>
            </a:r>
            <a:r>
              <a:rPr lang="fr-FR" dirty="0" err="1" smtClean="0">
                <a:solidFill>
                  <a:srgbClr val="FFFF00"/>
                </a:solidFill>
              </a:rPr>
              <a:t>during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his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fourth</a:t>
            </a:r>
            <a:r>
              <a:rPr lang="fr-FR" dirty="0" smtClean="0">
                <a:solidFill>
                  <a:srgbClr val="FFFF00"/>
                </a:solidFill>
              </a:rPr>
              <a:t> voyage . He </a:t>
            </a:r>
            <a:r>
              <a:rPr lang="fr-FR" dirty="0" err="1" smtClean="0">
                <a:solidFill>
                  <a:srgbClr val="FFFF00"/>
                </a:solidFill>
              </a:rPr>
              <a:t>disembarked</a:t>
            </a:r>
            <a:r>
              <a:rPr lang="fr-FR" dirty="0" smtClean="0">
                <a:solidFill>
                  <a:srgbClr val="FFFF00"/>
                </a:solidFill>
              </a:rPr>
              <a:t> in Carbet , on the </a:t>
            </a:r>
            <a:r>
              <a:rPr lang="fr-FR" dirty="0" err="1" smtClean="0">
                <a:solidFill>
                  <a:srgbClr val="FFFF00"/>
                </a:solidFill>
              </a:rPr>
              <a:t>beach</a:t>
            </a:r>
            <a:r>
              <a:rPr lang="fr-FR" dirty="0" smtClean="0">
                <a:solidFill>
                  <a:srgbClr val="FFFF00"/>
                </a:solidFill>
              </a:rPr>
              <a:t> of Turin </a:t>
            </a:r>
            <a:r>
              <a:rPr lang="fr-FR" dirty="0" err="1" smtClean="0">
                <a:solidFill>
                  <a:srgbClr val="FFFF00"/>
                </a:solidFill>
              </a:rPr>
              <a:t>bay</a:t>
            </a:r>
            <a:r>
              <a:rPr lang="fr-FR" dirty="0" smtClean="0">
                <a:solidFill>
                  <a:srgbClr val="FFFF00"/>
                </a:solidFill>
              </a:rPr>
              <a:t>.</a:t>
            </a:r>
            <a:endParaRPr lang="fr-FR" dirty="0">
              <a:solidFill>
                <a:srgbClr val="FFFF00"/>
              </a:solidFill>
            </a:endParaRPr>
          </a:p>
        </p:txBody>
      </p:sp>
      <p:pic>
        <p:nvPicPr>
          <p:cNvPr id="7" name="Espace réservé du contenu 6" descr="anse-turi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99992" y="4077072"/>
            <a:ext cx="4038600" cy="2524125"/>
          </a:xfrm>
        </p:spPr>
      </p:pic>
      <p:pic>
        <p:nvPicPr>
          <p:cNvPr id="10242" name="Picture 2" descr="http://www.planetpass.net/donnegoogleearth/martinique/images/1104pla2a.jpg"/>
          <p:cNvPicPr>
            <a:picLocks noChangeAspect="1" noChangeArrowheads="1"/>
          </p:cNvPicPr>
          <p:nvPr/>
        </p:nvPicPr>
        <p:blipFill>
          <a:blip r:embed="rId3" cstate="print"/>
          <a:srcRect t="6400" r="776" b="3827"/>
          <a:stretch>
            <a:fillRect/>
          </a:stretch>
        </p:blipFill>
        <p:spPr bwMode="auto">
          <a:xfrm>
            <a:off x="4932040" y="1268760"/>
            <a:ext cx="3024336" cy="273630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Carbet </a:t>
            </a:r>
            <a:r>
              <a:rPr lang="fr-FR" dirty="0" err="1" smtClean="0">
                <a:solidFill>
                  <a:srgbClr val="FFC000"/>
                </a:solidFill>
              </a:rPr>
              <a:t>farm</a:t>
            </a:r>
            <a:r>
              <a:rPr lang="fr-FR" dirty="0" smtClean="0">
                <a:solidFill>
                  <a:srgbClr val="FFC000"/>
                </a:solidFill>
              </a:rPr>
              <a:t> </a:t>
            </a:r>
            <a:r>
              <a:rPr lang="fr-FR" dirty="0" err="1" smtClean="0">
                <a:solidFill>
                  <a:srgbClr val="FFC000"/>
                </a:solidFill>
              </a:rPr>
              <a:t>products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dirty="0" smtClean="0"/>
              <a:t>	Au Carbet, il y a la célèbre distillerie </a:t>
            </a:r>
            <a:r>
              <a:rPr lang="fr-FR" dirty="0" err="1" smtClean="0"/>
              <a:t>Neisson</a:t>
            </a:r>
            <a:r>
              <a:rPr lang="fr-FR" dirty="0" smtClean="0"/>
              <a:t>. Par son goût unique, ce rhum blanc agricole est considéré  comme l’un des meilleurs au monde.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>
                <a:solidFill>
                  <a:srgbClr val="FFFF00"/>
                </a:solidFill>
              </a:rPr>
              <a:t>	In Carbet, </a:t>
            </a:r>
            <a:r>
              <a:rPr lang="fr-FR" dirty="0" err="1" smtClean="0">
                <a:solidFill>
                  <a:srgbClr val="FFFF00"/>
                </a:solidFill>
              </a:rPr>
              <a:t>there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is</a:t>
            </a:r>
            <a:r>
              <a:rPr lang="fr-FR" dirty="0" smtClean="0">
                <a:solidFill>
                  <a:srgbClr val="FFFF00"/>
                </a:solidFill>
              </a:rPr>
              <a:t> the </a:t>
            </a:r>
            <a:r>
              <a:rPr lang="fr-FR" dirty="0" err="1" smtClean="0">
                <a:solidFill>
                  <a:srgbClr val="FFFF00"/>
                </a:solidFill>
              </a:rPr>
              <a:t>famous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Neisson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distillery</a:t>
            </a:r>
            <a:r>
              <a:rPr lang="fr-FR" dirty="0" smtClean="0">
                <a:solidFill>
                  <a:srgbClr val="FFFF00"/>
                </a:solidFill>
              </a:rPr>
              <a:t>. By </a:t>
            </a:r>
            <a:r>
              <a:rPr lang="fr-FR" dirty="0" err="1" smtClean="0">
                <a:solidFill>
                  <a:srgbClr val="FFFF00"/>
                </a:solidFill>
              </a:rPr>
              <a:t>its</a:t>
            </a:r>
            <a:r>
              <a:rPr lang="fr-FR" dirty="0" smtClean="0">
                <a:solidFill>
                  <a:srgbClr val="FFFF00"/>
                </a:solidFill>
              </a:rPr>
              <a:t> unique taste, </a:t>
            </a:r>
            <a:r>
              <a:rPr lang="fr-FR" dirty="0" err="1" smtClean="0">
                <a:solidFill>
                  <a:srgbClr val="FFFF00"/>
                </a:solidFill>
              </a:rPr>
              <a:t>this</a:t>
            </a:r>
            <a:r>
              <a:rPr lang="fr-FR" dirty="0" smtClean="0">
                <a:solidFill>
                  <a:srgbClr val="FFFF00"/>
                </a:solidFill>
              </a:rPr>
              <a:t> white </a:t>
            </a:r>
            <a:r>
              <a:rPr lang="fr-FR" dirty="0" err="1" smtClean="0">
                <a:solidFill>
                  <a:srgbClr val="FFFF00"/>
                </a:solidFill>
              </a:rPr>
              <a:t>rum</a:t>
            </a:r>
            <a:r>
              <a:rPr lang="fr-FR" dirty="0" smtClean="0">
                <a:solidFill>
                  <a:srgbClr val="FFFF00"/>
                </a:solidFill>
              </a:rPr>
              <a:t> is </a:t>
            </a:r>
            <a:r>
              <a:rPr lang="fr-FR" dirty="0" err="1" smtClean="0">
                <a:solidFill>
                  <a:srgbClr val="FFFF00"/>
                </a:solidFill>
              </a:rPr>
              <a:t>considered</a:t>
            </a:r>
            <a:r>
              <a:rPr lang="fr-FR" dirty="0" smtClean="0">
                <a:solidFill>
                  <a:srgbClr val="FFFF00"/>
                </a:solidFill>
              </a:rPr>
              <a:t> as one of the best in the world.  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  <p:pic>
        <p:nvPicPr>
          <p:cNvPr id="5" name="Espace réservé du contenu 4" descr="Nono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48064" y="5085184"/>
            <a:ext cx="3257573" cy="1643074"/>
          </a:xfrm>
        </p:spPr>
      </p:pic>
      <p:pic>
        <p:nvPicPr>
          <p:cNvPr id="1026" name="Picture 2" descr="C:\Documents and Settings\Administrateur\Mes documents\Mes images\EVOSSCA5IS0E4CAB30FOUCAXUID83CAQ7RXXZCAR9ZN4LCALW5R53CAORMKXACAVXWVQMCA0A8OH5CA0T0R54CAQPT8EUCAKHCYY9CAYK23TVCA89EHRFCA3S2J6RCASPQA0NCAA5PBN1CA3ZSSP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268760"/>
            <a:ext cx="2357454" cy="1450741"/>
          </a:xfrm>
          <a:prstGeom prst="rect">
            <a:avLst/>
          </a:prstGeom>
          <a:noFill/>
        </p:spPr>
      </p:pic>
      <p:pic>
        <p:nvPicPr>
          <p:cNvPr id="14338" name="Picture 2" descr="http://www.accueil-martinique.fr/files/GaleriePhoto/10495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852936"/>
            <a:ext cx="3168352" cy="211223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Fruit, </a:t>
            </a:r>
            <a:r>
              <a:rPr lang="fr-FR" dirty="0" err="1" smtClean="0">
                <a:solidFill>
                  <a:srgbClr val="FFC000"/>
                </a:solidFill>
              </a:rPr>
              <a:t>vegetables</a:t>
            </a:r>
            <a:r>
              <a:rPr lang="fr-FR" dirty="0" smtClean="0">
                <a:solidFill>
                  <a:srgbClr val="FFC000"/>
                </a:solidFill>
              </a:rPr>
              <a:t> and </a:t>
            </a:r>
            <a:r>
              <a:rPr lang="fr-FR" dirty="0" err="1" smtClean="0">
                <a:solidFill>
                  <a:srgbClr val="FFC000"/>
                </a:solidFill>
              </a:rPr>
              <a:t>fish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fr-FR" dirty="0" smtClean="0"/>
              <a:t>*Au Carbet, il y a beaucoup d’agriculteurs et de pêcheurs pour nous fournir notre poisson et nos fruits et légumes.</a:t>
            </a:r>
          </a:p>
          <a:p>
            <a:pPr>
              <a:buNone/>
            </a:pPr>
            <a:r>
              <a:rPr lang="fr-FR" dirty="0" smtClean="0">
                <a:solidFill>
                  <a:srgbClr val="FFFF00"/>
                </a:solidFill>
              </a:rPr>
              <a:t>*In Carbet, </a:t>
            </a:r>
            <a:r>
              <a:rPr lang="fr-FR" dirty="0" err="1" smtClean="0">
                <a:solidFill>
                  <a:srgbClr val="FFFF00"/>
                </a:solidFill>
              </a:rPr>
              <a:t>there</a:t>
            </a:r>
            <a:r>
              <a:rPr lang="fr-FR" dirty="0" smtClean="0">
                <a:solidFill>
                  <a:srgbClr val="FFFF00"/>
                </a:solidFill>
              </a:rPr>
              <a:t> are </a:t>
            </a:r>
            <a:r>
              <a:rPr lang="fr-FR" dirty="0" err="1" smtClean="0">
                <a:solidFill>
                  <a:srgbClr val="FFFF00"/>
                </a:solidFill>
              </a:rPr>
              <a:t>many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farmers</a:t>
            </a:r>
            <a:r>
              <a:rPr lang="fr-FR" dirty="0" smtClean="0">
                <a:solidFill>
                  <a:srgbClr val="FFFF00"/>
                </a:solidFill>
              </a:rPr>
              <a:t> and </a:t>
            </a:r>
            <a:r>
              <a:rPr lang="fr-FR" dirty="0" err="1" smtClean="0">
                <a:solidFill>
                  <a:srgbClr val="FFFF00"/>
                </a:solidFill>
              </a:rPr>
              <a:t>fisherman</a:t>
            </a:r>
            <a:r>
              <a:rPr lang="fr-FR" dirty="0" smtClean="0">
                <a:solidFill>
                  <a:srgbClr val="FFFF00"/>
                </a:solidFill>
              </a:rPr>
              <a:t> to </a:t>
            </a:r>
            <a:r>
              <a:rPr lang="fr-FR" dirty="0" err="1" smtClean="0">
                <a:solidFill>
                  <a:srgbClr val="FFFF00"/>
                </a:solidFill>
              </a:rPr>
              <a:t>supply</a:t>
            </a:r>
            <a:r>
              <a:rPr lang="fr-FR" dirty="0" smtClean="0">
                <a:solidFill>
                  <a:srgbClr val="FFFF00"/>
                </a:solidFill>
              </a:rPr>
              <a:t> us </a:t>
            </a:r>
            <a:r>
              <a:rPr lang="fr-FR" dirty="0" err="1" smtClean="0">
                <a:solidFill>
                  <a:srgbClr val="FFFF00"/>
                </a:solidFill>
              </a:rPr>
              <a:t>with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our</a:t>
            </a:r>
            <a:r>
              <a:rPr lang="fr-FR" dirty="0" smtClean="0">
                <a:solidFill>
                  <a:srgbClr val="FFFF00"/>
                </a:solidFill>
              </a:rPr>
              <a:t> fruit, </a:t>
            </a:r>
            <a:r>
              <a:rPr lang="fr-FR" dirty="0" err="1" smtClean="0">
                <a:solidFill>
                  <a:srgbClr val="FFFF00"/>
                </a:solidFill>
              </a:rPr>
              <a:t>vegetables</a:t>
            </a:r>
            <a:r>
              <a:rPr lang="fr-FR" dirty="0" smtClean="0">
                <a:solidFill>
                  <a:srgbClr val="FFFF00"/>
                </a:solidFill>
              </a:rPr>
              <a:t> and </a:t>
            </a:r>
            <a:r>
              <a:rPr lang="fr-FR" dirty="0" err="1" smtClean="0">
                <a:solidFill>
                  <a:srgbClr val="FFFF00"/>
                </a:solidFill>
              </a:rPr>
              <a:t>fish</a:t>
            </a:r>
            <a:r>
              <a:rPr lang="fr-FR" dirty="0" smtClean="0">
                <a:solidFill>
                  <a:srgbClr val="FFFF00"/>
                </a:solidFill>
              </a:rPr>
              <a:t> on a </a:t>
            </a:r>
            <a:r>
              <a:rPr lang="fr-FR" dirty="0" err="1" smtClean="0">
                <a:solidFill>
                  <a:srgbClr val="FFFF00"/>
                </a:solidFill>
              </a:rPr>
              <a:t>daily</a:t>
            </a:r>
            <a:r>
              <a:rPr lang="fr-FR" dirty="0" smtClean="0">
                <a:solidFill>
                  <a:srgbClr val="FFFF00"/>
                </a:solidFill>
              </a:rPr>
              <a:t> basis.</a:t>
            </a:r>
            <a:endParaRPr lang="fr-FR" dirty="0">
              <a:solidFill>
                <a:srgbClr val="FFFF00"/>
              </a:solidFill>
            </a:endParaRPr>
          </a:p>
        </p:txBody>
      </p:sp>
      <p:pic>
        <p:nvPicPr>
          <p:cNvPr id="13314" name="Picture 2" descr="http://www.europcar-martinique.com/upload/stuff/images/_thumbs/Images/fruits%20tropicau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196752"/>
            <a:ext cx="3960440" cy="2753949"/>
          </a:xfrm>
          <a:prstGeom prst="rect">
            <a:avLst/>
          </a:prstGeom>
          <a:noFill/>
        </p:spPr>
      </p:pic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fr-FR" dirty="0"/>
          </a:p>
        </p:txBody>
      </p:sp>
      <p:pic>
        <p:nvPicPr>
          <p:cNvPr id="13316" name="Picture 4" descr="http://img.over-blog.com/500x333/0/19/35/63/Cabret-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005064"/>
            <a:ext cx="4104456" cy="2739047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C000"/>
                </a:solidFill>
              </a:rPr>
              <a:t>Le collège du Carbet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Le collège du Carbet compte près de 330 élèves âgés de 11 à 15 ans. Il est constitué de deux parties : le bâtiment principal et l’annexe.</a:t>
            </a:r>
          </a:p>
          <a:p>
            <a:r>
              <a:rPr lang="fr-FR" dirty="0" smtClean="0"/>
              <a:t> </a:t>
            </a:r>
            <a:r>
              <a:rPr lang="fr-FR" dirty="0" smtClean="0">
                <a:solidFill>
                  <a:srgbClr val="FFFF00"/>
                </a:solidFill>
              </a:rPr>
              <a:t>The Carbet </a:t>
            </a:r>
            <a:r>
              <a:rPr lang="fr-FR" dirty="0" err="1" smtClean="0">
                <a:solidFill>
                  <a:srgbClr val="FFFF00"/>
                </a:solidFill>
              </a:rPr>
              <a:t>secondary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school</a:t>
            </a:r>
            <a:r>
              <a:rPr lang="fr-FR" dirty="0" smtClean="0">
                <a:solidFill>
                  <a:srgbClr val="FFFF00"/>
                </a:solidFill>
              </a:rPr>
              <a:t> has about 3 </a:t>
            </a:r>
            <a:r>
              <a:rPr lang="fr-FR" dirty="0" err="1" smtClean="0">
                <a:solidFill>
                  <a:srgbClr val="FFFF00"/>
                </a:solidFill>
              </a:rPr>
              <a:t>students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between</a:t>
            </a:r>
            <a:r>
              <a:rPr lang="fr-FR" dirty="0" smtClean="0">
                <a:solidFill>
                  <a:srgbClr val="FFFF00"/>
                </a:solidFill>
              </a:rPr>
              <a:t> 11 and 15 </a:t>
            </a:r>
            <a:r>
              <a:rPr lang="fr-FR" dirty="0" err="1" smtClean="0">
                <a:solidFill>
                  <a:srgbClr val="FFFF00"/>
                </a:solidFill>
              </a:rPr>
              <a:t>years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old</a:t>
            </a:r>
            <a:r>
              <a:rPr lang="fr-FR" dirty="0" smtClean="0">
                <a:solidFill>
                  <a:srgbClr val="FFFF00"/>
                </a:solidFill>
              </a:rPr>
              <a:t>. </a:t>
            </a:r>
            <a:r>
              <a:rPr lang="en-US" dirty="0" smtClean="0">
                <a:solidFill>
                  <a:srgbClr val="FFFF00"/>
                </a:solidFill>
              </a:rPr>
              <a:t>It consists of two parts: the main building and the annex. </a:t>
            </a:r>
            <a:r>
              <a:rPr lang="fr-FR" dirty="0" smtClean="0">
                <a:solidFill>
                  <a:srgbClr val="FFFF00"/>
                </a:solidFill>
              </a:rPr>
              <a:t>	</a:t>
            </a:r>
            <a:endParaRPr lang="fr-FR" dirty="0">
              <a:solidFill>
                <a:srgbClr val="FFFF00"/>
              </a:solidFill>
            </a:endParaRPr>
          </a:p>
        </p:txBody>
      </p:sp>
      <p:pic>
        <p:nvPicPr>
          <p:cNvPr id="5" name="Espace réservé du contenu 4" descr="Bâtiment principal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55840" y="1255404"/>
            <a:ext cx="3528392" cy="2646294"/>
          </a:xfrm>
        </p:spPr>
      </p:pic>
      <p:sp>
        <p:nvSpPr>
          <p:cNvPr id="6" name="ZoneTexte 5"/>
          <p:cNvSpPr txBox="1"/>
          <p:nvPr/>
        </p:nvSpPr>
        <p:spPr>
          <a:xfrm>
            <a:off x="4810650" y="3519062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bâtiment principal</a:t>
            </a:r>
            <a:endParaRPr lang="fr-FR" dirty="0"/>
          </a:p>
        </p:txBody>
      </p:sp>
      <p:pic>
        <p:nvPicPr>
          <p:cNvPr id="7" name="Espace réservé du contenu 4" descr="Annexe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10650" y="4086364"/>
            <a:ext cx="3573582" cy="258914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932040" y="630748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L’annexe</a:t>
            </a:r>
            <a:endParaRPr lang="fr-F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363272" cy="563662"/>
          </a:xfrm>
        </p:spPr>
        <p:txBody>
          <a:bodyPr>
            <a:noAutofit/>
          </a:bodyPr>
          <a:lstStyle/>
          <a:p>
            <a:pPr algn="ctr"/>
            <a:r>
              <a:rPr lang="fr-FR" sz="3200" dirty="0" smtClean="0">
                <a:solidFill>
                  <a:srgbClr val="FFC000"/>
                </a:solidFill>
              </a:rPr>
              <a:t>Administration staff</a:t>
            </a:r>
            <a:endParaRPr lang="fr-FR" sz="3200" dirty="0">
              <a:solidFill>
                <a:srgbClr val="FFC000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67544" y="3289294"/>
            <a:ext cx="3064424" cy="504056"/>
          </a:xfrm>
        </p:spPr>
        <p:txBody>
          <a:bodyPr>
            <a:normAutofit fontScale="92500" lnSpcReduction="10000"/>
          </a:bodyPr>
          <a:lstStyle/>
          <a:p>
            <a:r>
              <a:rPr lang="fr-FR" b="1" dirty="0" smtClean="0">
                <a:solidFill>
                  <a:srgbClr val="FFFF00"/>
                </a:solidFill>
              </a:rPr>
              <a:t>Mme Annie Barège, the </a:t>
            </a:r>
            <a:r>
              <a:rPr lang="fr-FR" b="1" dirty="0" err="1" smtClean="0">
                <a:solidFill>
                  <a:srgbClr val="FFFF00"/>
                </a:solidFill>
              </a:rPr>
              <a:t>headteacher</a:t>
            </a:r>
            <a:r>
              <a:rPr lang="fr-FR" b="1" dirty="0" smtClean="0">
                <a:solidFill>
                  <a:srgbClr val="FFFF00"/>
                </a:solidFill>
              </a:rPr>
              <a:t>.</a:t>
            </a:r>
          </a:p>
          <a:p>
            <a:r>
              <a:rPr lang="fr-FR" b="1" dirty="0" smtClean="0"/>
              <a:t>La Principale.</a:t>
            </a:r>
            <a:endParaRPr lang="fr-FR" b="1" dirty="0"/>
          </a:p>
        </p:txBody>
      </p:sp>
      <p:pic>
        <p:nvPicPr>
          <p:cNvPr id="1031" name="Picture 7" descr="K:\Collège du Carbet\Mme Pain, assistante de la gestionnai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05776" y="13716072"/>
            <a:ext cx="4739227" cy="3030526"/>
          </a:xfrm>
          <a:prstGeom prst="rect">
            <a:avLst/>
          </a:prstGeom>
          <a:noFill/>
        </p:spPr>
      </p:pic>
      <p:pic>
        <p:nvPicPr>
          <p:cNvPr id="1033" name="Picture 9" descr="K:\Collège du Carbet\Mme Lorto, Documentaliste et Nolwenn, son assistan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44098" y="12787378"/>
            <a:ext cx="16787930" cy="8786874"/>
          </a:xfrm>
          <a:prstGeom prst="rect">
            <a:avLst/>
          </a:prstGeom>
          <a:noFill/>
        </p:spPr>
      </p:pic>
      <p:pic>
        <p:nvPicPr>
          <p:cNvPr id="9" name="Image 8" descr="M. Jean-Charles, CPE.JPG"/>
          <p:cNvPicPr>
            <a:picLocks noChangeAspect="1"/>
          </p:cNvPicPr>
          <p:nvPr/>
        </p:nvPicPr>
        <p:blipFill rotWithShape="1">
          <a:blip r:embed="rId4" cstate="print"/>
          <a:srcRect t="12721" b="25162"/>
          <a:stretch/>
        </p:blipFill>
        <p:spPr>
          <a:xfrm>
            <a:off x="6588224" y="988829"/>
            <a:ext cx="1745940" cy="1446028"/>
          </a:xfrm>
          <a:prstGeom prst="rect">
            <a:avLst/>
          </a:prstGeom>
        </p:spPr>
      </p:pic>
      <p:pic>
        <p:nvPicPr>
          <p:cNvPr id="11" name="Image 10" descr="Mme Pain, assistante de la gestionnair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44208" y="2852936"/>
            <a:ext cx="2160240" cy="162018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69" t="13352" r="12320"/>
          <a:stretch/>
        </p:blipFill>
        <p:spPr>
          <a:xfrm>
            <a:off x="830514" y="3890162"/>
            <a:ext cx="2545804" cy="203216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75224" y="5999182"/>
            <a:ext cx="34563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rgbClr val="FFFF00"/>
                </a:solidFill>
              </a:rPr>
              <a:t>Mme </a:t>
            </a:r>
            <a:r>
              <a:rPr lang="fr-FR" sz="1300" dirty="0" err="1" smtClean="0">
                <a:solidFill>
                  <a:srgbClr val="FFFF00"/>
                </a:solidFill>
              </a:rPr>
              <a:t>Casimirius</a:t>
            </a:r>
            <a:r>
              <a:rPr lang="fr-FR" sz="1300" dirty="0" smtClean="0">
                <a:solidFill>
                  <a:srgbClr val="FFFF00"/>
                </a:solidFill>
              </a:rPr>
              <a:t>, the </a:t>
            </a:r>
            <a:r>
              <a:rPr lang="fr-FR" sz="1300" dirty="0" err="1" smtClean="0">
                <a:solidFill>
                  <a:srgbClr val="FFFF00"/>
                </a:solidFill>
              </a:rPr>
              <a:t>head’s</a:t>
            </a:r>
            <a:r>
              <a:rPr lang="fr-FR" sz="1300" dirty="0" smtClean="0">
                <a:solidFill>
                  <a:srgbClr val="FFFF00"/>
                </a:solidFill>
              </a:rPr>
              <a:t> </a:t>
            </a:r>
            <a:r>
              <a:rPr lang="fr-FR" sz="1300" dirty="0" err="1" smtClean="0">
                <a:solidFill>
                  <a:srgbClr val="FFFF00"/>
                </a:solidFill>
              </a:rPr>
              <a:t>secretary</a:t>
            </a:r>
            <a:r>
              <a:rPr lang="fr-FR" sz="1300" dirty="0" smtClean="0">
                <a:solidFill>
                  <a:srgbClr val="FFFF00"/>
                </a:solidFill>
              </a:rPr>
              <a:t>.</a:t>
            </a:r>
            <a:r>
              <a:rPr lang="fr-FR" sz="1300" dirty="0" smtClean="0"/>
              <a:t> </a:t>
            </a:r>
          </a:p>
          <a:p>
            <a:r>
              <a:rPr lang="fr-FR" sz="1300" dirty="0" smtClean="0"/>
              <a:t>La secrétaire de direction.</a:t>
            </a:r>
            <a:endParaRPr lang="fr-FR" sz="1300" dirty="0"/>
          </a:p>
        </p:txBody>
      </p:sp>
      <p:sp>
        <p:nvSpPr>
          <p:cNvPr id="7" name="ZoneTexte 6"/>
          <p:cNvSpPr txBox="1"/>
          <p:nvPr/>
        </p:nvSpPr>
        <p:spPr>
          <a:xfrm>
            <a:off x="4211960" y="988829"/>
            <a:ext cx="2160240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rgbClr val="FFFF00"/>
                </a:solidFill>
              </a:rPr>
              <a:t>M. Jean-Charles, the </a:t>
            </a:r>
            <a:r>
              <a:rPr lang="fr-FR" sz="1300" dirty="0" err="1" smtClean="0">
                <a:solidFill>
                  <a:srgbClr val="FFFF00"/>
                </a:solidFill>
              </a:rPr>
              <a:t>education</a:t>
            </a:r>
            <a:r>
              <a:rPr lang="fr-FR" sz="1300" dirty="0" smtClean="0">
                <a:solidFill>
                  <a:srgbClr val="FFFF00"/>
                </a:solidFill>
              </a:rPr>
              <a:t> </a:t>
            </a:r>
            <a:r>
              <a:rPr lang="fr-FR" sz="1300" dirty="0" err="1" smtClean="0">
                <a:solidFill>
                  <a:srgbClr val="FFFF00"/>
                </a:solidFill>
              </a:rPr>
              <a:t>advisor</a:t>
            </a:r>
            <a:r>
              <a:rPr lang="fr-FR" sz="1300" dirty="0" smtClean="0">
                <a:solidFill>
                  <a:srgbClr val="FFFF00"/>
                </a:solidFill>
              </a:rPr>
              <a:t>.</a:t>
            </a:r>
          </a:p>
          <a:p>
            <a:r>
              <a:rPr lang="fr-FR" sz="1300" dirty="0" smtClean="0"/>
              <a:t>Le conseiller principal d’éducation.</a:t>
            </a:r>
          </a:p>
          <a:p>
            <a:endParaRPr lang="fr-FR" sz="1300" dirty="0"/>
          </a:p>
          <a:p>
            <a:endParaRPr lang="fr-FR" sz="1300" dirty="0" smtClean="0"/>
          </a:p>
          <a:p>
            <a:endParaRPr lang="fr-FR" sz="1300" dirty="0"/>
          </a:p>
          <a:p>
            <a:endParaRPr lang="fr-FR" sz="1300" dirty="0" smtClean="0"/>
          </a:p>
          <a:p>
            <a:endParaRPr lang="fr-FR" sz="1300" dirty="0" smtClean="0"/>
          </a:p>
          <a:p>
            <a:endParaRPr lang="fr-FR" sz="1300" dirty="0"/>
          </a:p>
          <a:p>
            <a:r>
              <a:rPr lang="fr-FR" sz="1300" dirty="0" smtClean="0">
                <a:solidFill>
                  <a:srgbClr val="FFFF00"/>
                </a:solidFill>
              </a:rPr>
              <a:t>Mme Pain, the </a:t>
            </a:r>
            <a:r>
              <a:rPr lang="fr-FR" sz="1300" dirty="0" err="1" smtClean="0">
                <a:solidFill>
                  <a:srgbClr val="FFFF00"/>
                </a:solidFill>
              </a:rPr>
              <a:t>manager’s</a:t>
            </a:r>
            <a:r>
              <a:rPr lang="fr-FR" sz="1300" dirty="0" smtClean="0">
                <a:solidFill>
                  <a:srgbClr val="FFFF00"/>
                </a:solidFill>
              </a:rPr>
              <a:t> assistant.</a:t>
            </a:r>
          </a:p>
          <a:p>
            <a:r>
              <a:rPr lang="fr-FR" sz="1300" dirty="0" smtClean="0"/>
              <a:t>La secrétaire de gestion.</a:t>
            </a:r>
          </a:p>
          <a:p>
            <a:endParaRPr lang="fr-FR" sz="1300" dirty="0" smtClean="0"/>
          </a:p>
          <a:p>
            <a:endParaRPr lang="fr-FR" sz="1300" dirty="0"/>
          </a:p>
          <a:p>
            <a:endParaRPr lang="fr-FR" sz="1300" dirty="0" smtClean="0"/>
          </a:p>
          <a:p>
            <a:endParaRPr lang="fr-FR" sz="1300" dirty="0"/>
          </a:p>
          <a:p>
            <a:endParaRPr lang="fr-FR" sz="1300" dirty="0" smtClean="0"/>
          </a:p>
          <a:p>
            <a:endParaRPr lang="fr-FR" sz="1300" dirty="0"/>
          </a:p>
          <a:p>
            <a:endParaRPr lang="fr-FR" sz="1300" dirty="0" smtClean="0"/>
          </a:p>
          <a:p>
            <a:endParaRPr lang="fr-FR" sz="1300" dirty="0"/>
          </a:p>
          <a:p>
            <a:r>
              <a:rPr lang="fr-FR" sz="1300" dirty="0" smtClean="0">
                <a:solidFill>
                  <a:srgbClr val="FFFF00"/>
                </a:solidFill>
              </a:rPr>
              <a:t>Mme Frontier, the nurse</a:t>
            </a:r>
            <a:r>
              <a:rPr lang="fr-FR" sz="1300" dirty="0" smtClean="0"/>
              <a:t>.</a:t>
            </a:r>
          </a:p>
          <a:p>
            <a:r>
              <a:rPr lang="fr-FR" sz="1300" dirty="0" smtClean="0"/>
              <a:t>L’infirmière.</a:t>
            </a:r>
            <a:endParaRPr lang="fr-FR" sz="1300" dirty="0"/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sz="half" idx="1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79" t="11409"/>
          <a:stretch/>
        </p:blipFill>
        <p:spPr>
          <a:xfrm>
            <a:off x="793667" y="1124744"/>
            <a:ext cx="2496577" cy="2088232"/>
          </a:xfr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713" b="21247"/>
          <a:stretch/>
        </p:blipFill>
        <p:spPr>
          <a:xfrm>
            <a:off x="6623565" y="4906245"/>
            <a:ext cx="1657510" cy="155235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fr-FR" dirty="0" err="1" smtClean="0">
                <a:solidFill>
                  <a:srgbClr val="FFC000"/>
                </a:solidFill>
              </a:rPr>
              <a:t>School</a:t>
            </a:r>
            <a:r>
              <a:rPr lang="fr-FR" dirty="0" smtClean="0">
                <a:solidFill>
                  <a:srgbClr val="FFC000"/>
                </a:solidFill>
              </a:rPr>
              <a:t> life</a:t>
            </a:r>
            <a:endParaRPr lang="fr-FR" dirty="0">
              <a:solidFill>
                <a:srgbClr val="FFC000"/>
              </a:solidFill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556792"/>
            <a:ext cx="3744416" cy="2808312"/>
          </a:xfrm>
        </p:spPr>
      </p:pic>
      <p:sp>
        <p:nvSpPr>
          <p:cNvPr id="7" name="ZoneTexte 6"/>
          <p:cNvSpPr txBox="1"/>
          <p:nvPr/>
        </p:nvSpPr>
        <p:spPr>
          <a:xfrm>
            <a:off x="4932040" y="1412776"/>
            <a:ext cx="374441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Nous avons le même calendrier scolaire qu’en France métropolitaine. L’école commence vers le 1</a:t>
            </a:r>
            <a:r>
              <a:rPr lang="fr-FR" sz="1400" baseline="30000" dirty="0" smtClean="0"/>
              <a:t>er</a:t>
            </a:r>
            <a:r>
              <a:rPr lang="fr-FR" sz="1400" dirty="0" smtClean="0"/>
              <a:t> septembre et finit début juillet.</a:t>
            </a:r>
          </a:p>
          <a:p>
            <a:r>
              <a:rPr lang="fr-FR" sz="1400" dirty="0" err="1" smtClean="0">
                <a:solidFill>
                  <a:srgbClr val="FFFF00"/>
                </a:solidFill>
              </a:rPr>
              <a:t>We</a:t>
            </a:r>
            <a:r>
              <a:rPr lang="fr-FR" sz="1400" dirty="0" smtClean="0">
                <a:solidFill>
                  <a:srgbClr val="FFFF00"/>
                </a:solidFill>
              </a:rPr>
              <a:t> have the </a:t>
            </a:r>
            <a:r>
              <a:rPr lang="fr-FR" sz="1400" dirty="0" err="1" smtClean="0">
                <a:solidFill>
                  <a:srgbClr val="FFFF00"/>
                </a:solidFill>
              </a:rPr>
              <a:t>same</a:t>
            </a:r>
            <a:r>
              <a:rPr lang="fr-FR" sz="1400" dirty="0" smtClean="0">
                <a:solidFill>
                  <a:srgbClr val="FFFF00"/>
                </a:solidFill>
              </a:rPr>
              <a:t> </a:t>
            </a:r>
            <a:r>
              <a:rPr lang="fr-FR" sz="1400" dirty="0" err="1" smtClean="0">
                <a:solidFill>
                  <a:srgbClr val="FFFF00"/>
                </a:solidFill>
              </a:rPr>
              <a:t>school</a:t>
            </a:r>
            <a:r>
              <a:rPr lang="fr-FR" sz="1400" dirty="0" smtClean="0">
                <a:solidFill>
                  <a:srgbClr val="FFFF00"/>
                </a:solidFill>
              </a:rPr>
              <a:t> </a:t>
            </a:r>
            <a:r>
              <a:rPr lang="fr-FR" sz="1400" dirty="0" err="1" smtClean="0">
                <a:solidFill>
                  <a:srgbClr val="FFFF00"/>
                </a:solidFill>
              </a:rPr>
              <a:t>calendar</a:t>
            </a:r>
            <a:r>
              <a:rPr lang="fr-FR" sz="1400" dirty="0" smtClean="0">
                <a:solidFill>
                  <a:srgbClr val="FFFF00"/>
                </a:solidFill>
              </a:rPr>
              <a:t> as in </a:t>
            </a:r>
            <a:r>
              <a:rPr lang="fr-FR" sz="1400" dirty="0" err="1" smtClean="0">
                <a:solidFill>
                  <a:srgbClr val="FFFF00"/>
                </a:solidFill>
              </a:rPr>
              <a:t>mainland</a:t>
            </a:r>
            <a:r>
              <a:rPr lang="fr-FR" sz="1400" dirty="0" smtClean="0">
                <a:solidFill>
                  <a:srgbClr val="FFFF00"/>
                </a:solidFill>
              </a:rPr>
              <a:t> France. </a:t>
            </a:r>
            <a:r>
              <a:rPr lang="fr-FR" sz="1400" dirty="0" err="1" smtClean="0">
                <a:solidFill>
                  <a:srgbClr val="FFFF00"/>
                </a:solidFill>
              </a:rPr>
              <a:t>School</a:t>
            </a:r>
            <a:r>
              <a:rPr lang="fr-FR" sz="1400" dirty="0" smtClean="0">
                <a:solidFill>
                  <a:srgbClr val="FFFF00"/>
                </a:solidFill>
              </a:rPr>
              <a:t> </a:t>
            </a:r>
            <a:r>
              <a:rPr lang="fr-FR" sz="1400" dirty="0" err="1" smtClean="0">
                <a:solidFill>
                  <a:srgbClr val="FFFF00"/>
                </a:solidFill>
              </a:rPr>
              <a:t>starts</a:t>
            </a:r>
            <a:r>
              <a:rPr lang="fr-FR" sz="1400" dirty="0" smtClean="0">
                <a:solidFill>
                  <a:srgbClr val="FFFF00"/>
                </a:solidFill>
              </a:rPr>
              <a:t> </a:t>
            </a:r>
            <a:r>
              <a:rPr lang="fr-FR" sz="1400" dirty="0" err="1" smtClean="0">
                <a:solidFill>
                  <a:srgbClr val="FFFF00"/>
                </a:solidFill>
              </a:rPr>
              <a:t>around</a:t>
            </a:r>
            <a:r>
              <a:rPr lang="fr-FR" sz="1400" dirty="0" smtClean="0">
                <a:solidFill>
                  <a:srgbClr val="FFFF00"/>
                </a:solidFill>
              </a:rPr>
              <a:t> the </a:t>
            </a:r>
            <a:r>
              <a:rPr lang="fr-FR" sz="1400" dirty="0" err="1" smtClean="0">
                <a:solidFill>
                  <a:srgbClr val="FFFF00"/>
                </a:solidFill>
              </a:rPr>
              <a:t>September</a:t>
            </a:r>
            <a:r>
              <a:rPr lang="fr-FR" sz="1400" dirty="0" smtClean="0">
                <a:solidFill>
                  <a:srgbClr val="FFFF00"/>
                </a:solidFill>
              </a:rPr>
              <a:t> 1st and </a:t>
            </a:r>
            <a:r>
              <a:rPr lang="fr-FR" sz="1400" dirty="0" err="1" smtClean="0">
                <a:solidFill>
                  <a:srgbClr val="FFFF00"/>
                </a:solidFill>
              </a:rPr>
              <a:t>finishes</a:t>
            </a:r>
            <a:r>
              <a:rPr lang="fr-FR" sz="1400" dirty="0" smtClean="0">
                <a:solidFill>
                  <a:srgbClr val="FFFF00"/>
                </a:solidFill>
              </a:rPr>
              <a:t>  in </a:t>
            </a:r>
            <a:r>
              <a:rPr lang="fr-FR" sz="1400" dirty="0" err="1" smtClean="0">
                <a:solidFill>
                  <a:srgbClr val="FFFF00"/>
                </a:solidFill>
              </a:rPr>
              <a:t>early</a:t>
            </a:r>
            <a:r>
              <a:rPr lang="fr-FR" sz="1400" dirty="0">
                <a:solidFill>
                  <a:srgbClr val="FFFF00"/>
                </a:solidFill>
              </a:rPr>
              <a:t> </a:t>
            </a:r>
            <a:r>
              <a:rPr lang="fr-FR" sz="1400" dirty="0" smtClean="0">
                <a:solidFill>
                  <a:srgbClr val="FFFF00"/>
                </a:solidFill>
              </a:rPr>
              <a:t>July</a:t>
            </a:r>
            <a:r>
              <a:rPr lang="fr-FR" sz="1400" dirty="0" smtClean="0"/>
              <a:t>.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39552" y="4797152"/>
            <a:ext cx="35283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Les cours commencent à 7h30 et finissent à 17h00. Nous portons un uniforme: le jeans bleu avec un T-shirt blanc.</a:t>
            </a:r>
          </a:p>
          <a:p>
            <a:r>
              <a:rPr lang="fr-FR" sz="1400" dirty="0" smtClean="0">
                <a:solidFill>
                  <a:srgbClr val="FFFF00"/>
                </a:solidFill>
              </a:rPr>
              <a:t>Classes </a:t>
            </a:r>
            <a:r>
              <a:rPr lang="fr-FR" sz="1400" dirty="0" err="1" smtClean="0">
                <a:solidFill>
                  <a:srgbClr val="FFFF00"/>
                </a:solidFill>
              </a:rPr>
              <a:t>start</a:t>
            </a:r>
            <a:r>
              <a:rPr lang="fr-FR" sz="1400" dirty="0" smtClean="0">
                <a:solidFill>
                  <a:srgbClr val="FFFF00"/>
                </a:solidFill>
              </a:rPr>
              <a:t> at 7:30 </a:t>
            </a:r>
            <a:r>
              <a:rPr lang="fr-FR" sz="1400" dirty="0" err="1" smtClean="0">
                <a:solidFill>
                  <a:srgbClr val="FFFF00"/>
                </a:solidFill>
              </a:rPr>
              <a:t>am</a:t>
            </a:r>
            <a:r>
              <a:rPr lang="fr-FR" sz="1400" dirty="0" smtClean="0">
                <a:solidFill>
                  <a:srgbClr val="FFFF00"/>
                </a:solidFill>
              </a:rPr>
              <a:t> and finish at 5:00 pm. </a:t>
            </a:r>
            <a:r>
              <a:rPr lang="fr-FR" sz="1400" dirty="0" err="1" smtClean="0">
                <a:solidFill>
                  <a:srgbClr val="FFFF00"/>
                </a:solidFill>
              </a:rPr>
              <a:t>We</a:t>
            </a:r>
            <a:r>
              <a:rPr lang="fr-FR" sz="1400" dirty="0" smtClean="0">
                <a:solidFill>
                  <a:srgbClr val="FFFF00"/>
                </a:solidFill>
              </a:rPr>
              <a:t> wear </a:t>
            </a:r>
            <a:r>
              <a:rPr lang="fr-FR" sz="1400" dirty="0" err="1" smtClean="0">
                <a:solidFill>
                  <a:srgbClr val="FFFF00"/>
                </a:solidFill>
              </a:rPr>
              <a:t>uniforms</a:t>
            </a:r>
            <a:r>
              <a:rPr lang="fr-FR" sz="1400" dirty="0" smtClean="0">
                <a:solidFill>
                  <a:srgbClr val="FFFF00"/>
                </a:solidFill>
              </a:rPr>
              <a:t> -</a:t>
            </a:r>
            <a:r>
              <a:rPr lang="fr-FR" sz="1400" dirty="0" err="1" smtClean="0">
                <a:solidFill>
                  <a:srgbClr val="FFFF00"/>
                </a:solidFill>
              </a:rPr>
              <a:t>blue</a:t>
            </a:r>
            <a:r>
              <a:rPr lang="fr-FR" sz="1400" dirty="0" smtClean="0">
                <a:solidFill>
                  <a:srgbClr val="FFFF00"/>
                </a:solidFill>
              </a:rPr>
              <a:t> jeans </a:t>
            </a:r>
            <a:r>
              <a:rPr lang="fr-FR" sz="1400" dirty="0" err="1" smtClean="0">
                <a:solidFill>
                  <a:srgbClr val="FFFF00"/>
                </a:solidFill>
              </a:rPr>
              <a:t>with</a:t>
            </a:r>
            <a:r>
              <a:rPr lang="fr-FR" sz="1400" dirty="0" smtClean="0">
                <a:solidFill>
                  <a:srgbClr val="FFFF00"/>
                </a:solidFill>
              </a:rPr>
              <a:t> white T-shirts.</a:t>
            </a:r>
            <a:endParaRPr lang="fr-FR" sz="1400" dirty="0">
              <a:solidFill>
                <a:srgbClr val="FFFF00"/>
              </a:solidFill>
            </a:endParaRPr>
          </a:p>
        </p:txBody>
      </p:sp>
      <p:pic>
        <p:nvPicPr>
          <p:cNvPr id="14" name="Espace réservé du contenu 13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466" r="5317"/>
          <a:stretch/>
        </p:blipFill>
        <p:spPr>
          <a:xfrm>
            <a:off x="4716016" y="3573016"/>
            <a:ext cx="3909327" cy="288032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C000"/>
                </a:solidFill>
              </a:rPr>
              <a:t>C D I/ </a:t>
            </a:r>
            <a:r>
              <a:rPr lang="fr-FR" dirty="0" err="1" smtClean="0">
                <a:solidFill>
                  <a:srgbClr val="FFC000"/>
                </a:solidFill>
              </a:rPr>
              <a:t>School</a:t>
            </a:r>
            <a:r>
              <a:rPr lang="fr-FR" dirty="0" smtClean="0">
                <a:solidFill>
                  <a:srgbClr val="FFC000"/>
                </a:solidFill>
              </a:rPr>
              <a:t> </a:t>
            </a:r>
            <a:r>
              <a:rPr lang="fr-FR" dirty="0" err="1" smtClean="0">
                <a:solidFill>
                  <a:srgbClr val="FFC000"/>
                </a:solidFill>
              </a:rPr>
              <a:t>library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11560" y="1412776"/>
            <a:ext cx="3744416" cy="2121099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fr-FR" sz="1300" dirty="0" smtClean="0"/>
              <a:t>Le C D I (Centre de Documentation et d’Information)  est la bibliothèque du collège. C’est un espace de lecture et de travail et de recherches sur Internet. Nous y trouvons de nombreux renseignements sur les métiers.</a:t>
            </a:r>
          </a:p>
          <a:p>
            <a:pPr marL="137160" indent="0">
              <a:buNone/>
            </a:pPr>
            <a:endParaRPr lang="fr-FR" sz="1300" dirty="0" smtClean="0"/>
          </a:p>
          <a:p>
            <a:pPr marL="137160" indent="0">
              <a:buNone/>
            </a:pPr>
            <a:r>
              <a:rPr lang="fr-FR" sz="1300" dirty="0" smtClean="0">
                <a:solidFill>
                  <a:srgbClr val="FFFF00"/>
                </a:solidFill>
              </a:rPr>
              <a:t>The </a:t>
            </a:r>
            <a:r>
              <a:rPr lang="fr-FR" sz="1300" dirty="0" err="1" smtClean="0">
                <a:solidFill>
                  <a:srgbClr val="FFFF00"/>
                </a:solidFill>
              </a:rPr>
              <a:t>school</a:t>
            </a:r>
            <a:r>
              <a:rPr lang="fr-FR" sz="1300" dirty="0" smtClean="0">
                <a:solidFill>
                  <a:srgbClr val="FFFF00"/>
                </a:solidFill>
              </a:rPr>
              <a:t>  </a:t>
            </a:r>
            <a:r>
              <a:rPr lang="fr-FR" sz="1300" dirty="0" err="1" smtClean="0">
                <a:solidFill>
                  <a:srgbClr val="FFFF00"/>
                </a:solidFill>
              </a:rPr>
              <a:t>library</a:t>
            </a:r>
            <a:r>
              <a:rPr lang="fr-FR" sz="1300" dirty="0" smtClean="0">
                <a:solidFill>
                  <a:srgbClr val="FFFF00"/>
                </a:solidFill>
              </a:rPr>
              <a:t> </a:t>
            </a:r>
            <a:r>
              <a:rPr lang="fr-FR" sz="1300" dirty="0" err="1" smtClean="0">
                <a:solidFill>
                  <a:srgbClr val="FFFF00"/>
                </a:solidFill>
              </a:rPr>
              <a:t>is</a:t>
            </a:r>
            <a:r>
              <a:rPr lang="fr-FR" sz="1300" dirty="0" smtClean="0">
                <a:solidFill>
                  <a:srgbClr val="FFFF00"/>
                </a:solidFill>
              </a:rPr>
              <a:t> a </a:t>
            </a:r>
            <a:r>
              <a:rPr lang="fr-FR" sz="1300" dirty="0" err="1" smtClean="0">
                <a:solidFill>
                  <a:srgbClr val="FFFF00"/>
                </a:solidFill>
              </a:rPr>
              <a:t>space</a:t>
            </a:r>
            <a:r>
              <a:rPr lang="fr-FR" sz="1300" dirty="0" smtClean="0">
                <a:solidFill>
                  <a:srgbClr val="FFFF00"/>
                </a:solidFill>
              </a:rPr>
              <a:t> to </a:t>
            </a:r>
            <a:r>
              <a:rPr lang="fr-FR" sz="1300" dirty="0" err="1" smtClean="0">
                <a:solidFill>
                  <a:srgbClr val="FFFF00"/>
                </a:solidFill>
              </a:rPr>
              <a:t>study</a:t>
            </a:r>
            <a:r>
              <a:rPr lang="fr-FR" sz="1300" dirty="0" smtClean="0">
                <a:solidFill>
                  <a:srgbClr val="FFFF00"/>
                </a:solidFill>
              </a:rPr>
              <a:t>, </a:t>
            </a:r>
            <a:r>
              <a:rPr lang="fr-FR" sz="1300" dirty="0" err="1" smtClean="0">
                <a:solidFill>
                  <a:srgbClr val="FFFF00"/>
                </a:solidFill>
              </a:rPr>
              <a:t>read</a:t>
            </a:r>
            <a:r>
              <a:rPr lang="fr-FR" sz="1300" dirty="0" smtClean="0">
                <a:solidFill>
                  <a:srgbClr val="FFFF00"/>
                </a:solidFill>
              </a:rPr>
              <a:t> and do </a:t>
            </a:r>
            <a:r>
              <a:rPr lang="fr-FR" sz="1300" dirty="0" err="1" smtClean="0">
                <a:solidFill>
                  <a:srgbClr val="FFFF00"/>
                </a:solidFill>
              </a:rPr>
              <a:t>some</a:t>
            </a:r>
            <a:r>
              <a:rPr lang="fr-FR" sz="1300" dirty="0" smtClean="0">
                <a:solidFill>
                  <a:srgbClr val="FFFF00"/>
                </a:solidFill>
              </a:rPr>
              <a:t> </a:t>
            </a:r>
            <a:r>
              <a:rPr lang="fr-FR" sz="1300" dirty="0" err="1" smtClean="0">
                <a:solidFill>
                  <a:srgbClr val="FFFF00"/>
                </a:solidFill>
              </a:rPr>
              <a:t>research</a:t>
            </a:r>
            <a:r>
              <a:rPr lang="fr-FR" sz="1300" dirty="0" smtClean="0">
                <a:solidFill>
                  <a:srgbClr val="FFFF00"/>
                </a:solidFill>
              </a:rPr>
              <a:t> in books, magazines or on the Internet. </a:t>
            </a:r>
            <a:r>
              <a:rPr lang="fr-FR" sz="1300" dirty="0" err="1" smtClean="0">
                <a:solidFill>
                  <a:srgbClr val="FFFF00"/>
                </a:solidFill>
              </a:rPr>
              <a:t>We</a:t>
            </a:r>
            <a:r>
              <a:rPr lang="fr-FR" sz="1300" dirty="0" smtClean="0">
                <a:solidFill>
                  <a:srgbClr val="FFFF00"/>
                </a:solidFill>
              </a:rPr>
              <a:t> </a:t>
            </a:r>
            <a:r>
              <a:rPr lang="fr-FR" sz="1300" dirty="0" err="1" smtClean="0">
                <a:solidFill>
                  <a:srgbClr val="FFFF00"/>
                </a:solidFill>
              </a:rPr>
              <a:t>can</a:t>
            </a:r>
            <a:r>
              <a:rPr lang="fr-FR" sz="1300" dirty="0" smtClean="0">
                <a:solidFill>
                  <a:srgbClr val="FFFF00"/>
                </a:solidFill>
              </a:rPr>
              <a:t> </a:t>
            </a:r>
            <a:r>
              <a:rPr lang="fr-FR" sz="1300" dirty="0" err="1" smtClean="0">
                <a:solidFill>
                  <a:srgbClr val="FFFF00"/>
                </a:solidFill>
              </a:rPr>
              <a:t>find</a:t>
            </a:r>
            <a:r>
              <a:rPr lang="fr-FR" sz="1300" dirty="0" smtClean="0">
                <a:solidFill>
                  <a:srgbClr val="FFFF00"/>
                </a:solidFill>
              </a:rPr>
              <a:t> a lot of information on jobs and </a:t>
            </a:r>
            <a:r>
              <a:rPr lang="fr-FR" sz="1300" dirty="0" err="1" smtClean="0">
                <a:solidFill>
                  <a:srgbClr val="FFFF00"/>
                </a:solidFill>
              </a:rPr>
              <a:t>careers</a:t>
            </a:r>
            <a:r>
              <a:rPr lang="fr-FR" sz="1300" dirty="0" smtClean="0">
                <a:solidFill>
                  <a:srgbClr val="FFFF00"/>
                </a:solidFill>
              </a:rPr>
              <a:t> </a:t>
            </a:r>
            <a:r>
              <a:rPr lang="fr-FR" sz="1300" dirty="0" err="1" smtClean="0">
                <a:solidFill>
                  <a:srgbClr val="FFFF00"/>
                </a:solidFill>
              </a:rPr>
              <a:t>too</a:t>
            </a:r>
            <a:r>
              <a:rPr lang="fr-FR" sz="1300" dirty="0" smtClean="0">
                <a:solidFill>
                  <a:srgbClr val="FFFF00"/>
                </a:solidFill>
              </a:rPr>
              <a:t>.</a:t>
            </a:r>
            <a:endParaRPr lang="fr-FR" sz="1300" dirty="0">
              <a:solidFill>
                <a:srgbClr val="FFFF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3671646"/>
            <a:ext cx="3960440" cy="297033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148064" y="4869160"/>
            <a:ext cx="34563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00"/>
                </a:solidFill>
              </a:rPr>
              <a:t>On the </a:t>
            </a:r>
            <a:r>
              <a:rPr lang="fr-FR" dirty="0" err="1" smtClean="0">
                <a:solidFill>
                  <a:srgbClr val="FFFF00"/>
                </a:solidFill>
              </a:rPr>
              <a:t>left</a:t>
            </a:r>
            <a:r>
              <a:rPr lang="fr-FR" dirty="0" smtClean="0">
                <a:solidFill>
                  <a:srgbClr val="FFFF00"/>
                </a:solidFill>
              </a:rPr>
              <a:t>: Linda, the assistant. </a:t>
            </a:r>
          </a:p>
          <a:p>
            <a:endParaRPr lang="fr-FR" dirty="0">
              <a:solidFill>
                <a:srgbClr val="FFFF00"/>
              </a:solidFill>
            </a:endParaRPr>
          </a:p>
          <a:p>
            <a:r>
              <a:rPr lang="fr-FR" dirty="0" smtClean="0">
                <a:solidFill>
                  <a:srgbClr val="FFFF00"/>
                </a:solidFill>
              </a:rPr>
              <a:t>On the right: Mme </a:t>
            </a:r>
            <a:r>
              <a:rPr lang="fr-FR" dirty="0" err="1" smtClean="0">
                <a:solidFill>
                  <a:srgbClr val="FFFF00"/>
                </a:solidFill>
              </a:rPr>
              <a:t>Lorto</a:t>
            </a:r>
            <a:r>
              <a:rPr lang="fr-FR" dirty="0" smtClean="0">
                <a:solidFill>
                  <a:srgbClr val="FFFF00"/>
                </a:solidFill>
              </a:rPr>
              <a:t>, the </a:t>
            </a:r>
            <a:r>
              <a:rPr lang="fr-FR" dirty="0" err="1" smtClean="0">
                <a:solidFill>
                  <a:srgbClr val="FFFF00"/>
                </a:solidFill>
              </a:rPr>
              <a:t>librarian</a:t>
            </a:r>
            <a:r>
              <a:rPr lang="fr-FR" dirty="0" smtClean="0">
                <a:solidFill>
                  <a:srgbClr val="FFFF00"/>
                </a:solidFill>
              </a:rPr>
              <a:t>. </a:t>
            </a:r>
            <a:r>
              <a:rPr lang="fr-FR" dirty="0" smtClean="0"/>
              <a:t>Le professeur documentaliste.</a:t>
            </a:r>
            <a:endParaRPr lang="fr-FR" dirty="0"/>
          </a:p>
        </p:txBody>
      </p:sp>
      <p:pic>
        <p:nvPicPr>
          <p:cNvPr id="9" name="Espace réservé du contenu 8" descr="site.bmp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60032" y="1484784"/>
            <a:ext cx="4038600" cy="269240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>
                <a:solidFill>
                  <a:srgbClr val="FFC000"/>
                </a:solidFill>
              </a:rPr>
              <a:t>School</a:t>
            </a:r>
            <a:r>
              <a:rPr lang="fr-FR" dirty="0" smtClean="0">
                <a:solidFill>
                  <a:srgbClr val="FFC000"/>
                </a:solidFill>
              </a:rPr>
              <a:t> </a:t>
            </a:r>
            <a:r>
              <a:rPr lang="fr-FR" dirty="0" err="1" smtClean="0">
                <a:solidFill>
                  <a:srgbClr val="FFC000"/>
                </a:solidFill>
              </a:rPr>
              <a:t>equipments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635896" y="1556792"/>
            <a:ext cx="1734344" cy="4525963"/>
          </a:xfrm>
        </p:spPr>
        <p:txBody>
          <a:bodyPr>
            <a:normAutofit fontScale="92500" lnSpcReduction="20000"/>
          </a:bodyPr>
          <a:lstStyle/>
          <a:p>
            <a:pPr marL="137160" indent="0" algn="r">
              <a:buNone/>
            </a:pPr>
            <a:r>
              <a:rPr lang="fr-FR" sz="1400" dirty="0" smtClean="0"/>
              <a:t>La salle de technologie.</a:t>
            </a:r>
          </a:p>
          <a:p>
            <a:pPr marL="137160" indent="0" algn="r">
              <a:buNone/>
            </a:pPr>
            <a:r>
              <a:rPr lang="fr-FR" sz="1400" dirty="0" smtClean="0">
                <a:solidFill>
                  <a:srgbClr val="FFFF00"/>
                </a:solidFill>
              </a:rPr>
              <a:t>The Information </a:t>
            </a:r>
            <a:r>
              <a:rPr lang="fr-FR" sz="1400" dirty="0" err="1" smtClean="0">
                <a:solidFill>
                  <a:srgbClr val="FFFF00"/>
                </a:solidFill>
              </a:rPr>
              <a:t>Technology</a:t>
            </a:r>
            <a:r>
              <a:rPr lang="fr-FR" sz="1400" dirty="0" smtClean="0">
                <a:solidFill>
                  <a:srgbClr val="FFFF00"/>
                </a:solidFill>
              </a:rPr>
              <a:t> room.</a:t>
            </a:r>
          </a:p>
          <a:p>
            <a:pPr marL="137160" indent="0">
              <a:buNone/>
            </a:pPr>
            <a:endParaRPr lang="fr-FR" sz="1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137160" indent="0">
              <a:buNone/>
            </a:pPr>
            <a:endParaRPr lang="fr-FR" sz="14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137160" indent="0">
              <a:buNone/>
            </a:pPr>
            <a:r>
              <a:rPr lang="fr-FR" sz="1400" dirty="0" smtClean="0"/>
              <a:t>La salle de musique.</a:t>
            </a:r>
          </a:p>
          <a:p>
            <a:pPr marL="137160" indent="0">
              <a:buNone/>
            </a:pPr>
            <a:r>
              <a:rPr lang="fr-FR" sz="1400" dirty="0" smtClean="0">
                <a:solidFill>
                  <a:srgbClr val="FFFF00"/>
                </a:solidFill>
              </a:rPr>
              <a:t>The music room </a:t>
            </a:r>
            <a:r>
              <a:rPr lang="fr-FR" sz="1400" dirty="0" err="1" smtClean="0">
                <a:solidFill>
                  <a:srgbClr val="FFFF00"/>
                </a:solidFill>
              </a:rPr>
              <a:t>where</a:t>
            </a:r>
            <a:r>
              <a:rPr lang="fr-FR" sz="1400" dirty="0" smtClean="0">
                <a:solidFill>
                  <a:srgbClr val="FFFF00"/>
                </a:solidFill>
              </a:rPr>
              <a:t> </a:t>
            </a:r>
            <a:r>
              <a:rPr lang="fr-FR" sz="1400" dirty="0" err="1" smtClean="0">
                <a:solidFill>
                  <a:srgbClr val="FFFF00"/>
                </a:solidFill>
              </a:rPr>
              <a:t>our</a:t>
            </a:r>
            <a:r>
              <a:rPr lang="fr-FR" sz="1400" dirty="0" smtClean="0">
                <a:solidFill>
                  <a:srgbClr val="FFFF00"/>
                </a:solidFill>
              </a:rPr>
              <a:t> </a:t>
            </a:r>
            <a:r>
              <a:rPr lang="fr-FR" sz="1400" dirty="0" err="1" smtClean="0">
                <a:solidFill>
                  <a:srgbClr val="FFFF00"/>
                </a:solidFill>
              </a:rPr>
              <a:t>teacher</a:t>
            </a:r>
            <a:r>
              <a:rPr lang="fr-FR" sz="1400" dirty="0" smtClean="0">
                <a:solidFill>
                  <a:srgbClr val="FFFF00"/>
                </a:solidFill>
              </a:rPr>
              <a:t> M. </a:t>
            </a:r>
            <a:r>
              <a:rPr lang="fr-FR" sz="1400" dirty="0" err="1" smtClean="0">
                <a:solidFill>
                  <a:srgbClr val="FFFF00"/>
                </a:solidFill>
              </a:rPr>
              <a:t>Adin</a:t>
            </a:r>
            <a:r>
              <a:rPr lang="fr-FR" sz="1400" dirty="0" smtClean="0">
                <a:solidFill>
                  <a:srgbClr val="FFFF00"/>
                </a:solidFill>
              </a:rPr>
              <a:t> </a:t>
            </a:r>
            <a:r>
              <a:rPr lang="fr-FR" sz="1400" dirty="0" err="1" smtClean="0">
                <a:solidFill>
                  <a:srgbClr val="FFFF00"/>
                </a:solidFill>
              </a:rPr>
              <a:t>prepares</a:t>
            </a:r>
            <a:r>
              <a:rPr lang="fr-FR" sz="1400" dirty="0" smtClean="0">
                <a:solidFill>
                  <a:srgbClr val="FFFF00"/>
                </a:solidFill>
              </a:rPr>
              <a:t> us to mini concerts.</a:t>
            </a:r>
          </a:p>
          <a:p>
            <a:pPr marL="137160" indent="0">
              <a:buNone/>
            </a:pPr>
            <a:endParaRPr lang="fr-FR" sz="1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137160" indent="0">
              <a:buNone/>
            </a:pPr>
            <a:endParaRPr lang="fr-FR" sz="14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137160" indent="0" algn="r">
              <a:buNone/>
            </a:pPr>
            <a:r>
              <a:rPr lang="fr-FR" sz="1400" dirty="0" smtClean="0"/>
              <a:t>La salle de sciences </a:t>
            </a:r>
            <a:r>
              <a:rPr lang="fr-FR" sz="1400" dirty="0"/>
              <a:t>p</a:t>
            </a:r>
            <a:r>
              <a:rPr lang="fr-FR" sz="1400" dirty="0" smtClean="0"/>
              <a:t>hysiques.</a:t>
            </a:r>
          </a:p>
          <a:p>
            <a:pPr marL="137160" indent="0" algn="r">
              <a:buNone/>
            </a:pPr>
            <a:r>
              <a:rPr lang="fr-FR" sz="1400" dirty="0" smtClean="0">
                <a:solidFill>
                  <a:srgbClr val="FFFF00"/>
                </a:solidFill>
              </a:rPr>
              <a:t>The </a:t>
            </a:r>
            <a:r>
              <a:rPr lang="fr-FR" sz="1400" dirty="0" err="1" smtClean="0">
                <a:solidFill>
                  <a:srgbClr val="FFFF00"/>
                </a:solidFill>
              </a:rPr>
              <a:t>physics</a:t>
            </a:r>
            <a:r>
              <a:rPr lang="fr-FR" sz="1400" dirty="0" smtClean="0">
                <a:solidFill>
                  <a:srgbClr val="FFFF00"/>
                </a:solidFill>
              </a:rPr>
              <a:t> and </a:t>
            </a:r>
            <a:r>
              <a:rPr lang="fr-FR" sz="1400" dirty="0" err="1" smtClean="0">
                <a:solidFill>
                  <a:srgbClr val="FFFF00"/>
                </a:solidFill>
              </a:rPr>
              <a:t>biology</a:t>
            </a:r>
            <a:r>
              <a:rPr lang="fr-FR" sz="1400" dirty="0" smtClean="0">
                <a:solidFill>
                  <a:srgbClr val="FFFF00"/>
                </a:solidFill>
              </a:rPr>
              <a:t> room</a:t>
            </a:r>
            <a:r>
              <a:rPr lang="fr-FR" sz="1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</a:t>
            </a:r>
          </a:p>
          <a:p>
            <a:pPr marL="137160" indent="0">
              <a:buNone/>
            </a:pPr>
            <a:endParaRPr lang="fr-FR" sz="1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137160" indent="0">
              <a:buNone/>
            </a:pPr>
            <a:r>
              <a:rPr lang="fr-FR" sz="1400" dirty="0" smtClean="0"/>
              <a:t>La salle d’arts plastiques.</a:t>
            </a:r>
          </a:p>
          <a:p>
            <a:pPr marL="137160" indent="0">
              <a:buNone/>
            </a:pPr>
            <a:r>
              <a:rPr lang="fr-FR" sz="1400" dirty="0" smtClean="0">
                <a:solidFill>
                  <a:srgbClr val="FFFF00"/>
                </a:solidFill>
              </a:rPr>
              <a:t>The plastic arts room.</a:t>
            </a:r>
            <a:endParaRPr lang="fr-FR" sz="14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K:\Collège du Carbet\Salle de musiqu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693870" y="1284455"/>
            <a:ext cx="3147425" cy="2360569"/>
          </a:xfrm>
          <a:prstGeom prst="rect">
            <a:avLst/>
          </a:prstGeom>
          <a:noFill/>
        </p:spPr>
      </p:pic>
      <p:pic>
        <p:nvPicPr>
          <p:cNvPr id="5" name="Picture 2" descr="K:\Collège du Carbet\Salle de techno.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39551" y="1268760"/>
            <a:ext cx="2976331" cy="2232248"/>
          </a:xfrm>
          <a:prstGeom prst="rect">
            <a:avLst/>
          </a:prstGeom>
          <a:noFill/>
        </p:spPr>
      </p:pic>
      <p:pic>
        <p:nvPicPr>
          <p:cNvPr id="6" name="Picture 2" descr="K:\Collège du Carbet\Salle de physique-chimie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91545" y="4077072"/>
            <a:ext cx="3072341" cy="2304256"/>
          </a:xfrm>
          <a:prstGeom prst="rect">
            <a:avLst/>
          </a:prstGeom>
          <a:noFill/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4127" y="4221088"/>
            <a:ext cx="3107837" cy="2330878"/>
          </a:xfrm>
          <a:prstGeom prst="rect">
            <a:avLst/>
          </a:prstGeom>
        </p:spPr>
      </p:pic>
      <p:cxnSp>
        <p:nvCxnSpPr>
          <p:cNvPr id="9" name="Connecteur droit avec flèche 8"/>
          <p:cNvCxnSpPr/>
          <p:nvPr/>
        </p:nvCxnSpPr>
        <p:spPr>
          <a:xfrm flipH="1">
            <a:off x="3203848" y="1844824"/>
            <a:ext cx="86409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4716016" y="2924944"/>
            <a:ext cx="136815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flipH="1">
            <a:off x="3059832" y="4653136"/>
            <a:ext cx="86409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4860032" y="5386527"/>
            <a:ext cx="122413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routard.com/images_contenu/communaute/Photos/publi/030/pt29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501008"/>
            <a:ext cx="4154336" cy="3110858"/>
          </a:xfrm>
          <a:prstGeom prst="rect">
            <a:avLst/>
          </a:prstGeom>
          <a:noFill/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214282" y="142852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rgbClr val="FFC000"/>
                </a:solidFill>
              </a:rPr>
              <a:t>Are </a:t>
            </a:r>
            <a:r>
              <a:rPr lang="fr-FR" dirty="0" err="1" smtClean="0">
                <a:solidFill>
                  <a:srgbClr val="FFC000"/>
                </a:solidFill>
              </a:rPr>
              <a:t>you</a:t>
            </a:r>
            <a:r>
              <a:rPr lang="fr-FR" dirty="0" smtClean="0">
                <a:solidFill>
                  <a:srgbClr val="FFC000"/>
                </a:solidFill>
              </a:rPr>
              <a:t> </a:t>
            </a:r>
            <a:r>
              <a:rPr lang="fr-FR" dirty="0" err="1" smtClean="0">
                <a:solidFill>
                  <a:srgbClr val="FFC000"/>
                </a:solidFill>
              </a:rPr>
              <a:t>ready</a:t>
            </a:r>
            <a:r>
              <a:rPr lang="fr-FR" dirty="0" smtClean="0">
                <a:solidFill>
                  <a:srgbClr val="FFC000"/>
                </a:solidFill>
              </a:rPr>
              <a:t> for the quiz?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95536" y="3140968"/>
            <a:ext cx="8429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 2) </a:t>
            </a:r>
            <a:r>
              <a:rPr lang="fr-FR" sz="3200" dirty="0" err="1" smtClean="0"/>
              <a:t>Where</a:t>
            </a:r>
            <a:r>
              <a:rPr lang="fr-FR" sz="3200" dirty="0" smtClean="0"/>
              <a:t> </a:t>
            </a:r>
            <a:r>
              <a:rPr lang="fr-FR" sz="3200" dirty="0" err="1" smtClean="0"/>
              <a:t>is</a:t>
            </a:r>
            <a:r>
              <a:rPr lang="fr-FR" sz="3200" dirty="0" smtClean="0"/>
              <a:t> Carbet ?</a:t>
            </a:r>
            <a:endParaRPr lang="fr-FR" sz="3200" dirty="0"/>
          </a:p>
        </p:txBody>
      </p:sp>
      <p:sp>
        <p:nvSpPr>
          <p:cNvPr id="13" name="ZoneTexte 12"/>
          <p:cNvSpPr txBox="1"/>
          <p:nvPr/>
        </p:nvSpPr>
        <p:spPr>
          <a:xfrm>
            <a:off x="323528" y="3717032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/>
              <a:t> Carbet is in the </a:t>
            </a:r>
            <a:r>
              <a:rPr lang="fr-FR" dirty="0" err="1" smtClean="0"/>
              <a:t>south</a:t>
            </a:r>
            <a:r>
              <a:rPr lang="fr-FR" dirty="0" smtClean="0"/>
              <a:t> of Martinique on the </a:t>
            </a:r>
            <a:r>
              <a:rPr lang="fr-FR" dirty="0" err="1" smtClean="0"/>
              <a:t>Caribbean</a:t>
            </a:r>
            <a:r>
              <a:rPr lang="fr-FR" dirty="0" smtClean="0"/>
              <a:t> </a:t>
            </a:r>
            <a:r>
              <a:rPr lang="fr-FR" dirty="0" err="1" smtClean="0"/>
              <a:t>coast</a:t>
            </a:r>
            <a:r>
              <a:rPr lang="fr-FR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 It </a:t>
            </a:r>
            <a:r>
              <a:rPr lang="fr-FR" dirty="0" err="1" smtClean="0"/>
              <a:t>is</a:t>
            </a:r>
            <a:r>
              <a:rPr lang="fr-FR" dirty="0" smtClean="0"/>
              <a:t> in the </a:t>
            </a:r>
            <a:r>
              <a:rPr lang="fr-FR" dirty="0" err="1" smtClean="0"/>
              <a:t>north</a:t>
            </a:r>
            <a:r>
              <a:rPr lang="fr-FR" dirty="0" smtClean="0"/>
              <a:t> of Martinique on the Atlantic </a:t>
            </a:r>
            <a:r>
              <a:rPr lang="fr-FR" dirty="0" err="1" smtClean="0"/>
              <a:t>coast</a:t>
            </a:r>
            <a:r>
              <a:rPr lang="fr-FR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 It </a:t>
            </a:r>
            <a:r>
              <a:rPr lang="fr-FR" dirty="0" err="1" smtClean="0"/>
              <a:t>is</a:t>
            </a:r>
            <a:r>
              <a:rPr lang="fr-FR" dirty="0" smtClean="0"/>
              <a:t> in the </a:t>
            </a:r>
            <a:r>
              <a:rPr lang="fr-FR" dirty="0" err="1" smtClean="0"/>
              <a:t>north</a:t>
            </a:r>
            <a:r>
              <a:rPr lang="fr-FR" dirty="0" smtClean="0"/>
              <a:t> of Martinique on the </a:t>
            </a:r>
            <a:r>
              <a:rPr lang="fr-FR" dirty="0" err="1" smtClean="0"/>
              <a:t>Caribbean</a:t>
            </a:r>
            <a:r>
              <a:rPr lang="fr-FR" dirty="0" smtClean="0"/>
              <a:t> </a:t>
            </a:r>
            <a:r>
              <a:rPr lang="fr-FR" dirty="0" err="1" smtClean="0"/>
              <a:t>coast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323528" y="4725144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 3) </a:t>
            </a:r>
            <a:r>
              <a:rPr lang="fr-FR" sz="3200" dirty="0" err="1" smtClean="0"/>
              <a:t>What</a:t>
            </a:r>
            <a:r>
              <a:rPr lang="fr-FR" sz="3200" dirty="0" smtClean="0"/>
              <a:t> </a:t>
            </a:r>
            <a:r>
              <a:rPr lang="fr-FR" sz="3200" dirty="0" err="1" smtClean="0"/>
              <a:t>is</a:t>
            </a:r>
            <a:r>
              <a:rPr lang="fr-FR" sz="3200" dirty="0" smtClean="0"/>
              <a:t> the capital city of Martinique?</a:t>
            </a:r>
            <a:endParaRPr lang="fr-FR" sz="3200" dirty="0"/>
          </a:p>
        </p:txBody>
      </p:sp>
      <p:sp>
        <p:nvSpPr>
          <p:cNvPr id="17" name="ZoneTexte 16"/>
          <p:cNvSpPr txBox="1"/>
          <p:nvPr/>
        </p:nvSpPr>
        <p:spPr>
          <a:xfrm>
            <a:off x="611560" y="1268760"/>
            <a:ext cx="6072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1) </a:t>
            </a:r>
            <a:r>
              <a:rPr lang="fr-FR" sz="3200" dirty="0" err="1" smtClean="0"/>
              <a:t>Where</a:t>
            </a:r>
            <a:r>
              <a:rPr lang="fr-FR" sz="3200" dirty="0" smtClean="0"/>
              <a:t> is Martinique ?</a:t>
            </a:r>
            <a:endParaRPr lang="fr-FR" sz="3200" dirty="0"/>
          </a:p>
        </p:txBody>
      </p:sp>
      <p:sp>
        <p:nvSpPr>
          <p:cNvPr id="18" name="ZoneTexte 17"/>
          <p:cNvSpPr txBox="1"/>
          <p:nvPr/>
        </p:nvSpPr>
        <p:spPr>
          <a:xfrm>
            <a:off x="467544" y="1916832"/>
            <a:ext cx="6357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/>
              <a:t> Martinique is an </a:t>
            </a:r>
            <a:r>
              <a:rPr lang="fr-FR" dirty="0" err="1" smtClean="0"/>
              <a:t>island</a:t>
            </a:r>
            <a:r>
              <a:rPr lang="fr-FR" dirty="0" smtClean="0"/>
              <a:t> </a:t>
            </a:r>
            <a:r>
              <a:rPr lang="fr-FR" dirty="0" err="1" smtClean="0"/>
              <a:t>located</a:t>
            </a:r>
            <a:r>
              <a:rPr lang="fr-FR" dirty="0" smtClean="0"/>
              <a:t> in the </a:t>
            </a:r>
            <a:r>
              <a:rPr lang="fr-FR" dirty="0" err="1" smtClean="0"/>
              <a:t>south</a:t>
            </a:r>
            <a:r>
              <a:rPr lang="fr-FR" dirty="0" smtClean="0"/>
              <a:t> of </a:t>
            </a:r>
            <a:r>
              <a:rPr lang="fr-FR" dirty="0" err="1" smtClean="0"/>
              <a:t>Dominica</a:t>
            </a:r>
            <a:r>
              <a:rPr lang="fr-FR" dirty="0" smtClean="0"/>
              <a:t> and in the </a:t>
            </a:r>
            <a:r>
              <a:rPr lang="fr-FR" dirty="0" err="1" smtClean="0"/>
              <a:t>north</a:t>
            </a:r>
            <a:r>
              <a:rPr lang="fr-FR" dirty="0" smtClean="0"/>
              <a:t> of St-Lucia.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 It </a:t>
            </a:r>
            <a:r>
              <a:rPr lang="fr-FR" dirty="0" err="1" smtClean="0"/>
              <a:t>is</a:t>
            </a:r>
            <a:r>
              <a:rPr lang="fr-FR" dirty="0" smtClean="0"/>
              <a:t> in the </a:t>
            </a:r>
            <a:r>
              <a:rPr lang="fr-FR" dirty="0" err="1" smtClean="0"/>
              <a:t>south</a:t>
            </a:r>
            <a:r>
              <a:rPr lang="fr-FR" dirty="0" smtClean="0"/>
              <a:t> of France.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in the </a:t>
            </a:r>
            <a:r>
              <a:rPr lang="fr-FR" dirty="0" err="1" smtClean="0"/>
              <a:t>north</a:t>
            </a:r>
            <a:r>
              <a:rPr lang="fr-FR" dirty="0" smtClean="0"/>
              <a:t> of Cuba.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683568" y="5373216"/>
            <a:ext cx="7128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/>
              <a:t> Carbet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 Pointe-à-Pitre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 Fort-de-France</a:t>
            </a:r>
            <a:endParaRPr lang="fr-F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artemartinique.com/la-martinique/le-carbet/img/images/du-carbet-on-peut-voire-st-pier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429000"/>
            <a:ext cx="4104456" cy="3078342"/>
          </a:xfrm>
          <a:prstGeom prst="rect">
            <a:avLst/>
          </a:prstGeom>
          <a:noFill/>
        </p:spPr>
      </p:pic>
      <p:sp>
        <p:nvSpPr>
          <p:cNvPr id="3" name="Espace réservé du contenu 2"/>
          <p:cNvSpPr>
            <a:spLocks noGrp="1"/>
          </p:cNvSpPr>
          <p:nvPr>
            <p:ph sz="half" idx="4294967295"/>
          </p:nvPr>
        </p:nvSpPr>
        <p:spPr>
          <a:xfrm>
            <a:off x="683568" y="548680"/>
            <a:ext cx="7704856" cy="64807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fr-FR" sz="3300" dirty="0" smtClean="0"/>
              <a:t>4) How </a:t>
            </a:r>
            <a:r>
              <a:rPr lang="fr-FR" sz="3300" dirty="0" err="1" smtClean="0"/>
              <a:t>many</a:t>
            </a:r>
            <a:r>
              <a:rPr lang="fr-FR" sz="3300" dirty="0" smtClean="0"/>
              <a:t> people are </a:t>
            </a:r>
            <a:r>
              <a:rPr lang="fr-FR" sz="3300" dirty="0" err="1" smtClean="0"/>
              <a:t>there</a:t>
            </a:r>
            <a:r>
              <a:rPr lang="fr-FR" sz="3300" dirty="0" smtClean="0"/>
              <a:t> in Martinique?</a:t>
            </a:r>
          </a:p>
          <a:p>
            <a:endParaRPr lang="fr-FR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899592" y="1052736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/>
              <a:t> about 4000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 about 40 000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about 400 000</a:t>
            </a:r>
          </a:p>
          <a:p>
            <a:pPr>
              <a:buFont typeface="Wingdings" pitchFamily="2" charset="2"/>
              <a:buChar char="Ø"/>
            </a:pP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827584" y="2204864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5) </a:t>
            </a:r>
            <a:r>
              <a:rPr lang="fr-FR" sz="2800" dirty="0" err="1" smtClean="0"/>
              <a:t>What</a:t>
            </a:r>
            <a:r>
              <a:rPr lang="fr-FR" sz="2800" dirty="0" smtClean="0"/>
              <a:t> type of </a:t>
            </a:r>
            <a:r>
              <a:rPr lang="fr-FR" sz="2800" dirty="0" err="1" smtClean="0"/>
              <a:t>food</a:t>
            </a:r>
            <a:r>
              <a:rPr lang="fr-FR" sz="2800" dirty="0" smtClean="0"/>
              <a:t> </a:t>
            </a:r>
            <a:r>
              <a:rPr lang="fr-FR" sz="2800" dirty="0" err="1" smtClean="0"/>
              <a:t>is</a:t>
            </a:r>
            <a:r>
              <a:rPr lang="fr-FR" sz="2800" dirty="0" smtClean="0"/>
              <a:t> </a:t>
            </a:r>
            <a:r>
              <a:rPr lang="fr-FR" sz="2800" dirty="0" err="1" smtClean="0"/>
              <a:t>produced</a:t>
            </a:r>
            <a:r>
              <a:rPr lang="fr-FR" sz="2800" dirty="0" smtClean="0"/>
              <a:t> in Carbet?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755576" y="2780928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/>
              <a:t> </a:t>
            </a:r>
            <a:r>
              <a:rPr lang="fr-FR" dirty="0" err="1" smtClean="0"/>
              <a:t>Chocolate</a:t>
            </a:r>
            <a:r>
              <a:rPr lang="fr-FR" dirty="0" smtClean="0"/>
              <a:t>, </a:t>
            </a:r>
            <a:r>
              <a:rPr lang="fr-FR" dirty="0" err="1" smtClean="0"/>
              <a:t>sweets</a:t>
            </a:r>
            <a:r>
              <a:rPr lang="fr-FR" dirty="0" smtClean="0"/>
              <a:t> and biscuits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Fruit, </a:t>
            </a:r>
            <a:r>
              <a:rPr lang="fr-FR" dirty="0" err="1" smtClean="0"/>
              <a:t>vegetables</a:t>
            </a:r>
            <a:r>
              <a:rPr lang="fr-FR" dirty="0" smtClean="0"/>
              <a:t>, </a:t>
            </a:r>
            <a:r>
              <a:rPr lang="fr-FR" dirty="0" err="1" smtClean="0"/>
              <a:t>fish</a:t>
            </a:r>
            <a:r>
              <a:rPr lang="fr-FR" dirty="0" smtClean="0"/>
              <a:t> and </a:t>
            </a:r>
            <a:r>
              <a:rPr lang="fr-FR" dirty="0" err="1" smtClean="0"/>
              <a:t>Neisson</a:t>
            </a:r>
            <a:r>
              <a:rPr lang="fr-FR" dirty="0" smtClean="0"/>
              <a:t> </a:t>
            </a:r>
            <a:r>
              <a:rPr lang="fr-FR" dirty="0" err="1" smtClean="0"/>
              <a:t>rum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err="1" smtClean="0"/>
              <a:t>Toys</a:t>
            </a:r>
            <a:r>
              <a:rPr lang="fr-FR" dirty="0" smtClean="0"/>
              <a:t> and cars 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827584" y="3861048"/>
            <a:ext cx="7632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6) How </a:t>
            </a:r>
            <a:r>
              <a:rPr lang="fr-FR" sz="2800" dirty="0" err="1" smtClean="0"/>
              <a:t>many</a:t>
            </a:r>
            <a:r>
              <a:rPr lang="fr-FR" sz="2800" dirty="0" smtClean="0"/>
              <a:t> </a:t>
            </a:r>
            <a:r>
              <a:rPr lang="fr-FR" sz="2800" dirty="0" err="1" smtClean="0"/>
              <a:t>students</a:t>
            </a:r>
            <a:r>
              <a:rPr lang="fr-FR" sz="2800" dirty="0" smtClean="0"/>
              <a:t> are </a:t>
            </a:r>
            <a:r>
              <a:rPr lang="fr-FR" sz="2800" dirty="0" err="1" smtClean="0"/>
              <a:t>there</a:t>
            </a:r>
            <a:r>
              <a:rPr lang="fr-FR" sz="2800" dirty="0" smtClean="0"/>
              <a:t> in the Carbet </a:t>
            </a:r>
            <a:r>
              <a:rPr lang="fr-FR" sz="2800" dirty="0" err="1" smtClean="0"/>
              <a:t>secondary</a:t>
            </a:r>
            <a:r>
              <a:rPr lang="fr-FR" sz="2800" dirty="0" smtClean="0"/>
              <a:t> </a:t>
            </a:r>
            <a:r>
              <a:rPr lang="fr-FR" sz="2800" dirty="0" err="1" smtClean="0"/>
              <a:t>school</a:t>
            </a:r>
            <a:r>
              <a:rPr lang="fr-FR" sz="2800" dirty="0" smtClean="0"/>
              <a:t>?</a:t>
            </a:r>
            <a:endParaRPr lang="fr-FR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899592" y="4869160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/>
              <a:t>330 </a:t>
            </a:r>
            <a:r>
              <a:rPr lang="fr-FR" dirty="0" err="1" smtClean="0"/>
              <a:t>students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455 </a:t>
            </a:r>
            <a:r>
              <a:rPr lang="fr-FR" dirty="0" err="1" smtClean="0"/>
              <a:t>students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530 </a:t>
            </a:r>
            <a:r>
              <a:rPr lang="fr-FR" dirty="0" err="1" smtClean="0"/>
              <a:t>students</a:t>
            </a:r>
            <a:endParaRPr lang="fr-F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zananas-martinique.com/_images-new/668/p_carbet_7697.jpg"/>
          <p:cNvPicPr>
            <a:picLocks noChangeAspect="1" noChangeArrowheads="1"/>
          </p:cNvPicPr>
          <p:nvPr/>
        </p:nvPicPr>
        <p:blipFill>
          <a:blip r:embed="rId2" cstate="print"/>
          <a:srcRect t="7469"/>
          <a:stretch>
            <a:fillRect/>
          </a:stretch>
        </p:blipFill>
        <p:spPr bwMode="auto">
          <a:xfrm>
            <a:off x="3779912" y="3140968"/>
            <a:ext cx="5136505" cy="3568203"/>
          </a:xfrm>
          <a:prstGeom prst="rect">
            <a:avLst/>
          </a:prstGeom>
          <a:noFill/>
        </p:spPr>
      </p:pic>
      <p:sp>
        <p:nvSpPr>
          <p:cNvPr id="3" name="Espace réservé du texte 2"/>
          <p:cNvSpPr>
            <a:spLocks noGrp="1"/>
          </p:cNvSpPr>
          <p:nvPr>
            <p:ph type="body" idx="4294967295"/>
          </p:nvPr>
        </p:nvSpPr>
        <p:spPr>
          <a:xfrm>
            <a:off x="827584" y="1412776"/>
            <a:ext cx="7596336" cy="106357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1800" dirty="0" err="1" smtClean="0">
                <a:solidFill>
                  <a:srgbClr val="FFFF00"/>
                </a:solidFill>
              </a:rPr>
              <a:t>At</a:t>
            </a:r>
            <a:r>
              <a:rPr lang="fr-FR" sz="1800" dirty="0" smtClean="0">
                <a:solidFill>
                  <a:srgbClr val="FFFF00"/>
                </a:solidFill>
              </a:rPr>
              <a:t> 7 </a:t>
            </a:r>
            <a:r>
              <a:rPr lang="fr-FR" sz="1800" dirty="0" err="1" smtClean="0">
                <a:solidFill>
                  <a:srgbClr val="FFFF00"/>
                </a:solidFill>
              </a:rPr>
              <a:t>o’clock</a:t>
            </a:r>
            <a:r>
              <a:rPr lang="fr-FR" sz="1800" dirty="0" smtClean="0">
                <a:solidFill>
                  <a:srgbClr val="FFFF00"/>
                </a:solidFill>
              </a:rPr>
              <a:t> </a:t>
            </a:r>
            <a:r>
              <a:rPr lang="fr-FR" sz="1800" dirty="0" err="1" smtClean="0">
                <a:solidFill>
                  <a:srgbClr val="FFFF00"/>
                </a:solidFill>
              </a:rPr>
              <a:t>am</a:t>
            </a:r>
            <a:endParaRPr lang="fr-FR" sz="18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sz="1800" dirty="0" err="1" smtClean="0">
                <a:solidFill>
                  <a:srgbClr val="FFFF00"/>
                </a:solidFill>
              </a:rPr>
              <a:t>At</a:t>
            </a:r>
            <a:r>
              <a:rPr lang="fr-FR" sz="1800" dirty="0" smtClean="0">
                <a:solidFill>
                  <a:srgbClr val="FFFF00"/>
                </a:solidFill>
              </a:rPr>
              <a:t> 7:30 </a:t>
            </a:r>
            <a:r>
              <a:rPr lang="fr-FR" sz="1800" dirty="0" err="1" smtClean="0">
                <a:solidFill>
                  <a:srgbClr val="FFFF00"/>
                </a:solidFill>
              </a:rPr>
              <a:t>am</a:t>
            </a:r>
            <a:endParaRPr lang="fr-FR" sz="18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sz="1800" dirty="0" err="1" smtClean="0">
                <a:solidFill>
                  <a:srgbClr val="FFFF00"/>
                </a:solidFill>
              </a:rPr>
              <a:t>At</a:t>
            </a:r>
            <a:r>
              <a:rPr lang="fr-FR" sz="1800" dirty="0" smtClean="0">
                <a:solidFill>
                  <a:srgbClr val="FFFF00"/>
                </a:solidFill>
              </a:rPr>
              <a:t> 8:00 </a:t>
            </a:r>
            <a:r>
              <a:rPr lang="fr-FR" sz="1800" dirty="0" err="1" smtClean="0">
                <a:solidFill>
                  <a:srgbClr val="FFFF00"/>
                </a:solidFill>
              </a:rPr>
              <a:t>am</a:t>
            </a:r>
            <a:endParaRPr lang="fr-FR" sz="1800" dirty="0">
              <a:solidFill>
                <a:srgbClr val="FFFF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43608" y="404664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FF00"/>
                </a:solidFill>
              </a:rPr>
              <a:t>7) </a:t>
            </a:r>
            <a:r>
              <a:rPr lang="fr-FR" sz="2800" dirty="0" err="1" smtClean="0">
                <a:solidFill>
                  <a:srgbClr val="FFFF00"/>
                </a:solidFill>
              </a:rPr>
              <a:t>What</a:t>
            </a:r>
            <a:r>
              <a:rPr lang="fr-FR" sz="2800" dirty="0" smtClean="0">
                <a:solidFill>
                  <a:srgbClr val="FFFF00"/>
                </a:solidFill>
              </a:rPr>
              <a:t> time do the classes </a:t>
            </a:r>
            <a:r>
              <a:rPr lang="fr-FR" sz="2800" dirty="0" err="1" smtClean="0">
                <a:solidFill>
                  <a:srgbClr val="FFFF00"/>
                </a:solidFill>
              </a:rPr>
              <a:t>start</a:t>
            </a:r>
            <a:r>
              <a:rPr lang="fr-FR" sz="2800" dirty="0" smtClean="0">
                <a:solidFill>
                  <a:srgbClr val="FFFF00"/>
                </a:solidFill>
              </a:rPr>
              <a:t> in the Carbet </a:t>
            </a:r>
            <a:r>
              <a:rPr lang="fr-FR" sz="2800" dirty="0" err="1" smtClean="0">
                <a:solidFill>
                  <a:srgbClr val="FFFF00"/>
                </a:solidFill>
              </a:rPr>
              <a:t>secondary</a:t>
            </a:r>
            <a:r>
              <a:rPr lang="fr-FR" sz="2800" dirty="0" smtClean="0">
                <a:solidFill>
                  <a:srgbClr val="FFFF00"/>
                </a:solidFill>
              </a:rPr>
              <a:t> </a:t>
            </a:r>
            <a:r>
              <a:rPr lang="fr-FR" sz="2800" dirty="0" err="1" smtClean="0">
                <a:solidFill>
                  <a:srgbClr val="FFFF00"/>
                </a:solidFill>
              </a:rPr>
              <a:t>school</a:t>
            </a:r>
            <a:r>
              <a:rPr lang="fr-FR" sz="2800" dirty="0" smtClean="0">
                <a:solidFill>
                  <a:srgbClr val="FFFF00"/>
                </a:solidFill>
              </a:rPr>
              <a:t>?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99592" y="2492896"/>
            <a:ext cx="7632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FF00"/>
                </a:solidFill>
              </a:rPr>
              <a:t>8) </a:t>
            </a:r>
            <a:r>
              <a:rPr lang="fr-FR" sz="2800" dirty="0" err="1" smtClean="0">
                <a:solidFill>
                  <a:srgbClr val="FFFF00"/>
                </a:solidFill>
              </a:rPr>
              <a:t>Where</a:t>
            </a:r>
            <a:r>
              <a:rPr lang="fr-FR" sz="2800" dirty="0" smtClean="0">
                <a:solidFill>
                  <a:srgbClr val="FFFF00"/>
                </a:solidFill>
              </a:rPr>
              <a:t> </a:t>
            </a:r>
            <a:r>
              <a:rPr lang="fr-FR" sz="2800" dirty="0" err="1" smtClean="0">
                <a:solidFill>
                  <a:srgbClr val="FFFF00"/>
                </a:solidFill>
              </a:rPr>
              <a:t>can</a:t>
            </a:r>
            <a:r>
              <a:rPr lang="fr-FR" sz="2800" dirty="0" smtClean="0">
                <a:solidFill>
                  <a:srgbClr val="FFFF00"/>
                </a:solidFill>
              </a:rPr>
              <a:t> </a:t>
            </a:r>
            <a:r>
              <a:rPr lang="fr-FR" sz="2800" dirty="0" err="1" smtClean="0">
                <a:solidFill>
                  <a:srgbClr val="FFFF00"/>
                </a:solidFill>
              </a:rPr>
              <a:t>you</a:t>
            </a:r>
            <a:r>
              <a:rPr lang="fr-FR" sz="2800" dirty="0" smtClean="0">
                <a:solidFill>
                  <a:srgbClr val="FFFF00"/>
                </a:solidFill>
              </a:rPr>
              <a:t> do </a:t>
            </a:r>
            <a:r>
              <a:rPr lang="fr-FR" sz="2800" dirty="0" err="1" smtClean="0">
                <a:solidFill>
                  <a:srgbClr val="FFFF00"/>
                </a:solidFill>
              </a:rPr>
              <a:t>research</a:t>
            </a:r>
            <a:r>
              <a:rPr lang="fr-FR" sz="2800" dirty="0" smtClean="0">
                <a:solidFill>
                  <a:srgbClr val="FFFF00"/>
                </a:solidFill>
              </a:rPr>
              <a:t> about jobs and </a:t>
            </a:r>
            <a:r>
              <a:rPr lang="fr-FR" sz="2800" dirty="0" err="1" smtClean="0">
                <a:solidFill>
                  <a:srgbClr val="FFFF00"/>
                </a:solidFill>
              </a:rPr>
              <a:t>careers</a:t>
            </a:r>
            <a:r>
              <a:rPr lang="fr-FR" sz="2800" dirty="0" smtClean="0">
                <a:solidFill>
                  <a:srgbClr val="FFFF00"/>
                </a:solidFill>
              </a:rPr>
              <a:t>?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27584" y="4293096"/>
            <a:ext cx="7776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FF00"/>
                </a:solidFill>
              </a:rPr>
              <a:t>9)</a:t>
            </a:r>
            <a:r>
              <a:rPr lang="fr-FR" sz="2800" dirty="0" smtClean="0"/>
              <a:t> </a:t>
            </a:r>
            <a:r>
              <a:rPr lang="fr-FR" sz="2800" dirty="0" err="1" smtClean="0">
                <a:solidFill>
                  <a:srgbClr val="FFFF00"/>
                </a:solidFill>
              </a:rPr>
              <a:t>When</a:t>
            </a:r>
            <a:r>
              <a:rPr lang="fr-FR" sz="2800" dirty="0" smtClean="0">
                <a:solidFill>
                  <a:srgbClr val="FFFF00"/>
                </a:solidFill>
              </a:rPr>
              <a:t> </a:t>
            </a:r>
            <a:r>
              <a:rPr lang="fr-FR" sz="2800" dirty="0" err="1" smtClean="0">
                <a:solidFill>
                  <a:srgbClr val="FFFF00"/>
                </a:solidFill>
              </a:rPr>
              <a:t>does</a:t>
            </a:r>
            <a:r>
              <a:rPr lang="fr-FR" sz="2800" dirty="0" smtClean="0">
                <a:solidFill>
                  <a:srgbClr val="FFFF00"/>
                </a:solidFill>
              </a:rPr>
              <a:t> the </a:t>
            </a:r>
            <a:r>
              <a:rPr lang="fr-FR" sz="2800" dirty="0" err="1" smtClean="0">
                <a:solidFill>
                  <a:srgbClr val="FFFF00"/>
                </a:solidFill>
              </a:rPr>
              <a:t>school</a:t>
            </a:r>
            <a:r>
              <a:rPr lang="fr-FR" sz="2800" dirty="0" smtClean="0">
                <a:solidFill>
                  <a:srgbClr val="FFFF00"/>
                </a:solidFill>
              </a:rPr>
              <a:t> </a:t>
            </a:r>
            <a:r>
              <a:rPr lang="fr-FR" sz="2800" dirty="0" err="1" smtClean="0">
                <a:solidFill>
                  <a:srgbClr val="FFFF00"/>
                </a:solidFill>
              </a:rPr>
              <a:t>year</a:t>
            </a:r>
            <a:r>
              <a:rPr lang="fr-FR" sz="2800" dirty="0" smtClean="0">
                <a:solidFill>
                  <a:srgbClr val="FFFF00"/>
                </a:solidFill>
              </a:rPr>
              <a:t> </a:t>
            </a:r>
            <a:r>
              <a:rPr lang="fr-FR" sz="2800" dirty="0" err="1" smtClean="0">
                <a:solidFill>
                  <a:srgbClr val="FFFF00"/>
                </a:solidFill>
              </a:rPr>
              <a:t>start</a:t>
            </a:r>
            <a:r>
              <a:rPr lang="fr-FR" sz="2800" dirty="0" smtClean="0">
                <a:solidFill>
                  <a:srgbClr val="FFFF00"/>
                </a:solidFill>
              </a:rPr>
              <a:t> and end in Martinique?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27584" y="3356992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/>
              <a:t> </a:t>
            </a:r>
            <a:r>
              <a:rPr lang="fr-FR" dirty="0" smtClean="0">
                <a:solidFill>
                  <a:srgbClr val="FFFF00"/>
                </a:solidFill>
              </a:rPr>
              <a:t>In the music room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solidFill>
                  <a:srgbClr val="FFFF00"/>
                </a:solidFill>
              </a:rPr>
              <a:t> In the Information </a:t>
            </a:r>
            <a:r>
              <a:rPr lang="fr-FR" dirty="0" err="1" smtClean="0">
                <a:solidFill>
                  <a:srgbClr val="FFFF00"/>
                </a:solidFill>
              </a:rPr>
              <a:t>Technology</a:t>
            </a:r>
            <a:r>
              <a:rPr lang="fr-FR" dirty="0" smtClean="0">
                <a:solidFill>
                  <a:srgbClr val="FFFF00"/>
                </a:solidFill>
              </a:rPr>
              <a:t> room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solidFill>
                  <a:srgbClr val="FFFF00"/>
                </a:solidFill>
              </a:rPr>
              <a:t> In the « CDI » (</a:t>
            </a:r>
            <a:r>
              <a:rPr lang="fr-FR" dirty="0" err="1" smtClean="0">
                <a:solidFill>
                  <a:srgbClr val="FFFF00"/>
                </a:solidFill>
              </a:rPr>
              <a:t>school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library</a:t>
            </a:r>
            <a:r>
              <a:rPr lang="fr-FR" dirty="0" smtClean="0">
                <a:solidFill>
                  <a:srgbClr val="FFFF00"/>
                </a:solidFill>
              </a:rPr>
              <a:t>)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971600" y="5373217"/>
            <a:ext cx="7272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>
                <a:solidFill>
                  <a:srgbClr val="FFFF00"/>
                </a:solidFill>
              </a:rPr>
              <a:t>On </a:t>
            </a:r>
            <a:r>
              <a:rPr lang="fr-FR" dirty="0" err="1" smtClean="0">
                <a:solidFill>
                  <a:srgbClr val="FFFF00"/>
                </a:solidFill>
              </a:rPr>
              <a:t>September</a:t>
            </a:r>
            <a:r>
              <a:rPr lang="fr-FR" dirty="0" smtClean="0">
                <a:solidFill>
                  <a:srgbClr val="FFFF00"/>
                </a:solidFill>
              </a:rPr>
              <a:t> 1st </a:t>
            </a:r>
            <a:r>
              <a:rPr lang="fr-FR" dirty="0" err="1" smtClean="0">
                <a:solidFill>
                  <a:srgbClr val="FFFF00"/>
                </a:solidFill>
              </a:rPr>
              <a:t>until</a:t>
            </a:r>
            <a:r>
              <a:rPr lang="fr-FR" dirty="0" smtClean="0">
                <a:solidFill>
                  <a:srgbClr val="FFFF00"/>
                </a:solidFill>
              </a:rPr>
              <a:t> July 3rd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solidFill>
                  <a:srgbClr val="FFFF00"/>
                </a:solidFill>
              </a:rPr>
              <a:t>On </a:t>
            </a:r>
            <a:r>
              <a:rPr lang="fr-FR" dirty="0" err="1" smtClean="0">
                <a:solidFill>
                  <a:srgbClr val="FFFF00"/>
                </a:solidFill>
              </a:rPr>
              <a:t>September</a:t>
            </a:r>
            <a:r>
              <a:rPr lang="fr-FR" dirty="0" smtClean="0">
                <a:solidFill>
                  <a:srgbClr val="FFFF00"/>
                </a:solidFill>
              </a:rPr>
              <a:t> 15th </a:t>
            </a:r>
            <a:r>
              <a:rPr lang="fr-FR" dirty="0" err="1" smtClean="0">
                <a:solidFill>
                  <a:srgbClr val="FFFF00"/>
                </a:solidFill>
              </a:rPr>
              <a:t>until</a:t>
            </a:r>
            <a:r>
              <a:rPr lang="fr-FR" dirty="0" smtClean="0">
                <a:solidFill>
                  <a:srgbClr val="FFFF00"/>
                </a:solidFill>
              </a:rPr>
              <a:t> end of </a:t>
            </a:r>
            <a:r>
              <a:rPr lang="fr-FR" dirty="0" err="1" smtClean="0">
                <a:solidFill>
                  <a:srgbClr val="FFFF00"/>
                </a:solidFill>
              </a:rPr>
              <a:t>June</a:t>
            </a:r>
            <a:endParaRPr lang="fr-FR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solidFill>
                  <a:srgbClr val="FFFF00"/>
                </a:solidFill>
              </a:rPr>
              <a:t>On </a:t>
            </a:r>
            <a:r>
              <a:rPr lang="fr-FR" dirty="0" err="1" smtClean="0">
                <a:solidFill>
                  <a:srgbClr val="FFFF00"/>
                </a:solidFill>
              </a:rPr>
              <a:t>October</a:t>
            </a:r>
            <a:r>
              <a:rPr lang="fr-FR" dirty="0" smtClean="0">
                <a:solidFill>
                  <a:srgbClr val="FFFF00"/>
                </a:solidFill>
              </a:rPr>
              <a:t> 1st </a:t>
            </a:r>
            <a:r>
              <a:rPr lang="fr-FR" dirty="0" err="1" smtClean="0">
                <a:solidFill>
                  <a:srgbClr val="FFFF00"/>
                </a:solidFill>
              </a:rPr>
              <a:t>until</a:t>
            </a:r>
            <a:r>
              <a:rPr lang="fr-FR" dirty="0" smtClean="0">
                <a:solidFill>
                  <a:srgbClr val="FFFF00"/>
                </a:solidFill>
              </a:rPr>
              <a:t> May</a:t>
            </a:r>
          </a:p>
          <a:p>
            <a:pPr>
              <a:buFont typeface="Wingdings" pitchFamily="2" charset="2"/>
              <a:buChar char="Ø"/>
            </a:pPr>
            <a:endParaRPr lang="fr-F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p8.storage.canalblog.com/89/34/281529/121225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ZoneTexte 1"/>
          <p:cNvSpPr txBox="1"/>
          <p:nvPr/>
        </p:nvSpPr>
        <p:spPr>
          <a:xfrm>
            <a:off x="971600" y="764704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10) </a:t>
            </a:r>
            <a:r>
              <a:rPr lang="fr-FR" dirty="0" err="1" smtClean="0"/>
              <a:t>Who</a:t>
            </a:r>
            <a:r>
              <a:rPr lang="fr-FR" dirty="0" smtClean="0"/>
              <a:t> </a:t>
            </a:r>
            <a:r>
              <a:rPr lang="fr-FR" dirty="0" err="1" smtClean="0"/>
              <a:t>discovered</a:t>
            </a:r>
            <a:r>
              <a:rPr lang="fr-FR" dirty="0" smtClean="0"/>
              <a:t> Martinique and </a:t>
            </a:r>
            <a:r>
              <a:rPr lang="fr-FR" dirty="0" err="1" smtClean="0"/>
              <a:t>arrived</a:t>
            </a:r>
            <a:r>
              <a:rPr lang="fr-FR" dirty="0" smtClean="0"/>
              <a:t> in Carbet in 1502?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259632" y="1412776"/>
            <a:ext cx="5688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/>
              <a:t> M. Jean-Charles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Christopher Colombus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M. </a:t>
            </a:r>
            <a:r>
              <a:rPr lang="fr-FR" dirty="0" err="1" smtClean="0"/>
              <a:t>Lorto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475656" y="4365104"/>
            <a:ext cx="64087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 smtClean="0">
                <a:solidFill>
                  <a:srgbClr val="FFFF00"/>
                </a:solidFill>
                <a:latin typeface="Comic Sans MS" pitchFamily="66" charset="0"/>
              </a:rPr>
              <a:t>Thank</a:t>
            </a:r>
            <a:r>
              <a:rPr lang="fr-FR" sz="28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fr-FR" sz="2800" dirty="0" err="1" smtClean="0">
                <a:solidFill>
                  <a:srgbClr val="FFFF00"/>
                </a:solidFill>
                <a:latin typeface="Comic Sans MS" pitchFamily="66" charset="0"/>
              </a:rPr>
              <a:t>you</a:t>
            </a:r>
            <a:r>
              <a:rPr lang="fr-FR" sz="2800" dirty="0" smtClean="0">
                <a:solidFill>
                  <a:srgbClr val="FFFF00"/>
                </a:solidFill>
                <a:latin typeface="Comic Sans MS" pitchFamily="66" charset="0"/>
              </a:rPr>
              <a:t> for </a:t>
            </a:r>
            <a:r>
              <a:rPr lang="fr-FR" sz="2800" dirty="0" err="1" smtClean="0">
                <a:solidFill>
                  <a:srgbClr val="FFFF00"/>
                </a:solidFill>
                <a:latin typeface="Comic Sans MS" pitchFamily="66" charset="0"/>
              </a:rPr>
              <a:t>participating</a:t>
            </a:r>
            <a:r>
              <a:rPr lang="fr-FR" sz="2800" dirty="0" smtClean="0">
                <a:solidFill>
                  <a:srgbClr val="FFFF00"/>
                </a:solidFill>
                <a:latin typeface="Comic Sans MS" pitchFamily="66" charset="0"/>
              </a:rPr>
              <a:t> and </a:t>
            </a:r>
            <a:r>
              <a:rPr lang="fr-FR" sz="2800" dirty="0" err="1" smtClean="0">
                <a:solidFill>
                  <a:srgbClr val="FFFF00"/>
                </a:solidFill>
                <a:latin typeface="Comic Sans MS" pitchFamily="66" charset="0"/>
              </a:rPr>
              <a:t>see</a:t>
            </a:r>
            <a:r>
              <a:rPr lang="fr-FR" sz="28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fr-FR" sz="2800" dirty="0" err="1" smtClean="0">
                <a:solidFill>
                  <a:srgbClr val="FFFF00"/>
                </a:solidFill>
                <a:latin typeface="Comic Sans MS" pitchFamily="66" charset="0"/>
              </a:rPr>
              <a:t>you</a:t>
            </a:r>
            <a:r>
              <a:rPr lang="fr-FR" sz="28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fr-FR" sz="2800" dirty="0" err="1" smtClean="0">
                <a:solidFill>
                  <a:srgbClr val="FFFF00"/>
                </a:solidFill>
                <a:latin typeface="Comic Sans MS" pitchFamily="66" charset="0"/>
              </a:rPr>
              <a:t>soon</a:t>
            </a:r>
            <a:r>
              <a:rPr lang="fr-FR" sz="2800" dirty="0" smtClean="0">
                <a:solidFill>
                  <a:srgbClr val="FFFF00"/>
                </a:solidFill>
                <a:latin typeface="Comic Sans MS" pitchFamily="66" charset="0"/>
              </a:rPr>
              <a:t> in Carbet!!</a:t>
            </a:r>
          </a:p>
          <a:p>
            <a:pPr algn="ctr"/>
            <a:r>
              <a:rPr lang="fr-FR" sz="2800" dirty="0" smtClean="0">
                <a:latin typeface="Comic Sans MS" pitchFamily="66" charset="0"/>
              </a:rPr>
              <a:t>A bientôt au Carbet!!</a:t>
            </a:r>
          </a:p>
          <a:p>
            <a:pPr algn="ctr"/>
            <a:r>
              <a:rPr lang="fr-FR" sz="2800" dirty="0" smtClean="0">
                <a:solidFill>
                  <a:srgbClr val="FFC000"/>
                </a:solidFill>
                <a:latin typeface="Comic Sans MS" pitchFamily="66" charset="0"/>
              </a:rPr>
              <a:t>An lot soleil!!</a:t>
            </a:r>
            <a:endParaRPr lang="fr-FR" sz="2800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1363</TotalTime>
  <Words>1003</Words>
  <Application>Microsoft Office PowerPoint</Application>
  <PresentationFormat>Affichage à l'écran (4:3)</PresentationFormat>
  <Paragraphs>141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Apex</vt:lpstr>
      <vt:lpstr>Presentation of the Carbet secondary school (Martinique) </vt:lpstr>
      <vt:lpstr>Martinique</vt:lpstr>
      <vt:lpstr>Where is Martinique?</vt:lpstr>
      <vt:lpstr>A few figures </vt:lpstr>
      <vt:lpstr>Where is Carbet ?</vt:lpstr>
      <vt:lpstr>A little bit of history</vt:lpstr>
      <vt:lpstr>Carbet farm products</vt:lpstr>
      <vt:lpstr>Fruit, vegetables and fish</vt:lpstr>
      <vt:lpstr>Le collège du Carbet</vt:lpstr>
      <vt:lpstr>Administration staff</vt:lpstr>
      <vt:lpstr>School life</vt:lpstr>
      <vt:lpstr>C D I/ School library</vt:lpstr>
      <vt:lpstr>School equipments</vt:lpstr>
      <vt:lpstr>Are you ready for the quiz?</vt:lpstr>
      <vt:lpstr>Diapositive 15</vt:lpstr>
      <vt:lpstr>Diapositive 16</vt:lpstr>
      <vt:lpstr>Diapositive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of the Carbet secondary school (Martinique)</dc:title>
  <dc:creator>Pelé</dc:creator>
  <cp:lastModifiedBy>admin</cp:lastModifiedBy>
  <cp:revision>133</cp:revision>
  <dcterms:created xsi:type="dcterms:W3CDTF">2014-11-09T14:38:25Z</dcterms:created>
  <dcterms:modified xsi:type="dcterms:W3CDTF">2015-11-20T13:18:24Z</dcterms:modified>
</cp:coreProperties>
</file>