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67" r:id="rId2"/>
    <p:sldId id="268" r:id="rId3"/>
    <p:sldId id="377" r:id="rId4"/>
    <p:sldId id="376" r:id="rId5"/>
    <p:sldId id="353" r:id="rId6"/>
    <p:sldId id="402" r:id="rId7"/>
    <p:sldId id="387" r:id="rId8"/>
    <p:sldId id="374" r:id="rId9"/>
    <p:sldId id="380" r:id="rId10"/>
    <p:sldId id="383" r:id="rId11"/>
    <p:sldId id="403" r:id="rId12"/>
    <p:sldId id="384" r:id="rId13"/>
    <p:sldId id="398" r:id="rId14"/>
    <p:sldId id="385" r:id="rId15"/>
    <p:sldId id="386" r:id="rId16"/>
    <p:sldId id="354" r:id="rId17"/>
    <p:sldId id="404" r:id="rId18"/>
    <p:sldId id="381" r:id="rId19"/>
    <p:sldId id="388" r:id="rId20"/>
    <p:sldId id="375" r:id="rId21"/>
    <p:sldId id="406" r:id="rId22"/>
    <p:sldId id="382" r:id="rId23"/>
    <p:sldId id="407" r:id="rId24"/>
    <p:sldId id="389" r:id="rId25"/>
    <p:sldId id="399" r:id="rId26"/>
    <p:sldId id="390" r:id="rId27"/>
    <p:sldId id="397" r:id="rId28"/>
    <p:sldId id="391" r:id="rId29"/>
    <p:sldId id="392" r:id="rId30"/>
    <p:sldId id="393" r:id="rId31"/>
    <p:sldId id="394" r:id="rId32"/>
    <p:sldId id="395" r:id="rId33"/>
    <p:sldId id="396" r:id="rId34"/>
    <p:sldId id="401" r:id="rId35"/>
    <p:sldId id="405" r:id="rId36"/>
    <p:sldId id="400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7267"/>
    <a:srgbClr val="956B5E"/>
    <a:srgbClr val="3C2F33"/>
    <a:srgbClr val="775149"/>
    <a:srgbClr val="2D2223"/>
    <a:srgbClr val="3C2925"/>
    <a:srgbClr val="53332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94660"/>
  </p:normalViewPr>
  <p:slideViewPr>
    <p:cSldViewPr snapToGrid="0">
      <p:cViewPr>
        <p:scale>
          <a:sx n="50" d="100"/>
          <a:sy n="50" d="100"/>
        </p:scale>
        <p:origin x="-706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85934-8308-4BDF-B4E9-D8A28D5B2892}" type="datetimeFigureOut">
              <a:rPr lang="fr-FR" smtClean="0"/>
              <a:pPr/>
              <a:t>15/02/2017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2B713-70B6-4C7B-A70A-B3B42F49202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79519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7877-1B2A-4950-AF21-466516E7757B}" type="datetimeFigureOut">
              <a:rPr lang="fr-FR" smtClean="0"/>
              <a:pPr/>
              <a:t>15/02/2017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E9E-3D03-4364-9FE6-52D95AE4265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718956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7877-1B2A-4950-AF21-466516E7757B}" type="datetimeFigureOut">
              <a:rPr lang="fr-FR" smtClean="0"/>
              <a:pPr/>
              <a:t>15/02/2017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E9E-3D03-4364-9FE6-52D95AE4265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18700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7877-1B2A-4950-AF21-466516E7757B}" type="datetimeFigureOut">
              <a:rPr lang="fr-FR" smtClean="0"/>
              <a:pPr/>
              <a:t>15/02/2017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E9E-3D03-4364-9FE6-52D95AE4265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96147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7877-1B2A-4950-AF21-466516E7757B}" type="datetimeFigureOut">
              <a:rPr lang="fr-FR" smtClean="0"/>
              <a:pPr/>
              <a:t>15/02/2017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E9E-3D03-4364-9FE6-52D95AE4265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279054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7877-1B2A-4950-AF21-466516E7757B}" type="datetimeFigureOut">
              <a:rPr lang="fr-FR" smtClean="0"/>
              <a:pPr/>
              <a:t>15/02/2017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E9E-3D03-4364-9FE6-52D95AE4265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880314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7877-1B2A-4950-AF21-466516E7757B}" type="datetimeFigureOut">
              <a:rPr lang="fr-FR" smtClean="0"/>
              <a:pPr/>
              <a:t>15/02/2017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E9E-3D03-4364-9FE6-52D95AE4265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28552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7877-1B2A-4950-AF21-466516E7757B}" type="datetimeFigureOut">
              <a:rPr lang="fr-FR" smtClean="0"/>
              <a:pPr/>
              <a:t>15/02/2017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E9E-3D03-4364-9FE6-52D95AE4265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09940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7877-1B2A-4950-AF21-466516E7757B}" type="datetimeFigureOut">
              <a:rPr lang="fr-FR" smtClean="0"/>
              <a:pPr/>
              <a:t>15/02/2017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E9E-3D03-4364-9FE6-52D95AE4265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55992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7877-1B2A-4950-AF21-466516E7757B}" type="datetimeFigureOut">
              <a:rPr lang="fr-FR" smtClean="0"/>
              <a:pPr/>
              <a:t>15/02/2017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E9E-3D03-4364-9FE6-52D95AE4265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653815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7877-1B2A-4950-AF21-466516E7757B}" type="datetimeFigureOut">
              <a:rPr lang="fr-FR" smtClean="0"/>
              <a:pPr/>
              <a:t>15/02/2017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E9E-3D03-4364-9FE6-52D95AE4265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768905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7877-1B2A-4950-AF21-466516E7757B}" type="datetimeFigureOut">
              <a:rPr lang="fr-FR" smtClean="0"/>
              <a:pPr/>
              <a:t>15/02/2017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E9E-3D03-4364-9FE6-52D95AE4265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718940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97877-1B2A-4950-AF21-466516E7757B}" type="datetimeFigureOut">
              <a:rPr lang="fr-FR" smtClean="0"/>
              <a:pPr/>
              <a:t>15/02/2017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6FE9E-3D03-4364-9FE6-52D95AE4265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08354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9600" y="4495316"/>
            <a:ext cx="11372045" cy="1655762"/>
          </a:xfrm>
        </p:spPr>
        <p:txBody>
          <a:bodyPr>
            <a:noAutofit/>
          </a:bodyPr>
          <a:lstStyle/>
          <a:p>
            <a:pPr algn="r"/>
            <a:r>
              <a:rPr lang="fr-FR" sz="3200" b="1" dirty="0" smtClean="0"/>
              <a:t>M. Hilaire JEAN-PIERRE (Prof. de Technologie SII-RRUPN).</a:t>
            </a:r>
          </a:p>
          <a:p>
            <a:pPr algn="r"/>
            <a:r>
              <a:rPr lang="fr-FR" sz="3200" b="1" dirty="0" smtClean="0"/>
              <a:t>Mme Mireille MARTIN BIGOT (Coordonatrice REP+).</a:t>
            </a:r>
          </a:p>
          <a:p>
            <a:pPr algn="r"/>
            <a:r>
              <a:rPr lang="fr-FR" sz="3200" b="1" dirty="0" smtClean="0"/>
              <a:t>M. Damien THIEU (RRUPN Circonscription de St Esprit).</a:t>
            </a:r>
          </a:p>
          <a:p>
            <a:pPr algn="r"/>
            <a:endParaRPr lang="fr-FR" sz="3200" dirty="0"/>
          </a:p>
        </p:txBody>
      </p:sp>
      <p:sp>
        <p:nvSpPr>
          <p:cNvPr id="6" name="Titre 1"/>
          <p:cNvSpPr>
            <a:spLocks noGrp="1"/>
          </p:cNvSpPr>
          <p:nvPr>
            <p:ph type="ctrTitle"/>
          </p:nvPr>
        </p:nvSpPr>
        <p:spPr>
          <a:xfrm>
            <a:off x="210355" y="372503"/>
            <a:ext cx="11771290" cy="308496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3200" dirty="0" smtClean="0"/>
              <a:t/>
            </a:r>
            <a:br>
              <a:rPr lang="fr-FR" sz="3200" dirty="0" smtClean="0"/>
            </a:br>
            <a:endParaRPr lang="fr-FR" sz="5400" dirty="0"/>
          </a:p>
        </p:txBody>
      </p:sp>
      <p:sp>
        <p:nvSpPr>
          <p:cNvPr id="7" name="Rectangle 6"/>
          <p:cNvSpPr/>
          <p:nvPr/>
        </p:nvSpPr>
        <p:spPr>
          <a:xfrm>
            <a:off x="210355" y="3663318"/>
            <a:ext cx="11771290" cy="19507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47557" y="561227"/>
            <a:ext cx="93256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 smtClean="0"/>
              <a:t>SEMAINE DU NUMERIQUE</a:t>
            </a:r>
          </a:p>
          <a:p>
            <a:r>
              <a:rPr lang="fr-FR" sz="4800" b="1" dirty="0" smtClean="0"/>
              <a:t>Au Collège du VAUCLIN REP+</a:t>
            </a:r>
          </a:p>
          <a:p>
            <a:r>
              <a:rPr lang="fr-FR" sz="2400" dirty="0" smtClean="0"/>
              <a:t>                                du 23 au 28 janvier 2017 </a:t>
            </a:r>
          </a:p>
        </p:txBody>
      </p:sp>
      <p:pic>
        <p:nvPicPr>
          <p:cNvPr id="9" name="Picture 4" descr="Résultat de recherche d'images pour &quot;martinique semaine du numerique 2017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69" t="24529" r="4924" b="13078"/>
          <a:stretch/>
        </p:blipFill>
        <p:spPr bwMode="auto">
          <a:xfrm>
            <a:off x="8608660" y="380695"/>
            <a:ext cx="2937346" cy="307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6084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490139"/>
            <a:ext cx="10515600" cy="1325563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fr-FR" dirty="0" smtClean="0"/>
              <a:t>EN BREF et EN QUELQUES CHIFFRES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3553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9560" y="380068"/>
            <a:ext cx="7406640" cy="60359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u="sng" dirty="0" smtClean="0"/>
              <a:t>Modalités</a:t>
            </a:r>
            <a:r>
              <a:rPr lang="fr-FR" dirty="0" smtClean="0"/>
              <a:t> : </a:t>
            </a:r>
          </a:p>
          <a:p>
            <a:r>
              <a:rPr lang="fr-FR" dirty="0"/>
              <a:t>10 ateliers </a:t>
            </a:r>
            <a:r>
              <a:rPr lang="fr-FR" dirty="0" smtClean="0"/>
              <a:t>tournants autour </a:t>
            </a:r>
            <a:r>
              <a:rPr lang="fr-FR" dirty="0"/>
              <a:t>du numérique </a:t>
            </a:r>
            <a:r>
              <a:rPr lang="fr-FR" dirty="0" smtClean="0"/>
              <a:t>éducatif, </a:t>
            </a:r>
          </a:p>
          <a:p>
            <a:pPr>
              <a:buNone/>
            </a:pPr>
            <a:r>
              <a:rPr lang="fr-FR" dirty="0" smtClean="0"/>
              <a:t>   animés par des enseignants, des professionnels du numérique et tutorat par les élèves de 3</a:t>
            </a:r>
            <a:r>
              <a:rPr lang="fr-FR" baseline="30000" dirty="0" smtClean="0"/>
              <a:t>ème</a:t>
            </a:r>
            <a:r>
              <a:rPr lang="fr-FR" dirty="0" smtClean="0"/>
              <a:t>.</a:t>
            </a:r>
          </a:p>
          <a:p>
            <a:pPr marL="0" indent="0">
              <a:buNone/>
            </a:pPr>
            <a:r>
              <a:rPr lang="fr-FR" u="sng" dirty="0" smtClean="0"/>
              <a:t>Collège</a:t>
            </a:r>
            <a:r>
              <a:rPr lang="fr-FR" dirty="0" smtClean="0"/>
              <a:t> </a:t>
            </a:r>
            <a:r>
              <a:rPr lang="fr-FR" dirty="0"/>
              <a:t>: </a:t>
            </a:r>
          </a:p>
          <a:p>
            <a:r>
              <a:rPr lang="fr-FR" dirty="0"/>
              <a:t>Les ateliers tournaient toute la </a:t>
            </a:r>
            <a:r>
              <a:rPr lang="fr-FR" dirty="0" smtClean="0"/>
              <a:t>semaine en parallèle avec le concours NUMERIQUIZZ pour les classes de 5</a:t>
            </a:r>
            <a:r>
              <a:rPr lang="fr-FR" baseline="30000" dirty="0" smtClean="0"/>
              <a:t>ème</a:t>
            </a:r>
            <a:r>
              <a:rPr lang="fr-FR" dirty="0" smtClean="0"/>
              <a:t>, 4</a:t>
            </a:r>
            <a:r>
              <a:rPr lang="fr-FR" baseline="30000" dirty="0" smtClean="0"/>
              <a:t>ème</a:t>
            </a:r>
            <a:r>
              <a:rPr lang="fr-FR" dirty="0" smtClean="0"/>
              <a:t> et 3</a:t>
            </a:r>
            <a:r>
              <a:rPr lang="fr-FR" baseline="30000" dirty="0" smtClean="0"/>
              <a:t>ème</a:t>
            </a:r>
            <a:r>
              <a:rPr lang="fr-FR" dirty="0" smtClean="0"/>
              <a:t>.</a:t>
            </a:r>
            <a:endParaRPr lang="fr-FR" dirty="0"/>
          </a:p>
          <a:p>
            <a:pPr>
              <a:buNone/>
            </a:pPr>
            <a:r>
              <a:rPr lang="fr-FR" dirty="0" smtClean="0"/>
              <a:t>    le </a:t>
            </a:r>
            <a:r>
              <a:rPr lang="fr-FR" dirty="0"/>
              <a:t>mercredi 25 </a:t>
            </a:r>
            <a:r>
              <a:rPr lang="fr-FR" dirty="0" smtClean="0"/>
              <a:t>janvier pour les  classes de 6</a:t>
            </a:r>
            <a:r>
              <a:rPr lang="fr-FR" baseline="30000" dirty="0" smtClean="0"/>
              <a:t>ème</a:t>
            </a:r>
            <a:r>
              <a:rPr lang="fr-FR" dirty="0" smtClean="0"/>
              <a:t>.</a:t>
            </a:r>
          </a:p>
          <a:p>
            <a:pPr>
              <a:buNone/>
            </a:pPr>
            <a:r>
              <a:rPr lang="fr-FR" dirty="0" smtClean="0"/>
              <a:t>    le jeudi 26 janvier pour les élèves de 4</a:t>
            </a:r>
            <a:r>
              <a:rPr lang="fr-FR" baseline="30000" dirty="0" smtClean="0"/>
              <a:t>ème</a:t>
            </a:r>
            <a:r>
              <a:rPr lang="fr-FR" dirty="0" smtClean="0"/>
              <a:t> et 3</a:t>
            </a:r>
            <a:r>
              <a:rPr lang="fr-FR" baseline="30000" dirty="0" smtClean="0"/>
              <a:t>ème</a:t>
            </a:r>
            <a:r>
              <a:rPr lang="fr-FR" dirty="0" smtClean="0"/>
              <a:t>. </a:t>
            </a:r>
            <a:endParaRPr lang="fr-FR" dirty="0"/>
          </a:p>
          <a:p>
            <a:pPr marL="0" indent="0">
              <a:buNone/>
            </a:pPr>
            <a:r>
              <a:rPr lang="fr-FR" u="sng" dirty="0" smtClean="0"/>
              <a:t>Les </a:t>
            </a:r>
            <a:r>
              <a:rPr lang="fr-FR" u="sng" dirty="0"/>
              <a:t>écoles primaires</a:t>
            </a:r>
            <a:r>
              <a:rPr lang="fr-FR" dirty="0"/>
              <a:t> : </a:t>
            </a:r>
          </a:p>
          <a:p>
            <a:r>
              <a:rPr lang="fr-FR" dirty="0" smtClean="0"/>
              <a:t>07 classes </a:t>
            </a:r>
            <a:r>
              <a:rPr lang="fr-FR" dirty="0"/>
              <a:t>élémentaires </a:t>
            </a:r>
            <a:r>
              <a:rPr lang="fr-FR" dirty="0" smtClean="0"/>
              <a:t>invitées </a:t>
            </a:r>
          </a:p>
          <a:p>
            <a:pPr>
              <a:buNone/>
            </a:pPr>
            <a:r>
              <a:rPr lang="fr-FR" dirty="0" smtClean="0"/>
              <a:t>   le vendredi 27 janvier de 8h15 à 11h15 pour les </a:t>
            </a:r>
            <a:r>
              <a:rPr lang="fr-FR" dirty="0"/>
              <a:t>élèves du cycle 3 (CM1 – CM2</a:t>
            </a:r>
            <a:r>
              <a:rPr lang="fr-FR" dirty="0" smtClean="0"/>
              <a:t>).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Picture 4" descr="Résultat de recherche d'images pour &quot;martinique semaine du numerique 2017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827" y="382138"/>
            <a:ext cx="4258929" cy="60207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6598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490139"/>
            <a:ext cx="10515600" cy="1325563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fr-FR" dirty="0" smtClean="0"/>
              <a:t>LES ATELIERS  </a:t>
            </a:r>
            <a:br>
              <a:rPr lang="fr-FR" dirty="0" smtClean="0"/>
            </a:br>
            <a:r>
              <a:rPr lang="fr-FR" dirty="0" smtClean="0"/>
              <a:t>Présentation et Manipulation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4610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 smtClean="0"/>
              <a:t>ATELIER 01</a:t>
            </a:r>
            <a:r>
              <a:rPr lang="fr-FR" dirty="0" smtClean="0"/>
              <a:t> : Education aux Médias.</a:t>
            </a:r>
            <a:endParaRPr lang="fr-FR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497138" y="1778000"/>
            <a:ext cx="7256462" cy="4838700"/>
            <a:chOff x="105555960" y="107118060"/>
            <a:chExt cx="9504000" cy="6120000"/>
          </a:xfrm>
        </p:grpSpPr>
        <p:sp>
          <p:nvSpPr>
            <p:cNvPr id="1027" name="WordArt 3"/>
            <p:cNvSpPr>
              <a:spLocks noChangeArrowheads="1" noChangeShapeType="1" noTextEdit="1"/>
            </p:cNvSpPr>
            <p:nvPr/>
          </p:nvSpPr>
          <p:spPr bwMode="auto">
            <a:xfrm>
              <a:off x="105555960" y="107118060"/>
              <a:ext cx="9504000" cy="2520000"/>
            </a:xfrm>
            <a:prstGeom prst="rect">
              <a:avLst/>
            </a:prstGeom>
          </p:spPr>
          <p:txBody>
            <a:bodyPr wrap="none" fromWordArt="1">
              <a:prstTxWarp prst="textDeflateBottom">
                <a:avLst>
                  <a:gd name="adj" fmla="val 53125"/>
                </a:avLst>
              </a:prstTxWarp>
              <a:scene3d>
                <a:camera prst="legacyObliqueTopLeft"/>
                <a:lightRig rig="legacyNormal3" dir="r"/>
              </a:scene3d>
              <a:sp3d extrusionH="201600" prstMaterial="legacyMatte">
                <a:extrusionClr>
                  <a:srgbClr val="0066CC"/>
                </a:extrusionClr>
              </a:sp3d>
            </a:bodyPr>
            <a:lstStyle/>
            <a:p>
              <a:pPr algn="ctr" rtl="0"/>
              <a:r>
                <a:rPr lang="fr-FR" sz="3600" kern="10" spc="0" dirty="0" smtClean="0">
                  <a:ln w="9525">
                    <a:round/>
                    <a:headEnd/>
                    <a:tailEnd/>
                  </a:ln>
                  <a:solidFill>
                    <a:srgbClr val="FF0000"/>
                  </a:solidFill>
                  <a:effectLst/>
                  <a:latin typeface="Arial"/>
                  <a:cs typeface="Arial"/>
                </a:rPr>
                <a:t>Education aux Médias </a:t>
              </a:r>
            </a:p>
            <a:p>
              <a:pPr algn="ctr" rtl="0"/>
              <a:r>
                <a:rPr lang="fr-FR" sz="3600" kern="10" spc="0" dirty="0" smtClean="0">
                  <a:ln w="9525">
                    <a:round/>
                    <a:headEnd/>
                    <a:tailEnd/>
                  </a:ln>
                  <a:solidFill>
                    <a:srgbClr val="FF0000"/>
                  </a:solidFill>
                  <a:effectLst/>
                  <a:latin typeface="Arial"/>
                  <a:cs typeface="Arial"/>
                </a:rPr>
                <a:t>et à </a:t>
              </a:r>
              <a:r>
                <a:rPr lang="fr-FR" sz="3600" kern="10" spc="0" dirty="0" err="1" smtClean="0">
                  <a:ln w="9525">
                    <a:round/>
                    <a:headEnd/>
                    <a:tailEnd/>
                  </a:ln>
                  <a:solidFill>
                    <a:srgbClr val="FF0000"/>
                  </a:solidFill>
                  <a:effectLst/>
                  <a:latin typeface="Arial"/>
                  <a:cs typeface="Arial"/>
                </a:rPr>
                <a:t>I'Information</a:t>
              </a:r>
              <a:endParaRPr lang="fr-FR" sz="3600" kern="10" spc="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110307960" y="111006060"/>
              <a:ext cx="4500000" cy="2232000"/>
            </a:xfrm>
            <a:prstGeom prst="rect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3600" b="0" i="0" u="none" strike="noStrike" cap="none" normalizeH="0" baseline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6000" b="0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CDI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9" name="Picture 5" descr="internet-logo1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5555960" y="109513922"/>
              <a:ext cx="4500000" cy="3724138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="" xmlns:p14="http://schemas.microsoft.com/office/powerpoint/2010/main" val="225548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04165"/>
            <a:ext cx="11353800" cy="1325563"/>
          </a:xfrm>
        </p:spPr>
        <p:txBody>
          <a:bodyPr/>
          <a:lstStyle/>
          <a:p>
            <a:r>
              <a:rPr lang="fr-FR" u="sng" dirty="0" smtClean="0"/>
              <a:t>ATELIER 02</a:t>
            </a:r>
            <a:r>
              <a:rPr lang="fr-FR" dirty="0" smtClean="0"/>
              <a:t> : Codage et programmation en ligne.</a:t>
            </a:r>
            <a:endParaRPr lang="fr-FR" dirty="0"/>
          </a:p>
        </p:txBody>
      </p: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2680970" y="1706880"/>
            <a:ext cx="7575550" cy="4724400"/>
            <a:chOff x="105555960" y="107118060"/>
            <a:chExt cx="9252000" cy="6120000"/>
          </a:xfrm>
        </p:grpSpPr>
        <p:sp>
          <p:nvSpPr>
            <p:cNvPr id="2051" name="WordArt 3"/>
            <p:cNvSpPr>
              <a:spLocks noChangeArrowheads="1" noChangeShapeType="1" noTextEdit="1"/>
            </p:cNvSpPr>
            <p:nvPr/>
          </p:nvSpPr>
          <p:spPr bwMode="auto">
            <a:xfrm>
              <a:off x="105555960" y="107118060"/>
              <a:ext cx="9252000" cy="2880000"/>
            </a:xfrm>
            <a:prstGeom prst="rect">
              <a:avLst/>
            </a:prstGeom>
          </p:spPr>
          <p:txBody>
            <a:bodyPr wrap="none" fromWordArt="1">
              <a:prstTxWarp prst="textDeflateBottom">
                <a:avLst>
                  <a:gd name="adj" fmla="val 53125"/>
                </a:avLst>
              </a:prstTxWarp>
              <a:scene3d>
                <a:camera prst="legacyObliqueTopLeft"/>
                <a:lightRig rig="legacyNormal3" dir="r"/>
              </a:scene3d>
              <a:sp3d extrusionH="201600" prstMaterial="legacyMatte">
                <a:extrusionClr>
                  <a:srgbClr val="0066CC"/>
                </a:extrusionClr>
              </a:sp3d>
            </a:bodyPr>
            <a:lstStyle/>
            <a:p>
              <a:pPr algn="ctr" rtl="0"/>
              <a:r>
                <a:rPr lang="fr-FR" sz="3600" kern="10" spc="0" smtClean="0">
                  <a:ln w="9525">
                    <a:round/>
                    <a:headEnd/>
                    <a:tailEnd/>
                  </a:ln>
                  <a:solidFill>
                    <a:srgbClr val="0000FF"/>
                  </a:solidFill>
                  <a:effectLst/>
                  <a:latin typeface="Arial"/>
                  <a:cs typeface="Arial"/>
                </a:rPr>
                <a:t>Codage et</a:t>
              </a:r>
            </a:p>
            <a:p>
              <a:pPr algn="ctr" rtl="0"/>
              <a:r>
                <a:rPr lang="fr-FR" sz="3600" kern="10" spc="0" smtClean="0">
                  <a:ln w="9525">
                    <a:round/>
                    <a:headEnd/>
                    <a:tailEnd/>
                  </a:ln>
                  <a:solidFill>
                    <a:srgbClr val="0000FF"/>
                  </a:solidFill>
                  <a:effectLst/>
                  <a:latin typeface="Arial"/>
                  <a:cs typeface="Arial"/>
                </a:rPr>
                <a:t> langage informatique</a:t>
              </a:r>
              <a:endParaRPr lang="fr-FR" sz="3600" kern="10" spc="0">
                <a:ln w="9525"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110307960" y="110502060"/>
              <a:ext cx="4500000" cy="2736000"/>
            </a:xfrm>
            <a:prstGeom prst="rect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3600" b="0" i="0" u="none" strike="noStrike" cap="none" normalizeH="0" baseline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6000" b="0" i="0" u="none" strike="noStrike" cap="none" normalizeH="0" baseline="0" smtClean="0">
                  <a:ln>
                    <a:noFill/>
                  </a:ln>
                  <a:solidFill>
                    <a:srgbClr val="0033CC"/>
                  </a:solidFill>
                  <a:effectLst/>
                  <a:latin typeface="Arial" pitchFamily="34" charset="0"/>
                  <a:cs typeface="Arial" pitchFamily="34" charset="0"/>
                </a:rPr>
                <a:t>Salle16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053" name="Picture 5" descr="Unitag_QRCode_14534795995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5555960" y="109638060"/>
              <a:ext cx="3780000" cy="360000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="" xmlns:p14="http://schemas.microsoft.com/office/powerpoint/2010/main" val="312122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echnologie\Desktop\collegeSII\SEMAINE DU NUMERIQUE\2016\fiches signalétiques\atelier codage et language informatique\IMAG06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5"/>
            <a:ext cx="12192000" cy="68942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9198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6835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996440"/>
          </a:xfrm>
        </p:spPr>
        <p:txBody>
          <a:bodyPr>
            <a:normAutofit/>
          </a:bodyPr>
          <a:lstStyle/>
          <a:p>
            <a:r>
              <a:rPr lang="fr-FR" u="sng" dirty="0" smtClean="0"/>
              <a:t>ATELIER 03</a:t>
            </a:r>
            <a:r>
              <a:rPr lang="fr-FR" dirty="0" smtClean="0"/>
              <a:t> : De l’infiniment petit  à l’infiniment grand.</a:t>
            </a:r>
            <a:endParaRPr lang="fr-FR" dirty="0"/>
          </a:p>
        </p:txBody>
      </p:sp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467610" y="1447800"/>
            <a:ext cx="7651750" cy="5013960"/>
            <a:chOff x="105555960" y="107118060"/>
            <a:chExt cx="9252000" cy="6120000"/>
          </a:xfrm>
        </p:grpSpPr>
        <p:sp>
          <p:nvSpPr>
            <p:cNvPr id="3075" name="WordArt 3"/>
            <p:cNvSpPr>
              <a:spLocks noChangeArrowheads="1" noChangeShapeType="1" noTextEdit="1"/>
            </p:cNvSpPr>
            <p:nvPr/>
          </p:nvSpPr>
          <p:spPr bwMode="auto">
            <a:xfrm>
              <a:off x="105555960" y="107118060"/>
              <a:ext cx="9252000" cy="2952000"/>
            </a:xfrm>
            <a:prstGeom prst="rect">
              <a:avLst/>
            </a:prstGeom>
          </p:spPr>
          <p:txBody>
            <a:bodyPr wrap="none" fromWordArt="1">
              <a:prstTxWarp prst="textDeflateBottom">
                <a:avLst>
                  <a:gd name="adj" fmla="val 53125"/>
                </a:avLst>
              </a:prstTxWarp>
              <a:scene3d>
                <a:camera prst="legacyObliqueTopLeft"/>
                <a:lightRig rig="legacyNormal3" dir="r"/>
              </a:scene3d>
              <a:sp3d extrusionH="201600" prstMaterial="legacyMatte">
                <a:extrusionClr>
                  <a:srgbClr val="0066CC"/>
                </a:extrusionClr>
              </a:sp3d>
            </a:bodyPr>
            <a:lstStyle/>
            <a:p>
              <a:pPr algn="ctr" rtl="0"/>
              <a:r>
                <a:rPr lang="fr-FR" sz="3600" kern="10" spc="0" dirty="0" smtClean="0">
                  <a:ln w="9525">
                    <a:round/>
                    <a:headEnd/>
                    <a:tailEnd/>
                  </a:ln>
                  <a:solidFill>
                    <a:srgbClr val="FF6600"/>
                  </a:solidFill>
                  <a:effectLst/>
                  <a:latin typeface="Arial"/>
                  <a:cs typeface="Arial"/>
                </a:rPr>
                <a:t>Applications</a:t>
              </a:r>
            </a:p>
            <a:p>
              <a:pPr algn="ctr" rtl="0"/>
              <a:r>
                <a:rPr lang="fr-FR" sz="3600" kern="10" spc="0" dirty="0" smtClean="0">
                  <a:ln w="9525">
                    <a:round/>
                    <a:headEnd/>
                    <a:tailEnd/>
                  </a:ln>
                  <a:solidFill>
                    <a:srgbClr val="FF6600"/>
                  </a:solidFill>
                  <a:effectLst/>
                  <a:latin typeface="Arial"/>
                  <a:cs typeface="Arial"/>
                </a:rPr>
                <a:t>Tablettes numériques</a:t>
              </a:r>
              <a:endParaRPr lang="fr-FR" sz="3600" kern="10" spc="0" dirty="0">
                <a:ln w="9525">
                  <a:round/>
                  <a:headEnd/>
                  <a:tailEnd/>
                </a:ln>
                <a:solidFill>
                  <a:srgbClr val="FF6600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3076" name="Text Box 4"/>
            <p:cNvSpPr txBox="1">
              <a:spLocks noChangeArrowheads="1"/>
            </p:cNvSpPr>
            <p:nvPr/>
          </p:nvSpPr>
          <p:spPr bwMode="auto">
            <a:xfrm>
              <a:off x="110307960" y="110502060"/>
              <a:ext cx="4500000" cy="2736000"/>
            </a:xfrm>
            <a:prstGeom prst="rect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3600" b="0" i="0" u="none" strike="noStrike" cap="none" normalizeH="0" baseline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6000" b="0" i="0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" pitchFamily="34" charset="0"/>
                  <a:cs typeface="Arial" pitchFamily="34" charset="0"/>
                </a:rPr>
                <a:t>Salle04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077" name="Picture 5" descr="image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5555960" y="110214060"/>
              <a:ext cx="4680000" cy="302400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="" xmlns:p14="http://schemas.microsoft.com/office/powerpoint/2010/main" val="293981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061" t="1447" r="21302" b="6648"/>
          <a:stretch/>
        </p:blipFill>
        <p:spPr>
          <a:xfrm>
            <a:off x="0" y="0"/>
            <a:ext cx="8024884" cy="6858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82248" y="1448251"/>
            <a:ext cx="6857999" cy="3961502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 rot="1388656">
            <a:off x="1637731" y="2988861"/>
            <a:ext cx="395785" cy="586853"/>
          </a:xfrm>
          <a:prstGeom prst="ellipse">
            <a:avLst/>
          </a:prstGeom>
          <a:solidFill>
            <a:srgbClr val="3C29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6469038" y="3015731"/>
            <a:ext cx="341194" cy="614149"/>
          </a:xfrm>
          <a:prstGeom prst="ellipse">
            <a:avLst/>
          </a:prstGeom>
          <a:solidFill>
            <a:srgbClr val="3C2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 rot="18510591">
            <a:off x="4567242" y="2580035"/>
            <a:ext cx="232723" cy="469980"/>
          </a:xfrm>
          <a:prstGeom prst="ellipse">
            <a:avLst/>
          </a:prstGeom>
          <a:solidFill>
            <a:srgbClr val="967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9334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technologie\Desktop\collegeSII\SEMAINE DU NUMERIQUE\2016\fiches signalétiques\atelier infiniment petit à infiniment grand\IMAG06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94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technologie\Desktop\collegeSII\SEMAINE DU NUMERIQUE\2016\fiches signalétiques\atelier infiniment petit à infiniment grand\IMAG06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942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6471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821"/>
          <a:stretch/>
        </p:blipFill>
        <p:spPr>
          <a:xfrm>
            <a:off x="6291618" y="0"/>
            <a:ext cx="5900382" cy="6858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821"/>
          <a:stretch/>
        </p:blipFill>
        <p:spPr>
          <a:xfrm>
            <a:off x="0" y="3671247"/>
            <a:ext cx="6123295" cy="318675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 cstate="print"/>
          <a:srcRect l="14115" t="40974" r="49697" b="21899"/>
          <a:stretch/>
        </p:blipFill>
        <p:spPr>
          <a:xfrm>
            <a:off x="1" y="0"/>
            <a:ext cx="6123294" cy="35484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8042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fr-FR" u="sng" dirty="0" smtClean="0"/>
              <a:t>ATELIER 04</a:t>
            </a:r>
            <a:r>
              <a:rPr lang="fr-FR" dirty="0" smtClean="0"/>
              <a:t> : Interactivité entre le TNI, la TABLETTE ARDOISE et le PC.</a:t>
            </a:r>
            <a:endParaRPr lang="fr-FR" dirty="0"/>
          </a:p>
        </p:txBody>
      </p:sp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1920226" y="1737365"/>
            <a:ext cx="8610610" cy="4754886"/>
            <a:chOff x="105555960" y="107118053"/>
            <a:chExt cx="9252012" cy="6120007"/>
          </a:xfrm>
        </p:grpSpPr>
        <p:sp>
          <p:nvSpPr>
            <p:cNvPr id="4099" name="WordArt 3"/>
            <p:cNvSpPr>
              <a:spLocks noChangeArrowheads="1" noChangeShapeType="1" noTextEdit="1"/>
            </p:cNvSpPr>
            <p:nvPr/>
          </p:nvSpPr>
          <p:spPr bwMode="auto">
            <a:xfrm>
              <a:off x="105555971" y="107118053"/>
              <a:ext cx="9252001" cy="3744000"/>
            </a:xfrm>
            <a:prstGeom prst="rect">
              <a:avLst/>
            </a:prstGeom>
          </p:spPr>
          <p:txBody>
            <a:bodyPr wrap="none" fromWordArt="1">
              <a:prstTxWarp prst="textDeflateBottom">
                <a:avLst>
                  <a:gd name="adj" fmla="val 53125"/>
                </a:avLst>
              </a:prstTxWarp>
              <a:scene3d>
                <a:camera prst="legacyObliqueTopLeft"/>
                <a:lightRig rig="legacyNormal3" dir="r"/>
              </a:scene3d>
              <a:sp3d extrusionH="201600" prstMaterial="legacyMatte">
                <a:extrusionClr>
                  <a:srgbClr val="0066CC"/>
                </a:extrusionClr>
              </a:sp3d>
            </a:bodyPr>
            <a:lstStyle/>
            <a:p>
              <a:pPr algn="ctr" rtl="0"/>
              <a:r>
                <a:rPr lang="fr-FR" sz="3600" kern="10" spc="0" dirty="0" smtClean="0">
                  <a:ln w="9525">
                    <a:round/>
                    <a:headEnd/>
                    <a:tailEnd/>
                  </a:ln>
                  <a:solidFill>
                    <a:srgbClr val="0033CC"/>
                  </a:solidFill>
                  <a:effectLst/>
                  <a:latin typeface="Arial"/>
                  <a:cs typeface="Arial"/>
                </a:rPr>
                <a:t>Tableau Numérique</a:t>
              </a:r>
            </a:p>
            <a:p>
              <a:pPr algn="ctr" rtl="0"/>
              <a:r>
                <a:rPr lang="fr-FR" sz="3600" kern="10" spc="0" dirty="0" smtClean="0">
                  <a:ln w="9525">
                    <a:round/>
                    <a:headEnd/>
                    <a:tailEnd/>
                  </a:ln>
                  <a:solidFill>
                    <a:srgbClr val="0033CC"/>
                  </a:solidFill>
                  <a:effectLst/>
                  <a:latin typeface="Arial"/>
                  <a:cs typeface="Arial"/>
                </a:rPr>
                <a:t>Interactif</a:t>
              </a:r>
              <a:endParaRPr lang="fr-FR" sz="3600" kern="10" spc="0" dirty="0">
                <a:ln w="9525">
                  <a:round/>
                  <a:headEnd/>
                  <a:tailEnd/>
                </a:ln>
                <a:solidFill>
                  <a:srgbClr val="0033CC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4100" name="Text Box 4"/>
            <p:cNvSpPr txBox="1">
              <a:spLocks noChangeArrowheads="1"/>
            </p:cNvSpPr>
            <p:nvPr/>
          </p:nvSpPr>
          <p:spPr bwMode="auto">
            <a:xfrm>
              <a:off x="110307964" y="110502059"/>
              <a:ext cx="4500000" cy="2736000"/>
            </a:xfrm>
            <a:prstGeom prst="rect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6000" b="0" i="0" u="none" strike="noStrike" cap="none" normalizeH="0" baseline="0" dirty="0" smtClean="0">
                  <a:ln>
                    <a:noFill/>
                  </a:ln>
                  <a:solidFill>
                    <a:srgbClr val="6633CC"/>
                  </a:solidFill>
                  <a:effectLst/>
                  <a:latin typeface="Arial" pitchFamily="34" charset="0"/>
                  <a:cs typeface="Arial" pitchFamily="34" charset="0"/>
                </a:rPr>
                <a:t>Techno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6000" b="0" i="0" u="none" strike="noStrike" cap="none" normalizeH="0" baseline="0" dirty="0" smtClean="0">
                  <a:ln>
                    <a:noFill/>
                  </a:ln>
                  <a:solidFill>
                    <a:srgbClr val="6633CC"/>
                  </a:solidFill>
                  <a:effectLst/>
                  <a:latin typeface="Arial" pitchFamily="34" charset="0"/>
                  <a:cs typeface="Arial" pitchFamily="34" charset="0"/>
                </a:rPr>
                <a:t>01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101" name="Picture 5" descr="ebeam-edge-shem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5555960" y="110061009"/>
              <a:ext cx="4392000" cy="3177051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="" xmlns:p14="http://schemas.microsoft.com/office/powerpoint/2010/main" val="32056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357" r="18890"/>
          <a:stretch/>
        </p:blipFill>
        <p:spPr>
          <a:xfrm>
            <a:off x="0" y="0"/>
            <a:ext cx="5771462" cy="6858000"/>
          </a:xfr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107" t="-724" r="14112" b="724"/>
          <a:stretch/>
        </p:blipFill>
        <p:spPr>
          <a:xfrm>
            <a:off x="6459940" y="0"/>
            <a:ext cx="573206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1352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echnologie\Desktop\collegeSII\SEMAINE DU NUMERIQUE\2016\fiches signalétiques\atelier TNI+TABLETTE ARDOISE+PC\IMAG06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2192000" cy="68942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440" y="365125"/>
            <a:ext cx="10881360" cy="1325563"/>
          </a:xfrm>
        </p:spPr>
        <p:txBody>
          <a:bodyPr/>
          <a:lstStyle/>
          <a:p>
            <a:r>
              <a:rPr lang="fr-FR" u="sng" dirty="0" smtClean="0"/>
              <a:t>ATELIER 05</a:t>
            </a:r>
            <a:r>
              <a:rPr lang="fr-FR" dirty="0" smtClean="0"/>
              <a:t> : Géométrie et le logiciel </a:t>
            </a:r>
            <a:r>
              <a:rPr lang="fr-FR" dirty="0" err="1" smtClean="0"/>
              <a:t>Géogébra</a:t>
            </a:r>
            <a:endParaRPr lang="fr-FR" dirty="0"/>
          </a:p>
        </p:txBody>
      </p:sp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2376170" y="1813560"/>
            <a:ext cx="7270750" cy="4450080"/>
            <a:chOff x="105555960" y="107118060"/>
            <a:chExt cx="9252000" cy="6120000"/>
          </a:xfrm>
        </p:grpSpPr>
        <p:sp>
          <p:nvSpPr>
            <p:cNvPr id="10243" name="WordArt 3"/>
            <p:cNvSpPr>
              <a:spLocks noChangeArrowheads="1" noChangeShapeType="1" noTextEdit="1"/>
            </p:cNvSpPr>
            <p:nvPr/>
          </p:nvSpPr>
          <p:spPr bwMode="auto">
            <a:xfrm>
              <a:off x="105555960" y="107118060"/>
              <a:ext cx="9252000" cy="2520000"/>
            </a:xfrm>
            <a:prstGeom prst="rect">
              <a:avLst/>
            </a:prstGeom>
          </p:spPr>
          <p:txBody>
            <a:bodyPr wrap="none" fromWordArt="1">
              <a:prstTxWarp prst="textDeflateBottom">
                <a:avLst>
                  <a:gd name="adj" fmla="val 53125"/>
                </a:avLst>
              </a:prstTxWarp>
              <a:scene3d>
                <a:camera prst="legacyObliqueTopLeft"/>
                <a:lightRig rig="legacyNormal3" dir="r"/>
              </a:scene3d>
              <a:sp3d extrusionH="201600" prstMaterial="legacyMatte">
                <a:extrusionClr>
                  <a:srgbClr val="0066CC"/>
                </a:extrusionClr>
              </a:sp3d>
            </a:bodyPr>
            <a:lstStyle/>
            <a:p>
              <a:pPr algn="ctr" rtl="0"/>
              <a:r>
                <a:rPr lang="fr-FR" sz="3600" kern="10" spc="0" smtClean="0">
                  <a:ln w="9525">
                    <a:round/>
                    <a:headEnd/>
                    <a:tailEnd/>
                  </a:ln>
                  <a:solidFill>
                    <a:srgbClr val="800080"/>
                  </a:solidFill>
                  <a:effectLst/>
                  <a:latin typeface="Arial"/>
                  <a:cs typeface="Arial"/>
                </a:rPr>
                <a:t>Applications</a:t>
              </a:r>
            </a:p>
            <a:p>
              <a:pPr algn="ctr" rtl="0"/>
              <a:r>
                <a:rPr lang="fr-FR" sz="3600" kern="10" spc="0" smtClean="0">
                  <a:ln w="9525">
                    <a:round/>
                    <a:headEnd/>
                    <a:tailEnd/>
                  </a:ln>
                  <a:solidFill>
                    <a:srgbClr val="800080"/>
                  </a:solidFill>
                  <a:effectLst/>
                  <a:latin typeface="Arial"/>
                  <a:cs typeface="Arial"/>
                </a:rPr>
                <a:t>Logiciel GEOGEBRA</a:t>
              </a:r>
              <a:endParaRPr lang="fr-FR" sz="3600" kern="10" spc="0">
                <a:ln w="9525">
                  <a:round/>
                  <a:headEnd/>
                  <a:tailEnd/>
                </a:ln>
                <a:solidFill>
                  <a:srgbClr val="800080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110307960" y="110502060"/>
              <a:ext cx="4500000" cy="2736000"/>
            </a:xfrm>
            <a:prstGeom prst="rect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3600" b="0" i="0" u="none" strike="noStrike" cap="none" normalizeH="0" baseline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6000" b="0" i="0" u="none" strike="noStrike" cap="none" normalizeH="0" baseline="0" smtClean="0">
                  <a:ln>
                    <a:noFill/>
                  </a:ln>
                  <a:solidFill>
                    <a:srgbClr val="800080"/>
                  </a:solidFill>
                  <a:effectLst/>
                  <a:latin typeface="Arial" pitchFamily="34" charset="0"/>
                  <a:cs typeface="Arial" pitchFamily="34" charset="0"/>
                </a:rPr>
                <a:t>Salle15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45" name="Picture 5" descr="image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5555960" y="109806153"/>
              <a:ext cx="4500000" cy="3431907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="" xmlns:p14="http://schemas.microsoft.com/office/powerpoint/2010/main" val="410751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949"/>
          <a:stretch/>
        </p:blipFill>
        <p:spPr>
          <a:xfrm>
            <a:off x="6057252" y="2210372"/>
            <a:ext cx="5898036" cy="437330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51" y="228837"/>
            <a:ext cx="5471976" cy="45714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 smtClean="0"/>
              <a:t>ATELIER 06</a:t>
            </a:r>
            <a:r>
              <a:rPr lang="fr-FR" dirty="0" smtClean="0"/>
              <a:t> : Découverte de Pronote</a:t>
            </a:r>
            <a:endParaRPr lang="fr-FR" dirty="0"/>
          </a:p>
        </p:txBody>
      </p:sp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2330450" y="1706880"/>
            <a:ext cx="8017510" cy="4709160"/>
            <a:chOff x="105555960" y="107118060"/>
            <a:chExt cx="9252000" cy="6120000"/>
          </a:xfrm>
        </p:grpSpPr>
        <p:sp>
          <p:nvSpPr>
            <p:cNvPr id="11267" name="WordArt 3"/>
            <p:cNvSpPr>
              <a:spLocks noChangeArrowheads="1" noChangeShapeType="1" noTextEdit="1"/>
            </p:cNvSpPr>
            <p:nvPr/>
          </p:nvSpPr>
          <p:spPr bwMode="auto">
            <a:xfrm>
              <a:off x="105555960" y="107118060"/>
              <a:ext cx="9252000" cy="2880000"/>
            </a:xfrm>
            <a:prstGeom prst="rect">
              <a:avLst/>
            </a:prstGeom>
          </p:spPr>
          <p:txBody>
            <a:bodyPr wrap="none" fromWordArt="1">
              <a:prstTxWarp prst="textDeflateBottom">
                <a:avLst>
                  <a:gd name="adj" fmla="val 53125"/>
                </a:avLst>
              </a:prstTxWarp>
              <a:scene3d>
                <a:camera prst="legacyObliqueTopLeft"/>
                <a:lightRig rig="legacyNormal3" dir="r"/>
              </a:scene3d>
              <a:sp3d extrusionH="201600" prstMaterial="legacyMatte">
                <a:extrusionClr>
                  <a:srgbClr val="0066CC"/>
                </a:extrusionClr>
              </a:sp3d>
            </a:bodyPr>
            <a:lstStyle/>
            <a:p>
              <a:pPr algn="ctr" rtl="0"/>
              <a:r>
                <a:rPr lang="fr-FR" sz="3600" kern="10" spc="0" smtClean="0">
                  <a:ln w="9525">
                    <a:round/>
                    <a:headEnd/>
                    <a:tailEnd/>
                  </a:ln>
                  <a:solidFill>
                    <a:srgbClr val="0000FF"/>
                  </a:solidFill>
                  <a:effectLst/>
                  <a:latin typeface="Arial"/>
                  <a:cs typeface="Arial"/>
                </a:rPr>
                <a:t>Découverte de PRONOTE</a:t>
              </a:r>
              <a:endParaRPr lang="fr-FR" sz="3600" kern="10" spc="0">
                <a:ln w="9525"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1268" name="Text Box 4"/>
            <p:cNvSpPr txBox="1">
              <a:spLocks noChangeArrowheads="1"/>
            </p:cNvSpPr>
            <p:nvPr/>
          </p:nvSpPr>
          <p:spPr bwMode="auto">
            <a:xfrm>
              <a:off x="110307960" y="110502060"/>
              <a:ext cx="4500000" cy="2736000"/>
            </a:xfrm>
            <a:prstGeom prst="rect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200" b="0" i="0" u="none" strike="noStrike" cap="none" normalizeH="0" baseline="0" dirty="0" smtClean="0">
                  <a:ln>
                    <a:noFill/>
                  </a:ln>
                  <a:solidFill>
                    <a:srgbClr val="0033CC"/>
                  </a:solidFill>
                  <a:effectLst/>
                  <a:latin typeface="Arial" pitchFamily="34" charset="0"/>
                  <a:cs typeface="Arial" pitchFamily="34" charset="0"/>
                </a:rPr>
                <a:t>Techno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200" b="0" i="0" u="none" strike="noStrike" cap="none" normalizeH="0" baseline="0" dirty="0" smtClean="0">
                  <a:ln>
                    <a:noFill/>
                  </a:ln>
                  <a:solidFill>
                    <a:srgbClr val="0033CC"/>
                  </a:solidFill>
                  <a:effectLst/>
                  <a:latin typeface="Arial" pitchFamily="34" charset="0"/>
                  <a:cs typeface="Arial" pitchFamily="34" charset="0"/>
                </a:rPr>
                <a:t>03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8075960" y="108558060"/>
              <a:ext cx="4230991" cy="2121592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  <p:pic>
          <p:nvPicPr>
            <p:cNvPr id="1127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5555960" y="109866680"/>
              <a:ext cx="3371380" cy="337138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="" xmlns:p14="http://schemas.microsoft.com/office/powerpoint/2010/main" val="374240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241" b="7389"/>
          <a:stretch/>
        </p:blipFill>
        <p:spPr>
          <a:xfrm>
            <a:off x="0" y="-70810"/>
            <a:ext cx="12192000" cy="6928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ATELIER 07</a:t>
            </a:r>
            <a:r>
              <a:rPr kumimoji="0" lang="fr-F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: Avionique</a:t>
            </a:r>
            <a:r>
              <a:rPr kumimoji="0" lang="fr-FR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(Simulateur de vol)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2068830" y="1706884"/>
            <a:ext cx="8583930" cy="4709161"/>
            <a:chOff x="105339960" y="107262060"/>
            <a:chExt cx="9468000" cy="5976001"/>
          </a:xfrm>
        </p:grpSpPr>
        <p:sp>
          <p:nvSpPr>
            <p:cNvPr id="5123" name="WordArt 3"/>
            <p:cNvSpPr>
              <a:spLocks noChangeArrowheads="1" noChangeShapeType="1" noTextEdit="1"/>
            </p:cNvSpPr>
            <p:nvPr/>
          </p:nvSpPr>
          <p:spPr bwMode="auto">
            <a:xfrm>
              <a:off x="105339960" y="107262060"/>
              <a:ext cx="9468000" cy="2736000"/>
            </a:xfrm>
            <a:prstGeom prst="rect">
              <a:avLst/>
            </a:prstGeom>
          </p:spPr>
          <p:txBody>
            <a:bodyPr wrap="none" fromWordArt="1">
              <a:prstTxWarp prst="textDeflateBottom">
                <a:avLst>
                  <a:gd name="adj" fmla="val 53125"/>
                </a:avLst>
              </a:prstTxWarp>
              <a:scene3d>
                <a:camera prst="legacyObliqueTopLeft"/>
                <a:lightRig rig="legacyNormal3" dir="r"/>
              </a:scene3d>
              <a:sp3d extrusionH="201600" prstMaterial="legacyMatte">
                <a:extrusionClr>
                  <a:srgbClr val="0066CC"/>
                </a:extrusionClr>
              </a:sp3d>
            </a:bodyPr>
            <a:lstStyle/>
            <a:p>
              <a:pPr algn="ctr" rtl="0"/>
              <a:r>
                <a:rPr lang="fr-FR" sz="3600" kern="10" spc="0" smtClean="0">
                  <a:ln w="9525">
                    <a:round/>
                    <a:headEnd/>
                    <a:tailEnd/>
                  </a:ln>
                  <a:solidFill>
                    <a:srgbClr val="669900"/>
                  </a:solidFill>
                  <a:effectLst/>
                  <a:latin typeface="Arial"/>
                  <a:cs typeface="Arial"/>
                </a:rPr>
                <a:t>Avionique</a:t>
              </a:r>
            </a:p>
            <a:p>
              <a:pPr algn="ctr" rtl="0"/>
              <a:r>
                <a:rPr lang="fr-FR" sz="3600" kern="10" spc="0" smtClean="0">
                  <a:ln w="9525">
                    <a:round/>
                    <a:headEnd/>
                    <a:tailEnd/>
                  </a:ln>
                  <a:solidFill>
                    <a:srgbClr val="669900"/>
                  </a:solidFill>
                  <a:effectLst/>
                  <a:latin typeface="Arial"/>
                  <a:cs typeface="Arial"/>
                </a:rPr>
                <a:t> (Formation de pilote)</a:t>
              </a:r>
            </a:p>
            <a:p>
              <a:pPr algn="ctr" rtl="0"/>
              <a:r>
                <a:rPr lang="fr-FR" sz="3600" kern="10" spc="0" smtClean="0">
                  <a:ln w="9525">
                    <a:round/>
                    <a:headEnd/>
                    <a:tailEnd/>
                  </a:ln>
                  <a:solidFill>
                    <a:srgbClr val="669900"/>
                  </a:solidFill>
                  <a:effectLst/>
                  <a:latin typeface="Arial"/>
                  <a:cs typeface="Arial"/>
                </a:rPr>
                <a:t>Simulateur de vol</a:t>
              </a:r>
              <a:endParaRPr lang="fr-FR" sz="3600" kern="10" spc="0">
                <a:ln w="9525">
                  <a:round/>
                  <a:headEnd/>
                  <a:tailEnd/>
                </a:ln>
                <a:solidFill>
                  <a:srgbClr val="669900"/>
                </a:solidFill>
                <a:effectLst/>
                <a:latin typeface="Arial"/>
                <a:cs typeface="Arial"/>
              </a:endParaRPr>
            </a:p>
          </p:txBody>
        </p:sp>
        <p:pic>
          <p:nvPicPr>
            <p:cNvPr id="5124" name="Picture 4" descr="physical_therapist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5555960" y="109868293"/>
              <a:ext cx="4500000" cy="3369767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  <p:sp>
          <p:nvSpPr>
            <p:cNvPr id="5125" name="Text Box 5"/>
            <p:cNvSpPr txBox="1">
              <a:spLocks noChangeArrowheads="1"/>
            </p:cNvSpPr>
            <p:nvPr/>
          </p:nvSpPr>
          <p:spPr bwMode="auto">
            <a:xfrm>
              <a:off x="110307960" y="110395110"/>
              <a:ext cx="4500000" cy="2842951"/>
            </a:xfrm>
            <a:prstGeom prst="rect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200" b="0" i="0" u="none" strike="noStrike" cap="none" normalizeH="0" baseline="0" dirty="0" smtClean="0">
                  <a:ln>
                    <a:noFill/>
                  </a:ln>
                  <a:solidFill>
                    <a:srgbClr val="669900"/>
                  </a:solidFill>
                  <a:effectLst/>
                  <a:latin typeface="Arial" pitchFamily="34" charset="0"/>
                  <a:cs typeface="Arial" pitchFamily="34" charset="0"/>
                </a:rPr>
                <a:t>Techno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200" b="0" i="0" u="none" strike="noStrike" cap="none" normalizeH="0" baseline="0" dirty="0" smtClean="0">
                  <a:ln>
                    <a:noFill/>
                  </a:ln>
                  <a:solidFill>
                    <a:srgbClr val="669900"/>
                  </a:solidFill>
                  <a:effectLst/>
                  <a:latin typeface="Arial" pitchFamily="34" charset="0"/>
                  <a:cs typeface="Arial" pitchFamily="34" charset="0"/>
                </a:rPr>
                <a:t>02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technologie\Desktop\collegeSII\SEMAINE DU NUMERIQUE\2016\fiches signalétiques\atelier avionique simulateur de vol\IMAG0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12192000" cy="6894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technologie\Desktop\collegeSII\SEMAINE DU NUMERIQUE\2016\fiches signalétiques\atelier avionique simulateur de vol\IMAG07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94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ATELIER 08</a:t>
            </a:r>
            <a:r>
              <a:rPr kumimoji="0" lang="fr-F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: Banc numérique.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2251710" y="1417322"/>
            <a:ext cx="8081010" cy="5151128"/>
            <a:chOff x="105339960" y="107262060"/>
            <a:chExt cx="9468000" cy="6177037"/>
          </a:xfrm>
        </p:grpSpPr>
        <p:sp>
          <p:nvSpPr>
            <p:cNvPr id="6147" name="WordArt 3"/>
            <p:cNvSpPr>
              <a:spLocks noChangeArrowheads="1" noChangeShapeType="1" noTextEdit="1"/>
            </p:cNvSpPr>
            <p:nvPr/>
          </p:nvSpPr>
          <p:spPr bwMode="auto">
            <a:xfrm>
              <a:off x="105339960" y="107262060"/>
              <a:ext cx="9468000" cy="2736000"/>
            </a:xfrm>
            <a:prstGeom prst="rect">
              <a:avLst/>
            </a:prstGeom>
          </p:spPr>
          <p:txBody>
            <a:bodyPr wrap="none" fromWordArt="1">
              <a:prstTxWarp prst="textDeflateBottom">
                <a:avLst>
                  <a:gd name="adj" fmla="val 53125"/>
                </a:avLst>
              </a:prstTxWarp>
              <a:scene3d>
                <a:camera prst="legacyObliqueTopLeft"/>
                <a:lightRig rig="legacyNormal3" dir="r"/>
              </a:scene3d>
              <a:sp3d extrusionH="201600" prstMaterial="legacyMatte">
                <a:extrusionClr>
                  <a:srgbClr val="0066CC"/>
                </a:extrusionClr>
              </a:sp3d>
            </a:bodyPr>
            <a:lstStyle/>
            <a:p>
              <a:pPr algn="ctr" rtl="0"/>
              <a:r>
                <a:rPr lang="fr-FR" sz="3600" kern="10" spc="0" smtClean="0">
                  <a:ln w="9525">
                    <a:round/>
                    <a:headEnd/>
                    <a:tailEnd/>
                  </a:ln>
                  <a:solidFill>
                    <a:srgbClr val="669900"/>
                  </a:solidFill>
                  <a:effectLst/>
                  <a:latin typeface="Arial"/>
                  <a:cs typeface="Arial"/>
                </a:rPr>
                <a:t>Banc numérique</a:t>
              </a:r>
              <a:endParaRPr lang="fr-FR" sz="3600" kern="10" spc="0">
                <a:ln w="9525">
                  <a:round/>
                  <a:headEnd/>
                  <a:tailEnd/>
                </a:ln>
                <a:solidFill>
                  <a:srgbClr val="669900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6148" name="Text Box 4"/>
            <p:cNvSpPr txBox="1">
              <a:spLocks noChangeArrowheads="1"/>
            </p:cNvSpPr>
            <p:nvPr/>
          </p:nvSpPr>
          <p:spPr bwMode="auto">
            <a:xfrm>
              <a:off x="110775960" y="110844014"/>
              <a:ext cx="4032000" cy="2595083"/>
            </a:xfrm>
            <a:prstGeom prst="rect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200" b="0" i="0" u="none" strike="noStrike" cap="none" normalizeH="0" baseline="0" dirty="0" smtClean="0">
                  <a:ln>
                    <a:noFill/>
                  </a:ln>
                  <a:solidFill>
                    <a:srgbClr val="669900"/>
                  </a:solidFill>
                  <a:effectLst/>
                  <a:latin typeface="Arial" pitchFamily="34" charset="0"/>
                  <a:cs typeface="Arial" pitchFamily="34" charset="0"/>
                </a:rPr>
                <a:t>Atelier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200" b="0" i="0" u="none" strike="noStrike" cap="none" normalizeH="0" baseline="0" dirty="0" smtClean="0">
                  <a:ln>
                    <a:noFill/>
                  </a:ln>
                  <a:solidFill>
                    <a:srgbClr val="669900"/>
                  </a:solidFill>
                  <a:effectLst/>
                  <a:latin typeface="Arial" pitchFamily="34" charset="0"/>
                  <a:cs typeface="Arial" pitchFamily="34" charset="0"/>
                </a:rPr>
                <a:t>04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149" name="Picture 5" descr="image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5555960" y="109745222"/>
              <a:ext cx="4860000" cy="3492838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technologie\Desktop\collegeSII\SEMAINE DU NUMERIQUE\2016\fiches signalétiques\atelier banc numérique\IMAG07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2192000" cy="6894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technologie\Desktop\collegeSII\SEMAINE DU NUMERIQUE\2016\fiches signalétiques\atelier banc numérique\IMAG07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942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technologie\Desktop\collegeSII\SEMAINE DU NUMERIQUE\2016\fiches signalétiques\atelier banc numérique\IMAG07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2192000" cy="6894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ATELIER 09</a:t>
            </a:r>
            <a:r>
              <a:rPr kumimoji="0" lang="fr-F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: Infographiste.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1905000" y="1554480"/>
            <a:ext cx="8503920" cy="4831080"/>
            <a:chOff x="105555960" y="107478060"/>
            <a:chExt cx="9252000" cy="5760000"/>
          </a:xfrm>
        </p:grpSpPr>
        <p:sp>
          <p:nvSpPr>
            <p:cNvPr id="7171" name="Text Box 3"/>
            <p:cNvSpPr txBox="1">
              <a:spLocks noChangeArrowheads="1"/>
            </p:cNvSpPr>
            <p:nvPr/>
          </p:nvSpPr>
          <p:spPr bwMode="auto">
            <a:xfrm>
              <a:off x="110559960" y="110494338"/>
              <a:ext cx="4248000" cy="2743722"/>
            </a:xfrm>
            <a:prstGeom prst="rect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5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200" b="0" i="0" u="none" strike="noStrike" cap="none" normalizeH="0" baseline="0" dirty="0" smtClean="0">
                  <a:ln>
                    <a:noFill/>
                  </a:ln>
                  <a:solidFill>
                    <a:srgbClr val="669900"/>
                  </a:solidFill>
                  <a:effectLst/>
                  <a:latin typeface="Arial" pitchFamily="34" charset="0"/>
                  <a:cs typeface="Arial" pitchFamily="34" charset="0"/>
                </a:rPr>
                <a:t>Techno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200" b="0" i="0" u="none" strike="noStrike" cap="none" normalizeH="0" baseline="0" dirty="0" smtClean="0">
                  <a:ln>
                    <a:noFill/>
                  </a:ln>
                  <a:solidFill>
                    <a:srgbClr val="669900"/>
                  </a:solidFill>
                  <a:effectLst/>
                  <a:latin typeface="Arial" pitchFamily="34" charset="0"/>
                  <a:cs typeface="Arial" pitchFamily="34" charset="0"/>
                </a:rPr>
                <a:t>01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72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05555960" y="107478060"/>
              <a:ext cx="9252000" cy="2340000"/>
            </a:xfrm>
            <a:prstGeom prst="rect">
              <a:avLst/>
            </a:prstGeom>
          </p:spPr>
          <p:txBody>
            <a:bodyPr wrap="none" fromWordArt="1">
              <a:prstTxWarp prst="textDeflateBottom">
                <a:avLst>
                  <a:gd name="adj" fmla="val 53125"/>
                </a:avLst>
              </a:prstTxWarp>
              <a:scene3d>
                <a:camera prst="legacyObliqueTopLeft"/>
                <a:lightRig rig="legacyNormal3" dir="r"/>
              </a:scene3d>
              <a:sp3d extrusionH="201600" prstMaterial="legacyMatte">
                <a:extrusionClr>
                  <a:srgbClr val="0066CC"/>
                </a:extrusionClr>
              </a:sp3d>
            </a:bodyPr>
            <a:lstStyle/>
            <a:p>
              <a:pPr algn="ctr" rtl="0"/>
              <a:r>
                <a:rPr lang="fr-FR" sz="3600" kern="10" spc="0" dirty="0" smtClean="0">
                  <a:ln w="9525" algn="ctr">
                    <a:round/>
                    <a:headEnd/>
                    <a:tailEnd/>
                  </a:ln>
                  <a:solidFill>
                    <a:srgbClr val="669900"/>
                  </a:solidFill>
                  <a:effectLst/>
                  <a:latin typeface="Arial"/>
                  <a:cs typeface="Arial"/>
                </a:rPr>
                <a:t>Infographiste</a:t>
              </a:r>
              <a:endParaRPr lang="fr-FR" sz="3600" kern="10" spc="0" dirty="0">
                <a:ln w="9525" algn="ctr">
                  <a:round/>
                  <a:headEnd/>
                  <a:tailEnd/>
                </a:ln>
                <a:solidFill>
                  <a:srgbClr val="669900"/>
                </a:solidFill>
                <a:effectLst/>
                <a:latin typeface="Arial"/>
                <a:cs typeface="Arial"/>
              </a:endParaRPr>
            </a:p>
          </p:txBody>
        </p:sp>
        <p:pic>
          <p:nvPicPr>
            <p:cNvPr id="7173" name="Picture 5" descr="image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5555960" y="110115330"/>
              <a:ext cx="4680000" cy="312273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technologie\Desktop\collegeSII\SEMAINE DU NUMERIQUE\2016\fiches signalétiques\atelier infographiste\IMAG07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2192000" cy="6894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technologie\Desktop\collegeSII\SEMAINE DU NUMERIQUE\2016\fiches signalétiques\atelier infographiste\IMAG07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94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ATELIER </a:t>
            </a:r>
            <a:r>
              <a:rPr kumimoji="0" lang="fr-FR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10</a:t>
            </a:r>
            <a:r>
              <a:rPr kumimoji="0" lang="fr-F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fr-F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Ingénieur</a:t>
            </a:r>
            <a:r>
              <a:rPr kumimoji="0" lang="fr-FR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son et lumière</a:t>
            </a:r>
            <a:r>
              <a:rPr kumimoji="0" lang="fr-F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1964690" y="1539246"/>
            <a:ext cx="8307070" cy="4861562"/>
            <a:chOff x="105555960" y="107478060"/>
            <a:chExt cx="9252000" cy="5760002"/>
          </a:xfrm>
        </p:grpSpPr>
        <p:sp>
          <p:nvSpPr>
            <p:cNvPr id="8195" name="WordArt 3"/>
            <p:cNvSpPr>
              <a:spLocks noChangeArrowheads="1" noChangeShapeType="1" noTextEdit="1"/>
            </p:cNvSpPr>
            <p:nvPr/>
          </p:nvSpPr>
          <p:spPr bwMode="auto">
            <a:xfrm>
              <a:off x="105555960" y="107478060"/>
              <a:ext cx="9252000" cy="2700000"/>
            </a:xfrm>
            <a:prstGeom prst="rect">
              <a:avLst/>
            </a:prstGeom>
          </p:spPr>
          <p:txBody>
            <a:bodyPr wrap="none" fromWordArt="1">
              <a:prstTxWarp prst="textDeflateBottom">
                <a:avLst>
                  <a:gd name="adj" fmla="val 53125"/>
                </a:avLst>
              </a:prstTxWarp>
              <a:scene3d>
                <a:camera prst="legacyObliqueTopLeft"/>
                <a:lightRig rig="legacyNormal3" dir="r"/>
              </a:scene3d>
              <a:sp3d extrusionH="201600" prstMaterial="legacyMatte">
                <a:extrusionClr>
                  <a:srgbClr val="0066CC"/>
                </a:extrusionClr>
              </a:sp3d>
            </a:bodyPr>
            <a:lstStyle/>
            <a:p>
              <a:pPr algn="ctr" rtl="0"/>
              <a:r>
                <a:rPr lang="fr-FR" sz="3600" kern="10" spc="0" smtClean="0">
                  <a:ln w="9525">
                    <a:round/>
                    <a:headEnd/>
                    <a:tailEnd/>
                  </a:ln>
                  <a:solidFill>
                    <a:srgbClr val="669900"/>
                  </a:solidFill>
                  <a:effectLst/>
                  <a:latin typeface="Arial"/>
                  <a:cs typeface="Arial"/>
                </a:rPr>
                <a:t>Ingénieur son et lumière</a:t>
              </a:r>
              <a:endParaRPr lang="fr-FR" sz="3600" kern="10" spc="0">
                <a:ln w="9525">
                  <a:round/>
                  <a:headEnd/>
                  <a:tailEnd/>
                </a:ln>
                <a:solidFill>
                  <a:srgbClr val="669900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8196" name="Text Box 4"/>
            <p:cNvSpPr txBox="1">
              <a:spLocks noChangeArrowheads="1"/>
            </p:cNvSpPr>
            <p:nvPr/>
          </p:nvSpPr>
          <p:spPr bwMode="auto">
            <a:xfrm>
              <a:off x="110955960" y="110764330"/>
              <a:ext cx="3852000" cy="2473732"/>
            </a:xfrm>
            <a:prstGeom prst="rect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200" b="0" i="0" u="none" strike="noStrike" cap="none" normalizeH="0" baseline="0" dirty="0" smtClean="0">
                  <a:ln>
                    <a:noFill/>
                  </a:ln>
                  <a:solidFill>
                    <a:srgbClr val="669900"/>
                  </a:solidFill>
                  <a:effectLst/>
                  <a:latin typeface="Arial" pitchFamily="34" charset="0"/>
                  <a:cs typeface="Arial" pitchFamily="34" charset="0"/>
                </a:rPr>
                <a:t>Techno O3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8197" name="Picture 5" descr="image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5555960" y="110358060"/>
              <a:ext cx="5220000" cy="288000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143"/>
            <a:ext cx="12192000" cy="689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191999" cy="68581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672</TotalTime>
  <Words>297</Words>
  <Application>Microsoft Office PowerPoint</Application>
  <PresentationFormat>Personnalisé</PresentationFormat>
  <Paragraphs>67</Paragraphs>
  <Slides>36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37" baseType="lpstr">
      <vt:lpstr>Thème Office</vt:lpstr>
      <vt:lpstr>  </vt:lpstr>
      <vt:lpstr>EN BREF et EN QUELQUES CHIFFRES</vt:lpstr>
      <vt:lpstr>Diapositive 3</vt:lpstr>
      <vt:lpstr>LES ATELIERS   Présentation et Manipulation</vt:lpstr>
      <vt:lpstr>ATELIER 01 : Education aux Médias.</vt:lpstr>
      <vt:lpstr>Diapositive 6</vt:lpstr>
      <vt:lpstr>ATELIER 02 : Codage et programmation en ligne.</vt:lpstr>
      <vt:lpstr>Diapositive 8</vt:lpstr>
      <vt:lpstr>Diapositive 9</vt:lpstr>
      <vt:lpstr>ATELIER 03 : De l’infiniment petit  à l’infiniment grand.</vt:lpstr>
      <vt:lpstr>Diapositive 11</vt:lpstr>
      <vt:lpstr>Diapositive 12</vt:lpstr>
      <vt:lpstr>Diapositive 13</vt:lpstr>
      <vt:lpstr>Diapositive 14</vt:lpstr>
      <vt:lpstr>Diapositive 15</vt:lpstr>
      <vt:lpstr>ATELIER 04 : Interactivité entre le TNI, la TABLETTE ARDOISE et le PC.</vt:lpstr>
      <vt:lpstr>Diapositive 17</vt:lpstr>
      <vt:lpstr>Diapositive 18</vt:lpstr>
      <vt:lpstr>Diapositive 19</vt:lpstr>
      <vt:lpstr>ATELIER 05 : Géométrie et le logiciel Géogébra</vt:lpstr>
      <vt:lpstr>Diapositive 21</vt:lpstr>
      <vt:lpstr>ATELIER 06 : Découverte de Pronote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TiceMorneRouge</dc:creator>
  <cp:lastModifiedBy>jph</cp:lastModifiedBy>
  <cp:revision>94</cp:revision>
  <cp:lastPrinted>2016-10-12T15:44:09Z</cp:lastPrinted>
  <dcterms:created xsi:type="dcterms:W3CDTF">2016-10-12T15:37:38Z</dcterms:created>
  <dcterms:modified xsi:type="dcterms:W3CDTF">2017-02-15T20:06:25Z</dcterms:modified>
</cp:coreProperties>
</file>