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6" d="100"/>
          <a:sy n="96" d="100"/>
        </p:scale>
        <p:origin x="-58" y="-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fr-FR"/>
  <c:chart>
    <c:title>
      <c:tx>
        <c:rich>
          <a:bodyPr/>
          <a:lstStyle/>
          <a:p>
            <a:pPr>
              <a:defRPr/>
            </a:pPr>
            <a:r>
              <a:rPr lang="fr-FR" sz="1600" dirty="0">
                <a:solidFill>
                  <a:srgbClr val="FF0000"/>
                </a:solidFill>
              </a:rPr>
              <a:t>Taux de réussite des participants </a:t>
            </a:r>
            <a:r>
              <a:rPr lang="fr-FR" sz="1600" dirty="0" smtClean="0">
                <a:solidFill>
                  <a:srgbClr val="FF0000"/>
                </a:solidFill>
              </a:rPr>
              <a:t>à</a:t>
            </a:r>
            <a:r>
              <a:rPr lang="fr-FR" sz="1600" baseline="0" dirty="0" smtClean="0">
                <a:solidFill>
                  <a:srgbClr val="FF0000"/>
                </a:solidFill>
              </a:rPr>
              <a:t> la </a:t>
            </a:r>
            <a:r>
              <a:rPr lang="fr-FR" sz="1600" baseline="0" dirty="0" err="1" smtClean="0">
                <a:solidFill>
                  <a:srgbClr val="FF0000"/>
                </a:solidFill>
              </a:rPr>
              <a:t>Quizzbox</a:t>
            </a:r>
            <a:r>
              <a:rPr lang="fr-FR" sz="1600" dirty="0" smtClean="0">
                <a:solidFill>
                  <a:srgbClr val="FF0000"/>
                </a:solidFill>
              </a:rPr>
              <a:t> (sur 10 points)</a:t>
            </a:r>
            <a:endParaRPr lang="fr-FR" sz="1600" dirty="0">
              <a:solidFill>
                <a:srgbClr val="FF0000"/>
              </a:solidFill>
            </a:endParaRPr>
          </a:p>
        </c:rich>
      </c:tx>
      <c:layout>
        <c:manualLayout>
          <c:xMode val="edge"/>
          <c:yMode val="edge"/>
          <c:x val="0.11115610170298541"/>
          <c:y val="3.7793419778754757E-2"/>
        </c:manualLayout>
      </c:layout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5.5577158093545196E-3"/>
          <c:y val="0.35890258225276561"/>
          <c:w val="0.6648673956861938"/>
          <c:h val="0.60381683781167172"/>
        </c:manualLayout>
      </c:layout>
      <c:pie3D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Taux de réussite des participants sur 10 points</c:v>
                </c:pt>
              </c:strCache>
            </c:strRef>
          </c:tx>
          <c:explosion val="15"/>
          <c:dPt>
            <c:idx val="3"/>
          </c:dPt>
          <c:dLbls>
            <c:dLbl>
              <c:idx val="1"/>
              <c:layout>
                <c:manualLayout>
                  <c:x val="-0.22151295353452508"/>
                  <c:y val="-0.17711536515844525"/>
                </c:manualLayout>
              </c:layout>
              <c:showPercent val="1"/>
            </c:dLbl>
            <c:dLbl>
              <c:idx val="2"/>
              <c:layout>
                <c:manualLayout>
                  <c:x val="5.9252790295515799E-2"/>
                  <c:y val="2.220954613803907E-2"/>
                </c:manualLayout>
              </c:layout>
              <c:showPercent val="1"/>
            </c:dLbl>
            <c:dLbl>
              <c:idx val="3"/>
              <c:layout>
                <c:manualLayout>
                  <c:x val="8.4688339733335741E-2"/>
                  <c:y val="8.5814764032948521E-2"/>
                </c:manualLayout>
              </c:layout>
              <c:showPercent val="1"/>
            </c:dLbl>
            <c:dLbl>
              <c:idx val="4"/>
              <c:layout>
                <c:manualLayout>
                  <c:x val="2.8025577897351699E-2"/>
                  <c:y val="6.9682062875703443E-2"/>
                </c:manualLayout>
              </c:layout>
              <c:showPercent val="1"/>
            </c:dLbl>
            <c:showPercent val="1"/>
            <c:showLeaderLines val="1"/>
          </c:dLbls>
          <c:cat>
            <c:strRef>
              <c:f>Feuil1!$A$2:$A$6</c:f>
              <c:strCache>
                <c:ptCount val="5"/>
                <c:pt idx="0">
                  <c:v> </c:v>
                </c:pt>
                <c:pt idx="1">
                  <c:v>pers. avec + 5 points </c:v>
                </c:pt>
                <c:pt idx="2">
                  <c:v>pers. avec - de 5 points</c:v>
                </c:pt>
                <c:pt idx="3">
                  <c:v>pers. avec au moins 5 points</c:v>
                </c:pt>
                <c:pt idx="4">
                  <c:v>pers. avec 10 points</c:v>
                </c:pt>
              </c:strCache>
            </c:strRef>
          </c:cat>
          <c:val>
            <c:numRef>
              <c:f>Feuil1!$B$2:$B$6</c:f>
              <c:numCache>
                <c:formatCode>General</c:formatCode>
                <c:ptCount val="5"/>
                <c:pt idx="1">
                  <c:v>46</c:v>
                </c:pt>
                <c:pt idx="2">
                  <c:v>10</c:v>
                </c:pt>
                <c:pt idx="3">
                  <c:v>6</c:v>
                </c:pt>
                <c:pt idx="4">
                  <c:v>1</c:v>
                </c:pt>
              </c:numCache>
            </c:numRef>
          </c:val>
        </c:ser>
        <c:dLbls/>
      </c:pie3DChart>
    </c:plotArea>
    <c:legend>
      <c:legendPos val="r"/>
      <c:legendEntry>
        <c:idx val="0"/>
        <c:delete val="1"/>
      </c:legendEntry>
      <c:layout>
        <c:manualLayout>
          <c:xMode val="edge"/>
          <c:yMode val="edge"/>
          <c:x val="0.65997805799355647"/>
          <c:y val="0.37510564302379101"/>
          <c:w val="0.33289771762269083"/>
          <c:h val="0.57702732103840315"/>
        </c:manualLayout>
      </c:layout>
      <c:txPr>
        <a:bodyPr/>
        <a:lstStyle/>
        <a:p>
          <a:pPr>
            <a:defRPr sz="1200"/>
          </a:pPr>
          <a:endParaRPr lang="fr-FR"/>
        </a:p>
      </c:txPr>
    </c:legend>
    <c:plotVisOnly val="1"/>
    <c:dispBlanksAs val="zero"/>
  </c:chart>
  <c:txPr>
    <a:bodyPr/>
    <a:lstStyle/>
    <a:p>
      <a:pPr>
        <a:defRPr sz="1800"/>
      </a:pPr>
      <a:endParaRPr lang="fr-FR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E8083-FCCF-4665-990D-D1C9AEAC36D2}" type="datetimeFigureOut">
              <a:rPr lang="fr-FR" smtClean="0"/>
              <a:pPr/>
              <a:t>20/06/2019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EECF2-E4E8-40C0-99F4-8060EF796D75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0319697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E8083-FCCF-4665-990D-D1C9AEAC36D2}" type="datetimeFigureOut">
              <a:rPr lang="fr-FR" smtClean="0"/>
              <a:pPr/>
              <a:t>20/06/2019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EECF2-E4E8-40C0-99F4-8060EF796D75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0925699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E8083-FCCF-4665-990D-D1C9AEAC36D2}" type="datetimeFigureOut">
              <a:rPr lang="fr-FR" smtClean="0"/>
              <a:pPr/>
              <a:t>20/06/2019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EECF2-E4E8-40C0-99F4-8060EF796D75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3107894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E8083-FCCF-4665-990D-D1C9AEAC36D2}" type="datetimeFigureOut">
              <a:rPr lang="fr-FR" smtClean="0"/>
              <a:pPr/>
              <a:t>20/06/2019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EECF2-E4E8-40C0-99F4-8060EF796D75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4913310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E8083-FCCF-4665-990D-D1C9AEAC36D2}" type="datetimeFigureOut">
              <a:rPr lang="fr-FR" smtClean="0"/>
              <a:pPr/>
              <a:t>20/06/2019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EECF2-E4E8-40C0-99F4-8060EF796D75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6564335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E8083-FCCF-4665-990D-D1C9AEAC36D2}" type="datetimeFigureOut">
              <a:rPr lang="fr-FR" smtClean="0"/>
              <a:pPr/>
              <a:t>20/06/2019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EECF2-E4E8-40C0-99F4-8060EF796D75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4467158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E8083-FCCF-4665-990D-D1C9AEAC36D2}" type="datetimeFigureOut">
              <a:rPr lang="fr-FR" smtClean="0"/>
              <a:pPr/>
              <a:t>20/06/2019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EECF2-E4E8-40C0-99F4-8060EF796D75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5386866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E8083-FCCF-4665-990D-D1C9AEAC36D2}" type="datetimeFigureOut">
              <a:rPr lang="fr-FR" smtClean="0"/>
              <a:pPr/>
              <a:t>20/06/2019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EECF2-E4E8-40C0-99F4-8060EF796D75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98952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E8083-FCCF-4665-990D-D1C9AEAC36D2}" type="datetimeFigureOut">
              <a:rPr lang="fr-FR" smtClean="0"/>
              <a:pPr/>
              <a:t>20/06/2019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EECF2-E4E8-40C0-99F4-8060EF796D75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1390383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E8083-FCCF-4665-990D-D1C9AEAC36D2}" type="datetimeFigureOut">
              <a:rPr lang="fr-FR" smtClean="0"/>
              <a:pPr/>
              <a:t>20/06/2019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EECF2-E4E8-40C0-99F4-8060EF796D75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3010955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E8083-FCCF-4665-990D-D1C9AEAC36D2}" type="datetimeFigureOut">
              <a:rPr lang="fr-FR" smtClean="0"/>
              <a:pPr/>
              <a:t>20/06/2019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EECF2-E4E8-40C0-99F4-8060EF796D75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692137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4E8083-FCCF-4665-990D-D1C9AEAC36D2}" type="datetimeFigureOut">
              <a:rPr lang="fr-FR" smtClean="0"/>
              <a:pPr/>
              <a:t>20/06/2019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DEECF2-E4E8-40C0-99F4-8060EF796D75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456840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755576" y="2685326"/>
            <a:ext cx="7772400" cy="1470025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fr-FR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EXPOSITION « MANMAN DLO »</a:t>
            </a:r>
            <a:endParaRPr lang="fr-FR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956376" y="3020541"/>
            <a:ext cx="534573" cy="70276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7584" y="2737783"/>
            <a:ext cx="504216" cy="43204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7584" y="3710523"/>
            <a:ext cx="504216" cy="401801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74805" y="198909"/>
            <a:ext cx="3155841" cy="236688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4987" y="197692"/>
            <a:ext cx="3157465" cy="236809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9023" y="4365104"/>
            <a:ext cx="3131840" cy="234888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0382" y="4363887"/>
            <a:ext cx="3131840" cy="2348880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22539" y="4365104"/>
            <a:ext cx="3131840" cy="234888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5658245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 txBox="1">
            <a:spLocks/>
          </p:cNvSpPr>
          <p:nvPr/>
        </p:nvSpPr>
        <p:spPr>
          <a:xfrm>
            <a:off x="576374" y="116632"/>
            <a:ext cx="7859216" cy="100811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Wingdings" panose="05000000000000000000" pitchFamily="2" charset="2"/>
              <a:buChar char="v"/>
            </a:pPr>
            <a:r>
              <a:rPr lang="fr-FR" sz="3200" dirty="0" smtClean="0">
                <a:solidFill>
                  <a:srgbClr val="FF0000"/>
                </a:solidFill>
                <a:latin typeface="Times New Roman"/>
                <a:ea typeface="Times New Roman"/>
              </a:rPr>
              <a:t>Collège du </a:t>
            </a:r>
            <a:r>
              <a:rPr lang="fr-FR" sz="3200" dirty="0" err="1" smtClean="0">
                <a:solidFill>
                  <a:srgbClr val="FF0000"/>
                </a:solidFill>
                <a:latin typeface="Times New Roman"/>
                <a:ea typeface="Times New Roman"/>
              </a:rPr>
              <a:t>Vauclin</a:t>
            </a:r>
            <a:endParaRPr lang="fr-FR" sz="3200" dirty="0">
              <a:solidFill>
                <a:srgbClr val="FF0000"/>
              </a:solidFill>
              <a:latin typeface="Times New Roman"/>
              <a:ea typeface="Times New Roman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576374" y="1543201"/>
            <a:ext cx="5916414" cy="73866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rgbClr val="0070C0"/>
                </a:solidFill>
              </a:rPr>
              <a:t>Public touché : 335 personnes</a:t>
            </a:r>
          </a:p>
          <a:p>
            <a:r>
              <a:rPr lang="fr-FR" sz="1400" dirty="0">
                <a:solidFill>
                  <a:srgbClr val="0070C0"/>
                </a:solidFill>
                <a:ea typeface="MS Mincho"/>
              </a:rPr>
              <a:t>S</a:t>
            </a:r>
            <a:r>
              <a:rPr lang="fr-FR" sz="1400" dirty="0" smtClean="0">
                <a:solidFill>
                  <a:srgbClr val="0070C0"/>
                </a:solidFill>
                <a:ea typeface="MS Mincho"/>
              </a:rPr>
              <a:t>oit 289 collégiens issus de 16 classes;  41 primaires issus de </a:t>
            </a:r>
            <a:r>
              <a:rPr lang="fr-FR" sz="1400" dirty="0">
                <a:solidFill>
                  <a:srgbClr val="0070C0"/>
                </a:solidFill>
                <a:ea typeface="MS Mincho"/>
              </a:rPr>
              <a:t>2</a:t>
            </a:r>
            <a:r>
              <a:rPr lang="fr-FR" sz="1400" dirty="0" smtClean="0">
                <a:solidFill>
                  <a:srgbClr val="0070C0"/>
                </a:solidFill>
                <a:ea typeface="MS Mincho"/>
              </a:rPr>
              <a:t> classes; 5 personnes du grand public (professeurs, principale, AED….) .</a:t>
            </a:r>
            <a:endParaRPr lang="fr-FR" sz="1400" dirty="0">
              <a:solidFill>
                <a:srgbClr val="0070C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14103" y="2636912"/>
            <a:ext cx="7823166" cy="1083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fr-FR" sz="1400" dirty="0" smtClean="0">
                <a:ea typeface="MS Mincho"/>
                <a:cs typeface="Calibri"/>
              </a:rPr>
              <a:t>Présentation de l’exposition </a:t>
            </a:r>
            <a:r>
              <a:rPr lang="fr-FR" sz="1400" b="1" dirty="0" smtClean="0">
                <a:ea typeface="MS Mincho"/>
                <a:cs typeface="Calibri"/>
              </a:rPr>
              <a:t>du 23 mai au 06 juin 2019</a:t>
            </a:r>
            <a:r>
              <a:rPr lang="fr-FR" sz="1400" dirty="0" smtClean="0">
                <a:ea typeface="MS Mincho"/>
                <a:cs typeface="Calibri"/>
              </a:rPr>
              <a:t>.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fr-FR" sz="1400" dirty="0" smtClean="0">
              <a:ea typeface="MS Mincho"/>
              <a:cs typeface="Calibri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fr-FR" sz="1400" dirty="0" smtClean="0">
                <a:ea typeface="MS Mincho"/>
                <a:cs typeface="Calibri"/>
              </a:rPr>
              <a:t>L’ école</a:t>
            </a:r>
            <a:r>
              <a:rPr lang="fr-FR" sz="1400" b="1" i="1" dirty="0" smtClean="0">
                <a:ea typeface="MS Mincho"/>
                <a:cs typeface="Calibri"/>
              </a:rPr>
              <a:t> </a:t>
            </a:r>
            <a:r>
              <a:rPr lang="fr-FR" sz="1400" dirty="0" smtClean="0">
                <a:ea typeface="MS Mincho"/>
                <a:cs typeface="Calibri"/>
              </a:rPr>
              <a:t>primaire </a:t>
            </a:r>
            <a:r>
              <a:rPr lang="fr-FR" sz="1400" b="1" i="1" dirty="0" smtClean="0">
                <a:ea typeface="MS Mincho"/>
                <a:cs typeface="Calibri"/>
              </a:rPr>
              <a:t>Algues Marines </a:t>
            </a:r>
            <a:r>
              <a:rPr lang="fr-FR" sz="1400" dirty="0" smtClean="0">
                <a:ea typeface="MS Mincho"/>
                <a:cs typeface="Calibri"/>
              </a:rPr>
              <a:t>a également pu bénéficier de l’exposition « </a:t>
            </a:r>
            <a:r>
              <a:rPr lang="fr-FR" sz="1400" dirty="0" err="1" smtClean="0">
                <a:ea typeface="MS Mincho"/>
                <a:cs typeface="Calibri"/>
              </a:rPr>
              <a:t>Manman</a:t>
            </a:r>
            <a:r>
              <a:rPr lang="fr-FR" sz="1400" dirty="0" smtClean="0">
                <a:ea typeface="MS Mincho"/>
                <a:cs typeface="Calibri"/>
              </a:rPr>
              <a:t> </a:t>
            </a:r>
            <a:r>
              <a:rPr lang="fr-FR" sz="1400" dirty="0" err="1" smtClean="0">
                <a:ea typeface="MS Mincho"/>
                <a:cs typeface="Calibri"/>
              </a:rPr>
              <a:t>Dlo</a:t>
            </a:r>
            <a:r>
              <a:rPr lang="fr-FR" sz="1400" dirty="0" smtClean="0">
                <a:ea typeface="MS Mincho"/>
                <a:cs typeface="Calibri"/>
              </a:rPr>
              <a:t> » sur le site du collège du </a:t>
            </a:r>
            <a:r>
              <a:rPr lang="fr-FR" sz="1400" dirty="0" err="1" smtClean="0">
                <a:ea typeface="MS Mincho"/>
                <a:cs typeface="Calibri"/>
              </a:rPr>
              <a:t>Vauclin</a:t>
            </a:r>
            <a:r>
              <a:rPr lang="fr-FR" sz="1400" dirty="0" smtClean="0">
                <a:ea typeface="MS Mincho"/>
                <a:cs typeface="Calibri"/>
              </a:rPr>
              <a:t>. L’intervention a été très appréciée aussi bien des adultes que des scolaires.</a:t>
            </a:r>
          </a:p>
        </p:txBody>
      </p:sp>
      <p:sp>
        <p:nvSpPr>
          <p:cNvPr id="12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1201195" y="6380717"/>
            <a:ext cx="6408712" cy="360040"/>
          </a:xfrm>
        </p:spPr>
        <p:txBody>
          <a:bodyPr/>
          <a:lstStyle/>
          <a:p>
            <a:r>
              <a:rPr lang="fr-FR" sz="1400" b="1" dirty="0" smtClean="0">
                <a:solidFill>
                  <a:schemeClr val="tx1"/>
                </a:solidFill>
              </a:rPr>
              <a:t>Carbet des Sciences – Convention ODE 2017-2018  Contact: eau.carbet.sciences@gmail.com</a:t>
            </a:r>
            <a:endParaRPr lang="fr-FR" sz="1400" b="1" dirty="0">
              <a:solidFill>
                <a:schemeClr val="tx1"/>
              </a:solidFill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682" y="4056382"/>
            <a:ext cx="2880320" cy="216024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31840" y="4049687"/>
            <a:ext cx="2865716" cy="214928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56176" y="4037720"/>
            <a:ext cx="2880320" cy="216024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42783817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Graphique 5"/>
          <p:cNvGraphicFramePr/>
          <p:nvPr>
            <p:extLst>
              <p:ext uri="{D42A27DB-BD31-4B8C-83A1-F6EECF244321}">
                <p14:modId xmlns:p14="http://schemas.microsoft.com/office/powerpoint/2010/main" xmlns="" val="583546930"/>
              </p:ext>
            </p:extLst>
          </p:nvPr>
        </p:nvGraphicFramePr>
        <p:xfrm>
          <a:off x="366667" y="460948"/>
          <a:ext cx="3979686" cy="28662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3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1201195" y="6380717"/>
            <a:ext cx="6408712" cy="360040"/>
          </a:xfrm>
        </p:spPr>
        <p:txBody>
          <a:bodyPr/>
          <a:lstStyle/>
          <a:p>
            <a:r>
              <a:rPr lang="fr-FR" sz="1400" b="1" dirty="0" smtClean="0">
                <a:solidFill>
                  <a:schemeClr val="tx1"/>
                </a:solidFill>
              </a:rPr>
              <a:t>Carbet des Sciences – Convention ODE 2017-2018  Contact: eau.carbet.sciences@gmail.com</a:t>
            </a:r>
            <a:endParaRPr lang="fr-FR" sz="1400" b="1" dirty="0">
              <a:solidFill>
                <a:schemeClr val="tx1"/>
              </a:solidFill>
            </a:endParaRPr>
          </a:p>
        </p:txBody>
      </p:sp>
      <p:pic>
        <p:nvPicPr>
          <p:cNvPr id="15" name="Image 14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461500" y="1661863"/>
            <a:ext cx="4502988" cy="1728191"/>
          </a:xfrm>
          <a:prstGeom prst="rect">
            <a:avLst/>
          </a:prstGeom>
        </p:spPr>
      </p:pic>
      <p:sp>
        <p:nvSpPr>
          <p:cNvPr id="12" name="ZoneTexte 11"/>
          <p:cNvSpPr txBox="1"/>
          <p:nvPr/>
        </p:nvSpPr>
        <p:spPr>
          <a:xfrm>
            <a:off x="5236830" y="2891550"/>
            <a:ext cx="2952327" cy="646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Les meilleurs scores relevés (sur la </a:t>
            </a:r>
            <a:r>
              <a:rPr lang="fr-FR" dirty="0" err="1" smtClean="0"/>
              <a:t>Quizzbox</a:t>
            </a:r>
            <a:r>
              <a:rPr lang="fr-FR" dirty="0" smtClean="0"/>
              <a:t>)!!!</a:t>
            </a:r>
            <a:endParaRPr lang="fr-FR" dirty="0"/>
          </a:p>
        </p:txBody>
      </p:sp>
      <p:sp>
        <p:nvSpPr>
          <p:cNvPr id="11" name="Zone de texte 2"/>
          <p:cNvSpPr txBox="1">
            <a:spLocks noChangeArrowheads="1"/>
          </p:cNvSpPr>
          <p:nvPr/>
        </p:nvSpPr>
        <p:spPr bwMode="auto">
          <a:xfrm>
            <a:off x="4461500" y="836292"/>
            <a:ext cx="1368152" cy="947166"/>
          </a:xfrm>
          <a:prstGeom prst="rect">
            <a:avLst/>
          </a:prstGeom>
          <a:gradFill rotWithShape="1">
            <a:gsLst>
              <a:gs pos="0">
                <a:srgbClr val="4BACC6">
                  <a:shade val="51000"/>
                  <a:satMod val="130000"/>
                </a:srgbClr>
              </a:gs>
              <a:gs pos="80000">
                <a:srgbClr val="4BACC6">
                  <a:shade val="93000"/>
                  <a:satMod val="130000"/>
                </a:srgbClr>
              </a:gs>
              <a:gs pos="100000">
                <a:srgbClr val="4BACC6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Mincho"/>
                <a:cs typeface="Times New Roman"/>
              </a:rPr>
              <a:t>- 5</a:t>
            </a:r>
            <a:r>
              <a:rPr kumimoji="0" lang="fr-FR" sz="1050" b="1" i="0" u="none" strike="noStrike" kern="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Mincho"/>
                <a:cs typeface="Times New Roman"/>
              </a:rPr>
              <a:t>ème</a:t>
            </a:r>
            <a:r>
              <a:rPr kumimoji="0" lang="fr-FR" sz="105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Mincho"/>
                <a:cs typeface="Times New Roman"/>
              </a:rPr>
              <a:t> 3 G1 (Garçons)    </a:t>
            </a:r>
            <a:r>
              <a: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Mincho"/>
                <a:cs typeface="Times New Roman"/>
              </a:rPr>
              <a:t>  </a:t>
            </a:r>
            <a:endParaRPr kumimoji="0" lang="fr-FR" sz="1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MS Mincho"/>
              <a:cs typeface="Times New Roman"/>
            </a:endParaRPr>
          </a:p>
          <a:p>
            <a:pPr marL="0" marR="0" lvl="0" indent="0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Mincho"/>
                <a:cs typeface="Times New Roman"/>
              </a:rPr>
              <a:t>        </a:t>
            </a: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Mincho"/>
                <a:cs typeface="Times New Roman"/>
              </a:rPr>
              <a:t> </a:t>
            </a:r>
            <a:endParaRPr lang="fr-FR" sz="1100" kern="0" dirty="0">
              <a:solidFill>
                <a:sysClr val="window" lastClr="FFFFFF"/>
              </a:solidFill>
              <a:latin typeface="Calibri"/>
              <a:ea typeface="MS Mincho"/>
              <a:cs typeface="Times New Roman"/>
            </a:endParaRPr>
          </a:p>
          <a:p>
            <a:pPr marL="0" marR="0" lvl="0" indent="0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0" cap="none" spc="0" normalizeH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MS Mincho"/>
                <a:cs typeface="Times New Roman"/>
              </a:rPr>
              <a:t> </a:t>
            </a:r>
            <a:r>
              <a:rPr kumimoji="0" lang="fr-FR" sz="1100" b="1" i="0" u="none" strike="noStrike" kern="0" cap="none" spc="0" normalizeH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MS Mincho"/>
                <a:cs typeface="Times New Roman"/>
              </a:rPr>
              <a:t>             </a:t>
            </a:r>
            <a:r>
              <a:rPr kumimoji="0" lang="fr-FR" sz="105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Mincho"/>
                <a:cs typeface="Times New Roman"/>
              </a:rPr>
              <a:t>8,5 </a:t>
            </a:r>
            <a:r>
              <a:rPr kumimoji="0" lang="fr-FR" sz="105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Mincho"/>
                <a:cs typeface="Times New Roman"/>
              </a:rPr>
              <a:t>pts</a:t>
            </a: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MS Mincho"/>
              <a:cs typeface="Times New Roman"/>
            </a:endParaRPr>
          </a:p>
        </p:txBody>
      </p:sp>
      <p:sp>
        <p:nvSpPr>
          <p:cNvPr id="14" name="Zone de texte 9"/>
          <p:cNvSpPr txBox="1"/>
          <p:nvPr/>
        </p:nvSpPr>
        <p:spPr>
          <a:xfrm>
            <a:off x="5999379" y="389944"/>
            <a:ext cx="1427227" cy="1164933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1050" b="1" dirty="0">
                <a:solidFill>
                  <a:srgbClr val="000000"/>
                </a:solidFill>
                <a:effectLst/>
                <a:ea typeface="MS Mincho"/>
                <a:cs typeface="Times New Roman"/>
              </a:rPr>
              <a:t>- 3</a:t>
            </a:r>
            <a:r>
              <a:rPr lang="fr-FR" sz="1050" b="1" baseline="30000" dirty="0">
                <a:solidFill>
                  <a:srgbClr val="000000"/>
                </a:solidFill>
                <a:effectLst/>
                <a:ea typeface="MS Mincho"/>
                <a:cs typeface="Times New Roman"/>
              </a:rPr>
              <a:t>ème</a:t>
            </a:r>
            <a:r>
              <a:rPr lang="fr-FR" sz="1050" b="1" dirty="0">
                <a:solidFill>
                  <a:srgbClr val="000000"/>
                </a:solidFill>
                <a:effectLst/>
                <a:ea typeface="MS Mincho"/>
                <a:cs typeface="Times New Roman"/>
              </a:rPr>
              <a:t> 4 G2 (filles)</a:t>
            </a:r>
            <a:r>
              <a:rPr lang="fr-FR" sz="1050" dirty="0">
                <a:effectLst/>
                <a:ea typeface="MS Mincho"/>
                <a:cs typeface="Times New Roman"/>
              </a:rPr>
              <a:t> </a:t>
            </a:r>
            <a:r>
              <a:rPr lang="fr-FR" sz="1100" dirty="0">
                <a:effectLst/>
                <a:ea typeface="MS Mincho"/>
                <a:cs typeface="Times New Roman"/>
              </a:rPr>
              <a:t>         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sz="2000" dirty="0">
                <a:effectLst/>
                <a:ea typeface="MS Mincho"/>
                <a:cs typeface="Times New Roman"/>
              </a:rPr>
              <a:t>      </a:t>
            </a:r>
            <a:r>
              <a:rPr lang="fr-FR" sz="1800" b="1" dirty="0" smtClean="0">
                <a:effectLst/>
                <a:ea typeface="MS Mincho"/>
                <a:cs typeface="Times New Roman"/>
              </a:rPr>
              <a:t>                   </a:t>
            </a:r>
            <a:endParaRPr lang="fr-FR" sz="1100" dirty="0">
              <a:effectLst/>
              <a:ea typeface="MS Mincho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sz="1800" b="1" dirty="0">
                <a:effectLst/>
                <a:ea typeface="MS Mincho"/>
                <a:cs typeface="Times New Roman"/>
              </a:rPr>
              <a:t>       </a:t>
            </a:r>
            <a:r>
              <a:rPr lang="fr-FR" sz="1800" b="1" dirty="0" smtClean="0">
                <a:effectLst/>
                <a:ea typeface="MS Mincho"/>
                <a:cs typeface="Times New Roman"/>
              </a:rPr>
              <a:t>  </a:t>
            </a:r>
            <a:r>
              <a:rPr lang="fr-FR" sz="1050" b="1" dirty="0">
                <a:solidFill>
                  <a:schemeClr val="tx1"/>
                </a:solidFill>
                <a:effectLst/>
                <a:ea typeface="MS Mincho"/>
                <a:cs typeface="Times New Roman"/>
              </a:rPr>
              <a:t>10</a:t>
            </a:r>
            <a:r>
              <a:rPr lang="fr-FR" sz="1800" b="1" dirty="0">
                <a:solidFill>
                  <a:schemeClr val="tx1"/>
                </a:solidFill>
                <a:effectLst/>
                <a:ea typeface="MS Mincho"/>
                <a:cs typeface="Times New Roman"/>
              </a:rPr>
              <a:t> </a:t>
            </a:r>
            <a:r>
              <a:rPr lang="fr-FR" sz="1050" b="1" dirty="0">
                <a:solidFill>
                  <a:schemeClr val="tx1"/>
                </a:solidFill>
                <a:effectLst/>
                <a:ea typeface="MS Mincho"/>
                <a:cs typeface="Times New Roman"/>
              </a:rPr>
              <a:t>pts</a:t>
            </a:r>
            <a:r>
              <a:rPr lang="fr-FR" sz="1800" b="1" dirty="0">
                <a:solidFill>
                  <a:schemeClr val="tx1"/>
                </a:solidFill>
                <a:effectLst/>
                <a:ea typeface="MS Mincho"/>
                <a:cs typeface="Times New Roman"/>
              </a:rPr>
              <a:t>      </a:t>
            </a:r>
            <a:endParaRPr lang="fr-FR" sz="1100" dirty="0">
              <a:solidFill>
                <a:schemeClr val="tx1"/>
              </a:solidFill>
              <a:effectLst/>
              <a:ea typeface="MS Mincho"/>
              <a:cs typeface="Times New Roman"/>
            </a:endParaRPr>
          </a:p>
        </p:txBody>
      </p:sp>
      <p:sp>
        <p:nvSpPr>
          <p:cNvPr id="20" name="Zone de texte 2"/>
          <p:cNvSpPr txBox="1">
            <a:spLocks noChangeArrowheads="1"/>
          </p:cNvSpPr>
          <p:nvPr/>
        </p:nvSpPr>
        <p:spPr bwMode="auto">
          <a:xfrm>
            <a:off x="7626154" y="1075805"/>
            <a:ext cx="1368152" cy="95814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fr-FR" sz="1050" b="1" dirty="0">
                <a:solidFill>
                  <a:srgbClr val="000000"/>
                </a:solidFill>
                <a:effectLst/>
                <a:ea typeface="MS Mincho"/>
                <a:cs typeface="Times New Roman"/>
              </a:rPr>
              <a:t>- 4</a:t>
            </a:r>
            <a:r>
              <a:rPr lang="fr-FR" sz="1050" b="1" baseline="30000" dirty="0">
                <a:solidFill>
                  <a:srgbClr val="000000"/>
                </a:solidFill>
                <a:effectLst/>
                <a:ea typeface="MS Mincho"/>
                <a:cs typeface="Times New Roman"/>
              </a:rPr>
              <a:t>ème</a:t>
            </a:r>
            <a:r>
              <a:rPr lang="fr-FR" sz="1050" b="1" dirty="0">
                <a:solidFill>
                  <a:srgbClr val="000000"/>
                </a:solidFill>
                <a:effectLst/>
                <a:ea typeface="MS Mincho"/>
                <a:cs typeface="Times New Roman"/>
              </a:rPr>
              <a:t> 2 G1 (Garçons)</a:t>
            </a:r>
            <a:endParaRPr lang="fr-FR" sz="1050" dirty="0">
              <a:effectLst/>
              <a:ea typeface="MS Mincho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fr-FR" sz="1800" b="1" dirty="0">
                <a:solidFill>
                  <a:srgbClr val="000000"/>
                </a:solidFill>
                <a:effectLst/>
                <a:ea typeface="MS Mincho"/>
                <a:cs typeface="Times New Roman"/>
              </a:rPr>
              <a:t>       </a:t>
            </a:r>
            <a:r>
              <a:rPr lang="fr-FR" sz="1400" b="1" dirty="0">
                <a:solidFill>
                  <a:srgbClr val="000000"/>
                </a:solidFill>
                <a:effectLst/>
                <a:ea typeface="MS Mincho"/>
                <a:cs typeface="Times New Roman"/>
              </a:rPr>
              <a:t> </a:t>
            </a:r>
            <a:r>
              <a:rPr lang="fr-FR" sz="1800" b="1" dirty="0">
                <a:solidFill>
                  <a:srgbClr val="000000"/>
                </a:solidFill>
                <a:effectLst/>
                <a:ea typeface="MS Mincho"/>
                <a:cs typeface="Times New Roman"/>
              </a:rPr>
              <a:t>  </a:t>
            </a:r>
            <a:endParaRPr lang="fr-FR" sz="1100" dirty="0">
              <a:effectLst/>
              <a:ea typeface="MS Mincho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sz="1800" b="1" dirty="0">
                <a:solidFill>
                  <a:srgbClr val="000000"/>
                </a:solidFill>
                <a:effectLst/>
                <a:ea typeface="MS Mincho"/>
                <a:cs typeface="Times New Roman"/>
              </a:rPr>
              <a:t>          </a:t>
            </a:r>
            <a:r>
              <a:rPr lang="fr-FR" sz="1050" b="1" dirty="0" smtClean="0">
                <a:solidFill>
                  <a:srgbClr val="000000"/>
                </a:solidFill>
                <a:effectLst/>
                <a:ea typeface="MS Mincho"/>
                <a:cs typeface="Times New Roman"/>
              </a:rPr>
              <a:t>8 </a:t>
            </a:r>
            <a:r>
              <a:rPr lang="fr-FR" sz="1050" b="1" dirty="0">
                <a:solidFill>
                  <a:srgbClr val="000000"/>
                </a:solidFill>
                <a:effectLst/>
                <a:ea typeface="MS Mincho"/>
                <a:cs typeface="Times New Roman"/>
              </a:rPr>
              <a:t>pts</a:t>
            </a:r>
            <a:endParaRPr lang="fr-FR" sz="1050" dirty="0">
              <a:effectLst/>
              <a:ea typeface="MS Mincho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1400" dirty="0">
                <a:effectLst/>
                <a:ea typeface="MS Mincho"/>
                <a:cs typeface="Times New Roman"/>
              </a:rPr>
              <a:t> </a:t>
            </a:r>
            <a:endParaRPr lang="fr-FR" sz="1100" dirty="0">
              <a:effectLst/>
              <a:ea typeface="MS Mincho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1400" dirty="0">
                <a:effectLst/>
                <a:ea typeface="MS Mincho"/>
                <a:cs typeface="Times New Roman"/>
              </a:rPr>
              <a:t> </a:t>
            </a:r>
            <a:endParaRPr lang="fr-FR" sz="1100" dirty="0">
              <a:effectLst/>
              <a:ea typeface="MS Mincho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1400" dirty="0">
                <a:effectLst/>
                <a:ea typeface="MS Mincho"/>
                <a:cs typeface="Times New Roman"/>
              </a:rPr>
              <a:t>             </a:t>
            </a:r>
            <a:endParaRPr lang="fr-FR" sz="1100" dirty="0">
              <a:effectLst/>
              <a:ea typeface="MS Mincho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fr-FR" sz="1400" dirty="0">
                <a:effectLst/>
                <a:ea typeface="MS Mincho"/>
                <a:cs typeface="Times New Roman"/>
              </a:rPr>
              <a:t> </a:t>
            </a:r>
            <a:endParaRPr lang="fr-FR" sz="1100" dirty="0">
              <a:effectLst/>
              <a:ea typeface="MS Mincho"/>
              <a:cs typeface="Times New Roman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5576" y="3537881"/>
            <a:ext cx="3563888" cy="267291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36830" y="3819531"/>
            <a:ext cx="3210034" cy="240752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13198440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1578</TotalTime>
  <Words>145</Words>
  <Application>Microsoft Office PowerPoint</Application>
  <PresentationFormat>Affichage à l'écran (4:3)</PresentationFormat>
  <Paragraphs>28</Paragraphs>
  <Slides>3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4" baseType="lpstr">
      <vt:lpstr>Thème Office</vt:lpstr>
      <vt:lpstr>EXPOSITION « MANMAN DLO »</vt:lpstr>
      <vt:lpstr>Diapositive 2</vt:lpstr>
      <vt:lpstr>Diapositive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EXPOSITION « MANMAN DLO »</dc:title>
  <dc:creator>Secrétariat</dc:creator>
  <cp:lastModifiedBy>jph</cp:lastModifiedBy>
  <cp:revision>36</cp:revision>
  <dcterms:created xsi:type="dcterms:W3CDTF">2018-05-15T18:48:49Z</dcterms:created>
  <dcterms:modified xsi:type="dcterms:W3CDTF">2019-06-20T13:13:15Z</dcterms:modified>
</cp:coreProperties>
</file>