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fr-M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p:restoredTop sz="94684"/>
  </p:normalViewPr>
  <p:slideViewPr>
    <p:cSldViewPr snapToGrid="0" snapToObjects="1">
      <p:cViewPr varScale="1">
        <p:scale>
          <a:sx n="93" d="100"/>
          <a:sy n="93" d="100"/>
        </p:scale>
        <p:origin x="21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752C20-4C93-4D79-8954-2112AB9ADDBC}" type="doc">
      <dgm:prSet loTypeId="urn:microsoft.com/office/officeart/2016/7/layout/RepeatingBendingProcessNew" loCatId="process" qsTypeId="urn:microsoft.com/office/officeart/2005/8/quickstyle/simple1" qsCatId="simple" csTypeId="urn:microsoft.com/office/officeart/2005/8/colors/colorful5" csCatId="colorful"/>
      <dgm:spPr/>
      <dgm:t>
        <a:bodyPr/>
        <a:lstStyle/>
        <a:p>
          <a:endParaRPr lang="en-US"/>
        </a:p>
      </dgm:t>
    </dgm:pt>
    <dgm:pt modelId="{2BA0866B-31B3-44F7-9DAD-0FAC7ECC86DC}">
      <dgm:prSet/>
      <dgm:spPr/>
      <dgm:t>
        <a:bodyPr/>
        <a:lstStyle/>
        <a:p>
          <a:r>
            <a:rPr lang="fr-FR"/>
            <a:t>l'École comme </a:t>
          </a:r>
          <a:r>
            <a:rPr lang="fr-FR" b="1"/>
            <a:t>lieu d'apprentissage </a:t>
          </a:r>
          <a:r>
            <a:rPr lang="fr-FR"/>
            <a:t>au service de la poursuite de </a:t>
          </a:r>
          <a:r>
            <a:rPr lang="fr-FR" b="1"/>
            <a:t>l'élévation du niveau général ;</a:t>
          </a:r>
          <a:endParaRPr lang="en-US"/>
        </a:p>
      </dgm:t>
    </dgm:pt>
    <dgm:pt modelId="{AE667363-703F-4FE5-9180-E56791C3F57C}" type="parTrans" cxnId="{7149416D-4BF1-444C-9D77-6476C6C1D69F}">
      <dgm:prSet/>
      <dgm:spPr/>
      <dgm:t>
        <a:bodyPr/>
        <a:lstStyle/>
        <a:p>
          <a:endParaRPr lang="en-US"/>
        </a:p>
      </dgm:t>
    </dgm:pt>
    <dgm:pt modelId="{2F9AAE33-C4B4-424E-B64F-B265F6A58E8C}" type="sibTrans" cxnId="{7149416D-4BF1-444C-9D77-6476C6C1D69F}">
      <dgm:prSet/>
      <dgm:spPr/>
      <dgm:t>
        <a:bodyPr/>
        <a:lstStyle/>
        <a:p>
          <a:endParaRPr lang="en-US"/>
        </a:p>
      </dgm:t>
    </dgm:pt>
    <dgm:pt modelId="{94BCF6FB-85B5-4040-8FB5-F9633CF290A5}">
      <dgm:prSet/>
      <dgm:spPr/>
      <dgm:t>
        <a:bodyPr/>
        <a:lstStyle/>
        <a:p>
          <a:r>
            <a:rPr lang="fr-FR"/>
            <a:t>l'École comme lieu où se </a:t>
          </a:r>
          <a:r>
            <a:rPr lang="fr-FR" b="1"/>
            <a:t>construisent le rapport à l'autre et la vie en société</a:t>
          </a:r>
          <a:r>
            <a:rPr lang="fr-FR"/>
            <a:t>, adossés aux valeurs de la République et à une </a:t>
          </a:r>
          <a:r>
            <a:rPr lang="fr-FR" b="1"/>
            <a:t>culture humaniste</a:t>
          </a:r>
          <a:r>
            <a:rPr lang="fr-FR"/>
            <a:t> ;</a:t>
          </a:r>
          <a:endParaRPr lang="en-US"/>
        </a:p>
      </dgm:t>
    </dgm:pt>
    <dgm:pt modelId="{54636475-D956-455C-99CE-2D50DEDC6120}" type="parTrans" cxnId="{818236FC-1A3B-406E-9A30-BD38764B3D54}">
      <dgm:prSet/>
      <dgm:spPr/>
      <dgm:t>
        <a:bodyPr/>
        <a:lstStyle/>
        <a:p>
          <a:endParaRPr lang="en-US"/>
        </a:p>
      </dgm:t>
    </dgm:pt>
    <dgm:pt modelId="{C77F0446-4875-43FB-9903-56CF60436BD5}" type="sibTrans" cxnId="{818236FC-1A3B-406E-9A30-BD38764B3D54}">
      <dgm:prSet/>
      <dgm:spPr/>
      <dgm:t>
        <a:bodyPr/>
        <a:lstStyle/>
        <a:p>
          <a:endParaRPr lang="en-US"/>
        </a:p>
      </dgm:t>
    </dgm:pt>
    <dgm:pt modelId="{53664C1B-EA9A-4F6D-A90F-2D9EE5E70E57}">
      <dgm:prSet/>
      <dgm:spPr/>
      <dgm:t>
        <a:bodyPr/>
        <a:lstStyle/>
        <a:p>
          <a:r>
            <a:rPr lang="fr-FR"/>
            <a:t>l'École comme lieu où </a:t>
          </a:r>
          <a:r>
            <a:rPr lang="fr-FR" b="1"/>
            <a:t>chacun a sa place</a:t>
          </a:r>
          <a:r>
            <a:rPr lang="fr-FR"/>
            <a:t>, en </a:t>
          </a:r>
          <a:r>
            <a:rPr lang="fr-FR" b="1"/>
            <a:t>donnant plus à ceux qui ont moins</a:t>
          </a:r>
          <a:r>
            <a:rPr lang="fr-FR"/>
            <a:t> pour assurer l'égalité des chances, en veillant à la pleine santé de tous et en parachevant la transformation de l'École inclusive ;</a:t>
          </a:r>
          <a:endParaRPr lang="en-US"/>
        </a:p>
      </dgm:t>
    </dgm:pt>
    <dgm:pt modelId="{44C0EB5B-7111-4FEA-B0F5-39149C130ECD}" type="parTrans" cxnId="{844BBDDD-808E-4AC3-9620-4B512156FD70}">
      <dgm:prSet/>
      <dgm:spPr/>
      <dgm:t>
        <a:bodyPr/>
        <a:lstStyle/>
        <a:p>
          <a:endParaRPr lang="en-US"/>
        </a:p>
      </dgm:t>
    </dgm:pt>
    <dgm:pt modelId="{ACD3821B-5B68-4591-B768-9B41311D19CF}" type="sibTrans" cxnId="{844BBDDD-808E-4AC3-9620-4B512156FD70}">
      <dgm:prSet/>
      <dgm:spPr/>
      <dgm:t>
        <a:bodyPr/>
        <a:lstStyle/>
        <a:p>
          <a:endParaRPr lang="en-US"/>
        </a:p>
      </dgm:t>
    </dgm:pt>
    <dgm:pt modelId="{22833B67-7F9A-4B3A-BBDF-F2B8A64204C2}">
      <dgm:prSet/>
      <dgm:spPr/>
      <dgm:t>
        <a:bodyPr/>
        <a:lstStyle/>
        <a:p>
          <a:r>
            <a:rPr lang="fr-FR"/>
            <a:t>l'École comme lieu fondé sur une équipe éducative soudée.</a:t>
          </a:r>
          <a:endParaRPr lang="en-US"/>
        </a:p>
      </dgm:t>
    </dgm:pt>
    <dgm:pt modelId="{830DDAEA-8BD9-487D-8B71-8CEF54FBD20A}" type="parTrans" cxnId="{DB8B78EA-7171-4119-B36C-608C9AE14B66}">
      <dgm:prSet/>
      <dgm:spPr/>
      <dgm:t>
        <a:bodyPr/>
        <a:lstStyle/>
        <a:p>
          <a:endParaRPr lang="en-US"/>
        </a:p>
      </dgm:t>
    </dgm:pt>
    <dgm:pt modelId="{1C8C754A-F649-403E-8164-EBE17FCAB8C4}" type="sibTrans" cxnId="{DB8B78EA-7171-4119-B36C-608C9AE14B66}">
      <dgm:prSet/>
      <dgm:spPr/>
      <dgm:t>
        <a:bodyPr/>
        <a:lstStyle/>
        <a:p>
          <a:endParaRPr lang="en-US"/>
        </a:p>
      </dgm:t>
    </dgm:pt>
    <dgm:pt modelId="{2ADE4C30-5ECD-D64B-9748-1E0CC137AE95}" type="pres">
      <dgm:prSet presAssocID="{D7752C20-4C93-4D79-8954-2112AB9ADDBC}" presName="Name0" presStyleCnt="0">
        <dgm:presLayoutVars>
          <dgm:dir/>
          <dgm:resizeHandles val="exact"/>
        </dgm:presLayoutVars>
      </dgm:prSet>
      <dgm:spPr/>
    </dgm:pt>
    <dgm:pt modelId="{5DD7B7F2-7441-4445-ACAD-DEA2876A70F5}" type="pres">
      <dgm:prSet presAssocID="{2BA0866B-31B3-44F7-9DAD-0FAC7ECC86DC}" presName="node" presStyleLbl="node1" presStyleIdx="0" presStyleCnt="4">
        <dgm:presLayoutVars>
          <dgm:bulletEnabled val="1"/>
        </dgm:presLayoutVars>
      </dgm:prSet>
      <dgm:spPr/>
    </dgm:pt>
    <dgm:pt modelId="{092C5C8D-4D62-DD42-B2CD-63506683FA65}" type="pres">
      <dgm:prSet presAssocID="{2F9AAE33-C4B4-424E-B64F-B265F6A58E8C}" presName="sibTrans" presStyleLbl="sibTrans1D1" presStyleIdx="0" presStyleCnt="3"/>
      <dgm:spPr/>
    </dgm:pt>
    <dgm:pt modelId="{295472B2-DF49-D244-9DA7-720C02E3FC68}" type="pres">
      <dgm:prSet presAssocID="{2F9AAE33-C4B4-424E-B64F-B265F6A58E8C}" presName="connectorText" presStyleLbl="sibTrans1D1" presStyleIdx="0" presStyleCnt="3"/>
      <dgm:spPr/>
    </dgm:pt>
    <dgm:pt modelId="{B59DDB7A-574E-314C-8E73-8FCB79FCD53D}" type="pres">
      <dgm:prSet presAssocID="{94BCF6FB-85B5-4040-8FB5-F9633CF290A5}" presName="node" presStyleLbl="node1" presStyleIdx="1" presStyleCnt="4">
        <dgm:presLayoutVars>
          <dgm:bulletEnabled val="1"/>
        </dgm:presLayoutVars>
      </dgm:prSet>
      <dgm:spPr/>
    </dgm:pt>
    <dgm:pt modelId="{DD3647FE-8A8C-414C-A406-F3ED8A22F175}" type="pres">
      <dgm:prSet presAssocID="{C77F0446-4875-43FB-9903-56CF60436BD5}" presName="sibTrans" presStyleLbl="sibTrans1D1" presStyleIdx="1" presStyleCnt="3"/>
      <dgm:spPr/>
    </dgm:pt>
    <dgm:pt modelId="{3B06B553-05B2-5F4C-8621-08006663F996}" type="pres">
      <dgm:prSet presAssocID="{C77F0446-4875-43FB-9903-56CF60436BD5}" presName="connectorText" presStyleLbl="sibTrans1D1" presStyleIdx="1" presStyleCnt="3"/>
      <dgm:spPr/>
    </dgm:pt>
    <dgm:pt modelId="{3045614F-9D00-014A-A5F2-D13135A44733}" type="pres">
      <dgm:prSet presAssocID="{53664C1B-EA9A-4F6D-A90F-2D9EE5E70E57}" presName="node" presStyleLbl="node1" presStyleIdx="2" presStyleCnt="4">
        <dgm:presLayoutVars>
          <dgm:bulletEnabled val="1"/>
        </dgm:presLayoutVars>
      </dgm:prSet>
      <dgm:spPr/>
    </dgm:pt>
    <dgm:pt modelId="{27085610-DB92-B344-A0C4-C548FC5D5346}" type="pres">
      <dgm:prSet presAssocID="{ACD3821B-5B68-4591-B768-9B41311D19CF}" presName="sibTrans" presStyleLbl="sibTrans1D1" presStyleIdx="2" presStyleCnt="3"/>
      <dgm:spPr/>
    </dgm:pt>
    <dgm:pt modelId="{768C71F8-2911-2247-80EC-C6C1494B2CCA}" type="pres">
      <dgm:prSet presAssocID="{ACD3821B-5B68-4591-B768-9B41311D19CF}" presName="connectorText" presStyleLbl="sibTrans1D1" presStyleIdx="2" presStyleCnt="3"/>
      <dgm:spPr/>
    </dgm:pt>
    <dgm:pt modelId="{266CD467-7687-8D45-AE85-F4627A913822}" type="pres">
      <dgm:prSet presAssocID="{22833B67-7F9A-4B3A-BBDF-F2B8A64204C2}" presName="node" presStyleLbl="node1" presStyleIdx="3" presStyleCnt="4">
        <dgm:presLayoutVars>
          <dgm:bulletEnabled val="1"/>
        </dgm:presLayoutVars>
      </dgm:prSet>
      <dgm:spPr/>
    </dgm:pt>
  </dgm:ptLst>
  <dgm:cxnLst>
    <dgm:cxn modelId="{07A2352E-707E-F441-97C6-AEC48B6D2A24}" type="presOf" srcId="{C77F0446-4875-43FB-9903-56CF60436BD5}" destId="{DD3647FE-8A8C-414C-A406-F3ED8A22F175}" srcOrd="0" destOrd="0" presId="urn:microsoft.com/office/officeart/2016/7/layout/RepeatingBendingProcessNew"/>
    <dgm:cxn modelId="{4B84472F-D8FC-2B4D-86AA-8F83253F208C}" type="presOf" srcId="{ACD3821B-5B68-4591-B768-9B41311D19CF}" destId="{27085610-DB92-B344-A0C4-C548FC5D5346}" srcOrd="0" destOrd="0" presId="urn:microsoft.com/office/officeart/2016/7/layout/RepeatingBendingProcessNew"/>
    <dgm:cxn modelId="{1B563643-F734-9448-9B73-20BC225C234F}" type="presOf" srcId="{D7752C20-4C93-4D79-8954-2112AB9ADDBC}" destId="{2ADE4C30-5ECD-D64B-9748-1E0CC137AE95}" srcOrd="0" destOrd="0" presId="urn:microsoft.com/office/officeart/2016/7/layout/RepeatingBendingProcessNew"/>
    <dgm:cxn modelId="{026D0048-18E1-8F45-A54B-9AB92391A46C}" type="presOf" srcId="{2BA0866B-31B3-44F7-9DAD-0FAC7ECC86DC}" destId="{5DD7B7F2-7441-4445-ACAD-DEA2876A70F5}" srcOrd="0" destOrd="0" presId="urn:microsoft.com/office/officeart/2016/7/layout/RepeatingBendingProcessNew"/>
    <dgm:cxn modelId="{7149416D-4BF1-444C-9D77-6476C6C1D69F}" srcId="{D7752C20-4C93-4D79-8954-2112AB9ADDBC}" destId="{2BA0866B-31B3-44F7-9DAD-0FAC7ECC86DC}" srcOrd="0" destOrd="0" parTransId="{AE667363-703F-4FE5-9180-E56791C3F57C}" sibTransId="{2F9AAE33-C4B4-424E-B64F-B265F6A58E8C}"/>
    <dgm:cxn modelId="{35C06686-2311-D941-8AB7-77882D784949}" type="presOf" srcId="{53664C1B-EA9A-4F6D-A90F-2D9EE5E70E57}" destId="{3045614F-9D00-014A-A5F2-D13135A44733}" srcOrd="0" destOrd="0" presId="urn:microsoft.com/office/officeart/2016/7/layout/RepeatingBendingProcessNew"/>
    <dgm:cxn modelId="{9400FDA6-739A-1D4F-A757-4943FF671148}" type="presOf" srcId="{ACD3821B-5B68-4591-B768-9B41311D19CF}" destId="{768C71F8-2911-2247-80EC-C6C1494B2CCA}" srcOrd="1" destOrd="0" presId="urn:microsoft.com/office/officeart/2016/7/layout/RepeatingBendingProcessNew"/>
    <dgm:cxn modelId="{AEA88BB3-82F4-9D4E-9276-D5857ECA24A6}" type="presOf" srcId="{2F9AAE33-C4B4-424E-B64F-B265F6A58E8C}" destId="{092C5C8D-4D62-DD42-B2CD-63506683FA65}" srcOrd="0" destOrd="0" presId="urn:microsoft.com/office/officeart/2016/7/layout/RepeatingBendingProcessNew"/>
    <dgm:cxn modelId="{70FC98B9-3BF5-B843-92F4-E06377DDBA04}" type="presOf" srcId="{C77F0446-4875-43FB-9903-56CF60436BD5}" destId="{3B06B553-05B2-5F4C-8621-08006663F996}" srcOrd="1" destOrd="0" presId="urn:microsoft.com/office/officeart/2016/7/layout/RepeatingBendingProcessNew"/>
    <dgm:cxn modelId="{6E7680BD-7EEF-074C-8422-D9442516481F}" type="presOf" srcId="{94BCF6FB-85B5-4040-8FB5-F9633CF290A5}" destId="{B59DDB7A-574E-314C-8E73-8FCB79FCD53D}" srcOrd="0" destOrd="0" presId="urn:microsoft.com/office/officeart/2016/7/layout/RepeatingBendingProcessNew"/>
    <dgm:cxn modelId="{844BBDDD-808E-4AC3-9620-4B512156FD70}" srcId="{D7752C20-4C93-4D79-8954-2112AB9ADDBC}" destId="{53664C1B-EA9A-4F6D-A90F-2D9EE5E70E57}" srcOrd="2" destOrd="0" parTransId="{44C0EB5B-7111-4FEA-B0F5-39149C130ECD}" sibTransId="{ACD3821B-5B68-4591-B768-9B41311D19CF}"/>
    <dgm:cxn modelId="{DB8B78EA-7171-4119-B36C-608C9AE14B66}" srcId="{D7752C20-4C93-4D79-8954-2112AB9ADDBC}" destId="{22833B67-7F9A-4B3A-BBDF-F2B8A64204C2}" srcOrd="3" destOrd="0" parTransId="{830DDAEA-8BD9-487D-8B71-8CEF54FBD20A}" sibTransId="{1C8C754A-F649-403E-8164-EBE17FCAB8C4}"/>
    <dgm:cxn modelId="{BCB08FF2-1711-ED48-A2DB-9EF6CCD571AE}" type="presOf" srcId="{2F9AAE33-C4B4-424E-B64F-B265F6A58E8C}" destId="{295472B2-DF49-D244-9DA7-720C02E3FC68}" srcOrd="1" destOrd="0" presId="urn:microsoft.com/office/officeart/2016/7/layout/RepeatingBendingProcessNew"/>
    <dgm:cxn modelId="{818236FC-1A3B-406E-9A30-BD38764B3D54}" srcId="{D7752C20-4C93-4D79-8954-2112AB9ADDBC}" destId="{94BCF6FB-85B5-4040-8FB5-F9633CF290A5}" srcOrd="1" destOrd="0" parTransId="{54636475-D956-455C-99CE-2D50DEDC6120}" sibTransId="{C77F0446-4875-43FB-9903-56CF60436BD5}"/>
    <dgm:cxn modelId="{1B6493FD-E6DB-8844-9973-E08E1E9DF30B}" type="presOf" srcId="{22833B67-7F9A-4B3A-BBDF-F2B8A64204C2}" destId="{266CD467-7687-8D45-AE85-F4627A913822}" srcOrd="0" destOrd="0" presId="urn:microsoft.com/office/officeart/2016/7/layout/RepeatingBendingProcessNew"/>
    <dgm:cxn modelId="{A678E82A-B874-D245-8DFC-9534584D9189}" type="presParOf" srcId="{2ADE4C30-5ECD-D64B-9748-1E0CC137AE95}" destId="{5DD7B7F2-7441-4445-ACAD-DEA2876A70F5}" srcOrd="0" destOrd="0" presId="urn:microsoft.com/office/officeart/2016/7/layout/RepeatingBendingProcessNew"/>
    <dgm:cxn modelId="{464119B3-B176-3C4A-8091-DBDDE2ECE725}" type="presParOf" srcId="{2ADE4C30-5ECD-D64B-9748-1E0CC137AE95}" destId="{092C5C8D-4D62-DD42-B2CD-63506683FA65}" srcOrd="1" destOrd="0" presId="urn:microsoft.com/office/officeart/2016/7/layout/RepeatingBendingProcessNew"/>
    <dgm:cxn modelId="{32F78644-C8A2-414E-970E-15E994369380}" type="presParOf" srcId="{092C5C8D-4D62-DD42-B2CD-63506683FA65}" destId="{295472B2-DF49-D244-9DA7-720C02E3FC68}" srcOrd="0" destOrd="0" presId="urn:microsoft.com/office/officeart/2016/7/layout/RepeatingBendingProcessNew"/>
    <dgm:cxn modelId="{CA28766F-6CD1-2C4C-8323-14CF7A557F09}" type="presParOf" srcId="{2ADE4C30-5ECD-D64B-9748-1E0CC137AE95}" destId="{B59DDB7A-574E-314C-8E73-8FCB79FCD53D}" srcOrd="2" destOrd="0" presId="urn:microsoft.com/office/officeart/2016/7/layout/RepeatingBendingProcessNew"/>
    <dgm:cxn modelId="{7A0573A0-8424-A448-8367-A799B9117619}" type="presParOf" srcId="{2ADE4C30-5ECD-D64B-9748-1E0CC137AE95}" destId="{DD3647FE-8A8C-414C-A406-F3ED8A22F175}" srcOrd="3" destOrd="0" presId="urn:microsoft.com/office/officeart/2016/7/layout/RepeatingBendingProcessNew"/>
    <dgm:cxn modelId="{C1A5AD1E-1156-1643-9CDF-F1E3820216D6}" type="presParOf" srcId="{DD3647FE-8A8C-414C-A406-F3ED8A22F175}" destId="{3B06B553-05B2-5F4C-8621-08006663F996}" srcOrd="0" destOrd="0" presId="urn:microsoft.com/office/officeart/2016/7/layout/RepeatingBendingProcessNew"/>
    <dgm:cxn modelId="{F591E82F-5DED-DD46-9782-99EF9EFBD468}" type="presParOf" srcId="{2ADE4C30-5ECD-D64B-9748-1E0CC137AE95}" destId="{3045614F-9D00-014A-A5F2-D13135A44733}" srcOrd="4" destOrd="0" presId="urn:microsoft.com/office/officeart/2016/7/layout/RepeatingBendingProcessNew"/>
    <dgm:cxn modelId="{B5E5C85C-2887-CE4B-87E2-750B134D3388}" type="presParOf" srcId="{2ADE4C30-5ECD-D64B-9748-1E0CC137AE95}" destId="{27085610-DB92-B344-A0C4-C548FC5D5346}" srcOrd="5" destOrd="0" presId="urn:microsoft.com/office/officeart/2016/7/layout/RepeatingBendingProcessNew"/>
    <dgm:cxn modelId="{21063B15-6E7F-0E43-95D4-1138FB3772E8}" type="presParOf" srcId="{27085610-DB92-B344-A0C4-C548FC5D5346}" destId="{768C71F8-2911-2247-80EC-C6C1494B2CCA}" srcOrd="0" destOrd="0" presId="urn:microsoft.com/office/officeart/2016/7/layout/RepeatingBendingProcessNew"/>
    <dgm:cxn modelId="{A8338351-311F-CB43-B920-71B01B386EA1}" type="presParOf" srcId="{2ADE4C30-5ECD-D64B-9748-1E0CC137AE95}" destId="{266CD467-7687-8D45-AE85-F4627A913822}" srcOrd="6"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0B4A68-111F-4676-9846-139253D16F8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4314A9E-B4C9-435F-9F9E-82083637AB2F}">
      <dgm:prSet/>
      <dgm:spPr/>
      <dgm:t>
        <a:bodyPr/>
        <a:lstStyle/>
        <a:p>
          <a:r>
            <a:rPr lang="fr-FR"/>
            <a:t>L'objectif premier de l'École est de garantir l'acquisition de savoirs fondamentaux solides pour permettre ensuite aux élèves de choisir la voie qui leur correspond le mieux.</a:t>
          </a:r>
          <a:endParaRPr lang="en-US"/>
        </a:p>
      </dgm:t>
    </dgm:pt>
    <dgm:pt modelId="{44A84B4E-93DD-446D-8054-17C86491EFA6}" type="parTrans" cxnId="{D7649B91-11E1-43C2-9912-253CEB26FD3D}">
      <dgm:prSet/>
      <dgm:spPr/>
      <dgm:t>
        <a:bodyPr/>
        <a:lstStyle/>
        <a:p>
          <a:endParaRPr lang="en-US"/>
        </a:p>
      </dgm:t>
    </dgm:pt>
    <dgm:pt modelId="{950C71E3-3A2C-4695-802E-F2B6E3CBEE36}" type="sibTrans" cxnId="{D7649B91-11E1-43C2-9912-253CEB26FD3D}">
      <dgm:prSet/>
      <dgm:spPr/>
      <dgm:t>
        <a:bodyPr/>
        <a:lstStyle/>
        <a:p>
          <a:endParaRPr lang="en-US"/>
        </a:p>
      </dgm:t>
    </dgm:pt>
    <dgm:pt modelId="{67599A5C-8ACB-451F-9ECA-D0189495721D}">
      <dgm:prSet/>
      <dgm:spPr/>
      <dgm:t>
        <a:bodyPr/>
        <a:lstStyle/>
        <a:p>
          <a:r>
            <a:rPr lang="fr-FR" b="1"/>
            <a:t>Adapter l'acquisition des premiers mois de l'année scolaire afin de consolider les apprentissages et de tenir compte des retards induits par la crise sanitaire</a:t>
          </a:r>
          <a:r>
            <a:rPr lang="fr-MQ" b="1"/>
            <a:t> (</a:t>
          </a:r>
          <a:r>
            <a:rPr lang="fr-FR"/>
            <a:t>les dispositifs Je rentre au CP et Je rentre en 6e, qui ont porté leurs fruits, doivent désormais être systématisés)</a:t>
          </a:r>
          <a:r>
            <a:rPr lang="fr-MQ"/>
            <a:t> </a:t>
          </a:r>
          <a:endParaRPr lang="en-US"/>
        </a:p>
      </dgm:t>
    </dgm:pt>
    <dgm:pt modelId="{9CC91929-DF03-4947-A40B-8527C7E9B835}" type="parTrans" cxnId="{F08BB8BB-6934-4CF0-A9CA-A6841BDB3B12}">
      <dgm:prSet/>
      <dgm:spPr/>
      <dgm:t>
        <a:bodyPr/>
        <a:lstStyle/>
        <a:p>
          <a:endParaRPr lang="en-US"/>
        </a:p>
      </dgm:t>
    </dgm:pt>
    <dgm:pt modelId="{82F304BC-F8A5-492F-831B-7A4977B40635}" type="sibTrans" cxnId="{F08BB8BB-6934-4CF0-A9CA-A6841BDB3B12}">
      <dgm:prSet/>
      <dgm:spPr/>
      <dgm:t>
        <a:bodyPr/>
        <a:lstStyle/>
        <a:p>
          <a:endParaRPr lang="en-US"/>
        </a:p>
      </dgm:t>
    </dgm:pt>
    <dgm:pt modelId="{E94AE969-38D6-4143-A0B8-8B94733DE004}">
      <dgm:prSet/>
      <dgm:spPr/>
      <dgm:t>
        <a:bodyPr/>
        <a:lstStyle/>
        <a:p>
          <a:r>
            <a:rPr lang="fr-FR" b="1"/>
            <a:t>Donner la priorité à la lecture: </a:t>
          </a:r>
          <a:r>
            <a:rPr lang="fr-FR"/>
            <a:t>redonner le goût de la lecture par la lecture d'histoires quotidiennes en maternelle, et l'encouragement de la lecture par les parents à la maison (prêts de livres) ; par la pratique quotidienne de la lecture orale ou silencieuse systématique en classe à l'école élémentaire, notamment avec le Quart d'heure lecture qui doit être instauré ou développé partout où c'est possiblepar l'invitation à une pratique régulière de la lecture au collège et au lycée</a:t>
          </a:r>
          <a:r>
            <a:rPr lang="fr-MQ"/>
            <a:t> </a:t>
          </a:r>
          <a:endParaRPr lang="en-US"/>
        </a:p>
      </dgm:t>
    </dgm:pt>
    <dgm:pt modelId="{66A47A62-F55C-4546-B3B3-E606B452FDB2}" type="parTrans" cxnId="{8C7D2185-CCB2-4E61-89DD-60617AB581B4}">
      <dgm:prSet/>
      <dgm:spPr/>
      <dgm:t>
        <a:bodyPr/>
        <a:lstStyle/>
        <a:p>
          <a:endParaRPr lang="en-US"/>
        </a:p>
      </dgm:t>
    </dgm:pt>
    <dgm:pt modelId="{6B7CF09F-61E4-40BF-88A1-F91C6CB38CD7}" type="sibTrans" cxnId="{8C7D2185-CCB2-4E61-89DD-60617AB581B4}">
      <dgm:prSet/>
      <dgm:spPr/>
      <dgm:t>
        <a:bodyPr/>
        <a:lstStyle/>
        <a:p>
          <a:endParaRPr lang="en-US"/>
        </a:p>
      </dgm:t>
    </dgm:pt>
    <dgm:pt modelId="{1151BB7E-A116-6A41-A381-A6E8C72E3F1B}" type="pres">
      <dgm:prSet presAssocID="{6F0B4A68-111F-4676-9846-139253D16F8D}" presName="linear" presStyleCnt="0">
        <dgm:presLayoutVars>
          <dgm:animLvl val="lvl"/>
          <dgm:resizeHandles val="exact"/>
        </dgm:presLayoutVars>
      </dgm:prSet>
      <dgm:spPr/>
    </dgm:pt>
    <dgm:pt modelId="{DC498F9C-860D-0A44-AE30-B7E25F499B2B}" type="pres">
      <dgm:prSet presAssocID="{14314A9E-B4C9-435F-9F9E-82083637AB2F}" presName="parentText" presStyleLbl="node1" presStyleIdx="0" presStyleCnt="3">
        <dgm:presLayoutVars>
          <dgm:chMax val="0"/>
          <dgm:bulletEnabled val="1"/>
        </dgm:presLayoutVars>
      </dgm:prSet>
      <dgm:spPr/>
    </dgm:pt>
    <dgm:pt modelId="{AD53ADBD-B6DC-884F-9251-6072D5CC9272}" type="pres">
      <dgm:prSet presAssocID="{950C71E3-3A2C-4695-802E-F2B6E3CBEE36}" presName="spacer" presStyleCnt="0"/>
      <dgm:spPr/>
    </dgm:pt>
    <dgm:pt modelId="{16EE653B-EA4C-1447-8DE8-D913EAB9615F}" type="pres">
      <dgm:prSet presAssocID="{67599A5C-8ACB-451F-9ECA-D0189495721D}" presName="parentText" presStyleLbl="node1" presStyleIdx="1" presStyleCnt="3">
        <dgm:presLayoutVars>
          <dgm:chMax val="0"/>
          <dgm:bulletEnabled val="1"/>
        </dgm:presLayoutVars>
      </dgm:prSet>
      <dgm:spPr/>
    </dgm:pt>
    <dgm:pt modelId="{FD1F1859-2520-FC4A-BFAF-3833564F20C5}" type="pres">
      <dgm:prSet presAssocID="{82F304BC-F8A5-492F-831B-7A4977B40635}" presName="spacer" presStyleCnt="0"/>
      <dgm:spPr/>
    </dgm:pt>
    <dgm:pt modelId="{7C2EB998-7D74-0648-8CAE-90DA61456FC9}" type="pres">
      <dgm:prSet presAssocID="{E94AE969-38D6-4143-A0B8-8B94733DE004}" presName="parentText" presStyleLbl="node1" presStyleIdx="2" presStyleCnt="3">
        <dgm:presLayoutVars>
          <dgm:chMax val="0"/>
          <dgm:bulletEnabled val="1"/>
        </dgm:presLayoutVars>
      </dgm:prSet>
      <dgm:spPr/>
    </dgm:pt>
  </dgm:ptLst>
  <dgm:cxnLst>
    <dgm:cxn modelId="{73100B26-2D00-A341-9599-4CF6FE7618BB}" type="presOf" srcId="{14314A9E-B4C9-435F-9F9E-82083637AB2F}" destId="{DC498F9C-860D-0A44-AE30-B7E25F499B2B}" srcOrd="0" destOrd="0" presId="urn:microsoft.com/office/officeart/2005/8/layout/vList2"/>
    <dgm:cxn modelId="{2CEBC775-6A6F-5D4B-B80F-CC2701B59E4D}" type="presOf" srcId="{67599A5C-8ACB-451F-9ECA-D0189495721D}" destId="{16EE653B-EA4C-1447-8DE8-D913EAB9615F}" srcOrd="0" destOrd="0" presId="urn:microsoft.com/office/officeart/2005/8/layout/vList2"/>
    <dgm:cxn modelId="{8C7D2185-CCB2-4E61-89DD-60617AB581B4}" srcId="{6F0B4A68-111F-4676-9846-139253D16F8D}" destId="{E94AE969-38D6-4143-A0B8-8B94733DE004}" srcOrd="2" destOrd="0" parTransId="{66A47A62-F55C-4546-B3B3-E606B452FDB2}" sibTransId="{6B7CF09F-61E4-40BF-88A1-F91C6CB38CD7}"/>
    <dgm:cxn modelId="{D7649B91-11E1-43C2-9912-253CEB26FD3D}" srcId="{6F0B4A68-111F-4676-9846-139253D16F8D}" destId="{14314A9E-B4C9-435F-9F9E-82083637AB2F}" srcOrd="0" destOrd="0" parTransId="{44A84B4E-93DD-446D-8054-17C86491EFA6}" sibTransId="{950C71E3-3A2C-4695-802E-F2B6E3CBEE36}"/>
    <dgm:cxn modelId="{F08BB8BB-6934-4CF0-A9CA-A6841BDB3B12}" srcId="{6F0B4A68-111F-4676-9846-139253D16F8D}" destId="{67599A5C-8ACB-451F-9ECA-D0189495721D}" srcOrd="1" destOrd="0" parTransId="{9CC91929-DF03-4947-A40B-8527C7E9B835}" sibTransId="{82F304BC-F8A5-492F-831B-7A4977B40635}"/>
    <dgm:cxn modelId="{489AC4F4-1577-F046-8088-4BD0647391D8}" type="presOf" srcId="{6F0B4A68-111F-4676-9846-139253D16F8D}" destId="{1151BB7E-A116-6A41-A381-A6E8C72E3F1B}" srcOrd="0" destOrd="0" presId="urn:microsoft.com/office/officeart/2005/8/layout/vList2"/>
    <dgm:cxn modelId="{6F0F77FC-6C9D-2A4E-9E03-E6E2B5453E96}" type="presOf" srcId="{E94AE969-38D6-4143-A0B8-8B94733DE004}" destId="{7C2EB998-7D74-0648-8CAE-90DA61456FC9}" srcOrd="0" destOrd="0" presId="urn:microsoft.com/office/officeart/2005/8/layout/vList2"/>
    <dgm:cxn modelId="{17878090-1B8F-2547-8B16-115FC2723A4F}" type="presParOf" srcId="{1151BB7E-A116-6A41-A381-A6E8C72E3F1B}" destId="{DC498F9C-860D-0A44-AE30-B7E25F499B2B}" srcOrd="0" destOrd="0" presId="urn:microsoft.com/office/officeart/2005/8/layout/vList2"/>
    <dgm:cxn modelId="{EABF853C-16E1-6E46-B742-C0568FAAE324}" type="presParOf" srcId="{1151BB7E-A116-6A41-A381-A6E8C72E3F1B}" destId="{AD53ADBD-B6DC-884F-9251-6072D5CC9272}" srcOrd="1" destOrd="0" presId="urn:microsoft.com/office/officeart/2005/8/layout/vList2"/>
    <dgm:cxn modelId="{0C129E7C-8AD4-1D42-A040-31953617F3B4}" type="presParOf" srcId="{1151BB7E-A116-6A41-A381-A6E8C72E3F1B}" destId="{16EE653B-EA4C-1447-8DE8-D913EAB9615F}" srcOrd="2" destOrd="0" presId="urn:microsoft.com/office/officeart/2005/8/layout/vList2"/>
    <dgm:cxn modelId="{B3FB22B4-4C5C-3F45-B949-F62BC68087BD}" type="presParOf" srcId="{1151BB7E-A116-6A41-A381-A6E8C72E3F1B}" destId="{FD1F1859-2520-FC4A-BFAF-3833564F20C5}" srcOrd="3" destOrd="0" presId="urn:microsoft.com/office/officeart/2005/8/layout/vList2"/>
    <dgm:cxn modelId="{A84B27FC-8C37-5547-997C-D38CF4CCF0C4}" type="presParOf" srcId="{1151BB7E-A116-6A41-A381-A6E8C72E3F1B}" destId="{7C2EB998-7D74-0648-8CAE-90DA61456FC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47F0FE-EF79-4676-A050-46C36A731E77}"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BF78AE8B-96A8-4759-A5F8-95F4AE0714CC}">
      <dgm:prSet/>
      <dgm:spPr/>
      <dgm:t>
        <a:bodyPr/>
        <a:lstStyle/>
        <a:p>
          <a:r>
            <a:rPr lang="fr-FR"/>
            <a:t>La mise en œuvre du Plan mathématiques à l'école primaire, dès 2018, puis au collège et au lycée, complétée par la réforme du lycée et la consolidation de la spécialité mathématiques, commence à porter ses fruits</a:t>
          </a:r>
          <a:r>
            <a:rPr lang="fr-MQ"/>
            <a:t> </a:t>
          </a:r>
          <a:endParaRPr lang="en-US"/>
        </a:p>
      </dgm:t>
    </dgm:pt>
    <dgm:pt modelId="{B7463D22-571A-4E66-81BE-9766B1032FF8}" type="parTrans" cxnId="{574D0B1D-B9FA-4CEA-8954-E991ECD30659}">
      <dgm:prSet/>
      <dgm:spPr/>
      <dgm:t>
        <a:bodyPr/>
        <a:lstStyle/>
        <a:p>
          <a:endParaRPr lang="en-US"/>
        </a:p>
      </dgm:t>
    </dgm:pt>
    <dgm:pt modelId="{E25CC30E-F9B1-48B6-8E62-8940EA4A3214}" type="sibTrans" cxnId="{574D0B1D-B9FA-4CEA-8954-E991ECD30659}">
      <dgm:prSet/>
      <dgm:spPr/>
      <dgm:t>
        <a:bodyPr/>
        <a:lstStyle/>
        <a:p>
          <a:endParaRPr lang="en-US"/>
        </a:p>
      </dgm:t>
    </dgm:pt>
    <dgm:pt modelId="{DC9D44E5-2319-4102-82F3-928A58E6F6C6}">
      <dgm:prSet/>
      <dgm:spPr/>
      <dgm:t>
        <a:bodyPr/>
        <a:lstStyle/>
        <a:p>
          <a:r>
            <a:rPr lang="fr-FR"/>
            <a:t>Poursuivre les efforts en exposant les élèves aux quatre opérations dès les débuts de l'école élémentaire, en valorisant systématiquement la résolution de problèmes et en cultivant le goût des mathématiques par le développement des labos de maths au collège et au lycée dans l'esprit du rapport Villani-Torossian.</a:t>
          </a:r>
          <a:endParaRPr lang="en-US"/>
        </a:p>
      </dgm:t>
    </dgm:pt>
    <dgm:pt modelId="{5EF2BF61-83D9-44DD-963B-D2BE56AC1A74}" type="parTrans" cxnId="{07B3B3BF-8355-4DE7-B657-235DB5B4C68E}">
      <dgm:prSet/>
      <dgm:spPr/>
      <dgm:t>
        <a:bodyPr/>
        <a:lstStyle/>
        <a:p>
          <a:endParaRPr lang="en-US"/>
        </a:p>
      </dgm:t>
    </dgm:pt>
    <dgm:pt modelId="{D65CB5F1-9863-4C5F-9F68-DA97DFD82376}" type="sibTrans" cxnId="{07B3B3BF-8355-4DE7-B657-235DB5B4C68E}">
      <dgm:prSet/>
      <dgm:spPr/>
      <dgm:t>
        <a:bodyPr/>
        <a:lstStyle/>
        <a:p>
          <a:endParaRPr lang="en-US"/>
        </a:p>
      </dgm:t>
    </dgm:pt>
    <dgm:pt modelId="{A580A54C-3E62-1647-B81B-2A8A329338D3}" type="pres">
      <dgm:prSet presAssocID="{AF47F0FE-EF79-4676-A050-46C36A731E77}" presName="diagram" presStyleCnt="0">
        <dgm:presLayoutVars>
          <dgm:dir/>
          <dgm:resizeHandles val="exact"/>
        </dgm:presLayoutVars>
      </dgm:prSet>
      <dgm:spPr/>
    </dgm:pt>
    <dgm:pt modelId="{926DE741-521D-1A4E-944E-51958664641D}" type="pres">
      <dgm:prSet presAssocID="{BF78AE8B-96A8-4759-A5F8-95F4AE0714CC}" presName="node" presStyleLbl="node1" presStyleIdx="0" presStyleCnt="2">
        <dgm:presLayoutVars>
          <dgm:bulletEnabled val="1"/>
        </dgm:presLayoutVars>
      </dgm:prSet>
      <dgm:spPr/>
    </dgm:pt>
    <dgm:pt modelId="{83CE596E-C237-F843-AF70-D9CD17349232}" type="pres">
      <dgm:prSet presAssocID="{E25CC30E-F9B1-48B6-8E62-8940EA4A3214}" presName="sibTrans" presStyleCnt="0"/>
      <dgm:spPr/>
    </dgm:pt>
    <dgm:pt modelId="{6BE4FC00-F7F3-2D4E-9089-6C0B62F04C5F}" type="pres">
      <dgm:prSet presAssocID="{DC9D44E5-2319-4102-82F3-928A58E6F6C6}" presName="node" presStyleLbl="node1" presStyleIdx="1" presStyleCnt="2">
        <dgm:presLayoutVars>
          <dgm:bulletEnabled val="1"/>
        </dgm:presLayoutVars>
      </dgm:prSet>
      <dgm:spPr/>
    </dgm:pt>
  </dgm:ptLst>
  <dgm:cxnLst>
    <dgm:cxn modelId="{574D0B1D-B9FA-4CEA-8954-E991ECD30659}" srcId="{AF47F0FE-EF79-4676-A050-46C36A731E77}" destId="{BF78AE8B-96A8-4759-A5F8-95F4AE0714CC}" srcOrd="0" destOrd="0" parTransId="{B7463D22-571A-4E66-81BE-9766B1032FF8}" sibTransId="{E25CC30E-F9B1-48B6-8E62-8940EA4A3214}"/>
    <dgm:cxn modelId="{59275C7B-1A1E-9C40-B5E6-FB29BEDBECB4}" type="presOf" srcId="{DC9D44E5-2319-4102-82F3-928A58E6F6C6}" destId="{6BE4FC00-F7F3-2D4E-9089-6C0B62F04C5F}" srcOrd="0" destOrd="0" presId="urn:microsoft.com/office/officeart/2005/8/layout/default"/>
    <dgm:cxn modelId="{C4E85E9B-F352-834A-AD48-16C05C9FAEFD}" type="presOf" srcId="{AF47F0FE-EF79-4676-A050-46C36A731E77}" destId="{A580A54C-3E62-1647-B81B-2A8A329338D3}" srcOrd="0" destOrd="0" presId="urn:microsoft.com/office/officeart/2005/8/layout/default"/>
    <dgm:cxn modelId="{B0F7E9B8-4EF0-754C-8C6B-AC04B7DA8E1C}" type="presOf" srcId="{BF78AE8B-96A8-4759-A5F8-95F4AE0714CC}" destId="{926DE741-521D-1A4E-944E-51958664641D}" srcOrd="0" destOrd="0" presId="urn:microsoft.com/office/officeart/2005/8/layout/default"/>
    <dgm:cxn modelId="{07B3B3BF-8355-4DE7-B657-235DB5B4C68E}" srcId="{AF47F0FE-EF79-4676-A050-46C36A731E77}" destId="{DC9D44E5-2319-4102-82F3-928A58E6F6C6}" srcOrd="1" destOrd="0" parTransId="{5EF2BF61-83D9-44DD-963B-D2BE56AC1A74}" sibTransId="{D65CB5F1-9863-4C5F-9F68-DA97DFD82376}"/>
    <dgm:cxn modelId="{F66B8DA4-790D-3C4B-95BC-5894F22B9942}" type="presParOf" srcId="{A580A54C-3E62-1647-B81B-2A8A329338D3}" destId="{926DE741-521D-1A4E-944E-51958664641D}" srcOrd="0" destOrd="0" presId="urn:microsoft.com/office/officeart/2005/8/layout/default"/>
    <dgm:cxn modelId="{F80B5663-4051-A742-BDC8-1B38F66BD9BF}" type="presParOf" srcId="{A580A54C-3E62-1647-B81B-2A8A329338D3}" destId="{83CE596E-C237-F843-AF70-D9CD17349232}" srcOrd="1" destOrd="0" presId="urn:microsoft.com/office/officeart/2005/8/layout/default"/>
    <dgm:cxn modelId="{5AACC1A5-1D9B-4543-9EE3-980DB8A34A9A}" type="presParOf" srcId="{A580A54C-3E62-1647-B81B-2A8A329338D3}" destId="{6BE4FC00-F7F3-2D4E-9089-6C0B62F04C5F}"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2C5C8D-4D62-DD42-B2CD-63506683FA65}">
      <dsp:nvSpPr>
        <dsp:cNvPr id="0" name=""/>
        <dsp:cNvSpPr/>
      </dsp:nvSpPr>
      <dsp:spPr>
        <a:xfrm>
          <a:off x="3274745" y="1657004"/>
          <a:ext cx="722652" cy="91440"/>
        </a:xfrm>
        <a:custGeom>
          <a:avLst/>
          <a:gdLst/>
          <a:ahLst/>
          <a:cxnLst/>
          <a:rect l="0" t="0" r="0" b="0"/>
          <a:pathLst>
            <a:path>
              <a:moveTo>
                <a:pt x="0" y="45720"/>
              </a:moveTo>
              <a:lnTo>
                <a:pt x="722652"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17240" y="1698958"/>
        <a:ext cx="37662" cy="7532"/>
      </dsp:txXfrm>
    </dsp:sp>
    <dsp:sp modelId="{5DD7B7F2-7441-4445-ACAD-DEA2876A70F5}">
      <dsp:nvSpPr>
        <dsp:cNvPr id="0" name=""/>
        <dsp:cNvSpPr/>
      </dsp:nvSpPr>
      <dsp:spPr>
        <a:xfrm>
          <a:off x="1534" y="720221"/>
          <a:ext cx="3275011" cy="196500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478" tIns="168450" rIns="160478" bIns="168450" numCol="1" spcCol="1270" anchor="ctr" anchorCtr="0">
          <a:noAutofit/>
        </a:bodyPr>
        <a:lstStyle/>
        <a:p>
          <a:pPr marL="0" lvl="0" indent="0" algn="ctr" defTabSz="711200">
            <a:lnSpc>
              <a:spcPct val="90000"/>
            </a:lnSpc>
            <a:spcBef>
              <a:spcPct val="0"/>
            </a:spcBef>
            <a:spcAft>
              <a:spcPct val="35000"/>
            </a:spcAft>
            <a:buNone/>
          </a:pPr>
          <a:r>
            <a:rPr lang="fr-FR" sz="1600" kern="1200"/>
            <a:t>l'École comme </a:t>
          </a:r>
          <a:r>
            <a:rPr lang="fr-FR" sz="1600" b="1" kern="1200"/>
            <a:t>lieu d'apprentissage </a:t>
          </a:r>
          <a:r>
            <a:rPr lang="fr-FR" sz="1600" kern="1200"/>
            <a:t>au service de la poursuite de </a:t>
          </a:r>
          <a:r>
            <a:rPr lang="fr-FR" sz="1600" b="1" kern="1200"/>
            <a:t>l'élévation du niveau général ;</a:t>
          </a:r>
          <a:endParaRPr lang="en-US" sz="1600" kern="1200"/>
        </a:p>
      </dsp:txBody>
      <dsp:txXfrm>
        <a:off x="1534" y="720221"/>
        <a:ext cx="3275011" cy="1965006"/>
      </dsp:txXfrm>
    </dsp:sp>
    <dsp:sp modelId="{DD3647FE-8A8C-414C-A406-F3ED8A22F175}">
      <dsp:nvSpPr>
        <dsp:cNvPr id="0" name=""/>
        <dsp:cNvSpPr/>
      </dsp:nvSpPr>
      <dsp:spPr>
        <a:xfrm>
          <a:off x="1639039" y="2683428"/>
          <a:ext cx="4028264" cy="722652"/>
        </a:xfrm>
        <a:custGeom>
          <a:avLst/>
          <a:gdLst/>
          <a:ahLst/>
          <a:cxnLst/>
          <a:rect l="0" t="0" r="0" b="0"/>
          <a:pathLst>
            <a:path>
              <a:moveTo>
                <a:pt x="4028264" y="0"/>
              </a:moveTo>
              <a:lnTo>
                <a:pt x="4028264" y="378426"/>
              </a:lnTo>
              <a:lnTo>
                <a:pt x="0" y="378426"/>
              </a:lnTo>
              <a:lnTo>
                <a:pt x="0" y="722652"/>
              </a:lnTo>
            </a:path>
          </a:pathLst>
        </a:custGeom>
        <a:noFill/>
        <a:ln w="6350" cap="flat" cmpd="sng" algn="ctr">
          <a:solidFill>
            <a:schemeClr val="accent5">
              <a:hueOff val="-3379271"/>
              <a:satOff val="-8710"/>
              <a:lumOff val="-588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50719" y="3040988"/>
        <a:ext cx="204904" cy="7532"/>
      </dsp:txXfrm>
    </dsp:sp>
    <dsp:sp modelId="{B59DDB7A-574E-314C-8E73-8FCB79FCD53D}">
      <dsp:nvSpPr>
        <dsp:cNvPr id="0" name=""/>
        <dsp:cNvSpPr/>
      </dsp:nvSpPr>
      <dsp:spPr>
        <a:xfrm>
          <a:off x="4029798" y="720221"/>
          <a:ext cx="3275011" cy="1965006"/>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478" tIns="168450" rIns="160478" bIns="168450" numCol="1" spcCol="1270" anchor="ctr" anchorCtr="0">
          <a:noAutofit/>
        </a:bodyPr>
        <a:lstStyle/>
        <a:p>
          <a:pPr marL="0" lvl="0" indent="0" algn="ctr" defTabSz="711200">
            <a:lnSpc>
              <a:spcPct val="90000"/>
            </a:lnSpc>
            <a:spcBef>
              <a:spcPct val="0"/>
            </a:spcBef>
            <a:spcAft>
              <a:spcPct val="35000"/>
            </a:spcAft>
            <a:buNone/>
          </a:pPr>
          <a:r>
            <a:rPr lang="fr-FR" sz="1600" kern="1200"/>
            <a:t>l'École comme lieu où se </a:t>
          </a:r>
          <a:r>
            <a:rPr lang="fr-FR" sz="1600" b="1" kern="1200"/>
            <a:t>construisent le rapport à l'autre et la vie en société</a:t>
          </a:r>
          <a:r>
            <a:rPr lang="fr-FR" sz="1600" kern="1200"/>
            <a:t>, adossés aux valeurs de la République et à une </a:t>
          </a:r>
          <a:r>
            <a:rPr lang="fr-FR" sz="1600" b="1" kern="1200"/>
            <a:t>culture humaniste</a:t>
          </a:r>
          <a:r>
            <a:rPr lang="fr-FR" sz="1600" kern="1200"/>
            <a:t> ;</a:t>
          </a:r>
          <a:endParaRPr lang="en-US" sz="1600" kern="1200"/>
        </a:p>
      </dsp:txBody>
      <dsp:txXfrm>
        <a:off x="4029798" y="720221"/>
        <a:ext cx="3275011" cy="1965006"/>
      </dsp:txXfrm>
    </dsp:sp>
    <dsp:sp modelId="{27085610-DB92-B344-A0C4-C548FC5D5346}">
      <dsp:nvSpPr>
        <dsp:cNvPr id="0" name=""/>
        <dsp:cNvSpPr/>
      </dsp:nvSpPr>
      <dsp:spPr>
        <a:xfrm>
          <a:off x="3274745" y="4375264"/>
          <a:ext cx="722652" cy="91440"/>
        </a:xfrm>
        <a:custGeom>
          <a:avLst/>
          <a:gdLst/>
          <a:ahLst/>
          <a:cxnLst/>
          <a:rect l="0" t="0" r="0" b="0"/>
          <a:pathLst>
            <a:path>
              <a:moveTo>
                <a:pt x="0" y="45720"/>
              </a:moveTo>
              <a:lnTo>
                <a:pt x="722652" y="45720"/>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17240" y="4417218"/>
        <a:ext cx="37662" cy="7532"/>
      </dsp:txXfrm>
    </dsp:sp>
    <dsp:sp modelId="{3045614F-9D00-014A-A5F2-D13135A44733}">
      <dsp:nvSpPr>
        <dsp:cNvPr id="0" name=""/>
        <dsp:cNvSpPr/>
      </dsp:nvSpPr>
      <dsp:spPr>
        <a:xfrm>
          <a:off x="1534" y="3438480"/>
          <a:ext cx="3275011" cy="1965006"/>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478" tIns="168450" rIns="160478" bIns="168450" numCol="1" spcCol="1270" anchor="ctr" anchorCtr="0">
          <a:noAutofit/>
        </a:bodyPr>
        <a:lstStyle/>
        <a:p>
          <a:pPr marL="0" lvl="0" indent="0" algn="ctr" defTabSz="711200">
            <a:lnSpc>
              <a:spcPct val="90000"/>
            </a:lnSpc>
            <a:spcBef>
              <a:spcPct val="0"/>
            </a:spcBef>
            <a:spcAft>
              <a:spcPct val="35000"/>
            </a:spcAft>
            <a:buNone/>
          </a:pPr>
          <a:r>
            <a:rPr lang="fr-FR" sz="1600" kern="1200"/>
            <a:t>l'École comme lieu où </a:t>
          </a:r>
          <a:r>
            <a:rPr lang="fr-FR" sz="1600" b="1" kern="1200"/>
            <a:t>chacun a sa place</a:t>
          </a:r>
          <a:r>
            <a:rPr lang="fr-FR" sz="1600" kern="1200"/>
            <a:t>, en </a:t>
          </a:r>
          <a:r>
            <a:rPr lang="fr-FR" sz="1600" b="1" kern="1200"/>
            <a:t>donnant plus à ceux qui ont moins</a:t>
          </a:r>
          <a:r>
            <a:rPr lang="fr-FR" sz="1600" kern="1200"/>
            <a:t> pour assurer l'égalité des chances, en veillant à la pleine santé de tous et en parachevant la transformation de l'École inclusive ;</a:t>
          </a:r>
          <a:endParaRPr lang="en-US" sz="1600" kern="1200"/>
        </a:p>
      </dsp:txBody>
      <dsp:txXfrm>
        <a:off x="1534" y="3438480"/>
        <a:ext cx="3275011" cy="1965006"/>
      </dsp:txXfrm>
    </dsp:sp>
    <dsp:sp modelId="{266CD467-7687-8D45-AE85-F4627A913822}">
      <dsp:nvSpPr>
        <dsp:cNvPr id="0" name=""/>
        <dsp:cNvSpPr/>
      </dsp:nvSpPr>
      <dsp:spPr>
        <a:xfrm>
          <a:off x="4029798" y="3438480"/>
          <a:ext cx="3275011" cy="1965006"/>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478" tIns="168450" rIns="160478" bIns="168450" numCol="1" spcCol="1270" anchor="ctr" anchorCtr="0">
          <a:noAutofit/>
        </a:bodyPr>
        <a:lstStyle/>
        <a:p>
          <a:pPr marL="0" lvl="0" indent="0" algn="ctr" defTabSz="711200">
            <a:lnSpc>
              <a:spcPct val="90000"/>
            </a:lnSpc>
            <a:spcBef>
              <a:spcPct val="0"/>
            </a:spcBef>
            <a:spcAft>
              <a:spcPct val="35000"/>
            </a:spcAft>
            <a:buNone/>
          </a:pPr>
          <a:r>
            <a:rPr lang="fr-FR" sz="1600" kern="1200"/>
            <a:t>l'École comme lieu fondé sur une équipe éducative soudée.</a:t>
          </a:r>
          <a:endParaRPr lang="en-US" sz="1600" kern="1200"/>
        </a:p>
      </dsp:txBody>
      <dsp:txXfrm>
        <a:off x="4029798" y="3438480"/>
        <a:ext cx="3275011" cy="19650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98F9C-860D-0A44-AE30-B7E25F499B2B}">
      <dsp:nvSpPr>
        <dsp:cNvPr id="0" name=""/>
        <dsp:cNvSpPr/>
      </dsp:nvSpPr>
      <dsp:spPr>
        <a:xfrm>
          <a:off x="0" y="350730"/>
          <a:ext cx="5744684" cy="131664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FR" sz="1300" kern="1200"/>
            <a:t>L'objectif premier de l'École est de garantir l'acquisition de savoirs fondamentaux solides pour permettre ensuite aux élèves de choisir la voie qui leur correspond le mieux.</a:t>
          </a:r>
          <a:endParaRPr lang="en-US" sz="1300" kern="1200"/>
        </a:p>
      </dsp:txBody>
      <dsp:txXfrm>
        <a:off x="64273" y="415003"/>
        <a:ext cx="5616138" cy="1188099"/>
      </dsp:txXfrm>
    </dsp:sp>
    <dsp:sp modelId="{16EE653B-EA4C-1447-8DE8-D913EAB9615F}">
      <dsp:nvSpPr>
        <dsp:cNvPr id="0" name=""/>
        <dsp:cNvSpPr/>
      </dsp:nvSpPr>
      <dsp:spPr>
        <a:xfrm>
          <a:off x="0" y="1704815"/>
          <a:ext cx="5744684" cy="1316645"/>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FR" sz="1300" b="1" kern="1200"/>
            <a:t>Adapter l'acquisition des premiers mois de l'année scolaire afin de consolider les apprentissages et de tenir compte des retards induits par la crise sanitaire</a:t>
          </a:r>
          <a:r>
            <a:rPr lang="fr-MQ" sz="1300" b="1" kern="1200"/>
            <a:t> (</a:t>
          </a:r>
          <a:r>
            <a:rPr lang="fr-FR" sz="1300" kern="1200"/>
            <a:t>les dispositifs Je rentre au CP et Je rentre en 6e, qui ont porté leurs fruits, doivent désormais être systématisés)</a:t>
          </a:r>
          <a:r>
            <a:rPr lang="fr-MQ" sz="1300" kern="1200"/>
            <a:t> </a:t>
          </a:r>
          <a:endParaRPr lang="en-US" sz="1300" kern="1200"/>
        </a:p>
      </dsp:txBody>
      <dsp:txXfrm>
        <a:off x="64273" y="1769088"/>
        <a:ext cx="5616138" cy="1188099"/>
      </dsp:txXfrm>
    </dsp:sp>
    <dsp:sp modelId="{7C2EB998-7D74-0648-8CAE-90DA61456FC9}">
      <dsp:nvSpPr>
        <dsp:cNvPr id="0" name=""/>
        <dsp:cNvSpPr/>
      </dsp:nvSpPr>
      <dsp:spPr>
        <a:xfrm>
          <a:off x="0" y="3058900"/>
          <a:ext cx="5744684" cy="131664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FR" sz="1300" b="1" kern="1200"/>
            <a:t>Donner la priorité à la lecture: </a:t>
          </a:r>
          <a:r>
            <a:rPr lang="fr-FR" sz="1300" kern="1200"/>
            <a:t>redonner le goût de la lecture par la lecture d'histoires quotidiennes en maternelle, et l'encouragement de la lecture par les parents à la maison (prêts de livres) ; par la pratique quotidienne de la lecture orale ou silencieuse systématique en classe à l'école élémentaire, notamment avec le Quart d'heure lecture qui doit être instauré ou développé partout où c'est possiblepar l'invitation à une pratique régulière de la lecture au collège et au lycée</a:t>
          </a:r>
          <a:r>
            <a:rPr lang="fr-MQ" sz="1300" kern="1200"/>
            <a:t> </a:t>
          </a:r>
          <a:endParaRPr lang="en-US" sz="1300" kern="1200"/>
        </a:p>
      </dsp:txBody>
      <dsp:txXfrm>
        <a:off x="64273" y="3123173"/>
        <a:ext cx="5616138" cy="1188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DE741-521D-1A4E-944E-51958664641D}">
      <dsp:nvSpPr>
        <dsp:cNvPr id="0" name=""/>
        <dsp:cNvSpPr/>
      </dsp:nvSpPr>
      <dsp:spPr>
        <a:xfrm>
          <a:off x="1333" y="283965"/>
          <a:ext cx="5202457" cy="31214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a:t>La mise en œuvre du Plan mathématiques à l'école primaire, dès 2018, puis au collège et au lycée, complétée par la réforme du lycée et la consolidation de la spécialité mathématiques, commence à porter ses fruits</a:t>
          </a:r>
          <a:r>
            <a:rPr lang="fr-MQ" sz="2300" kern="1200"/>
            <a:t> </a:t>
          </a:r>
          <a:endParaRPr lang="en-US" sz="2300" kern="1200"/>
        </a:p>
      </dsp:txBody>
      <dsp:txXfrm>
        <a:off x="1333" y="283965"/>
        <a:ext cx="5202457" cy="3121474"/>
      </dsp:txXfrm>
    </dsp:sp>
    <dsp:sp modelId="{6BE4FC00-F7F3-2D4E-9089-6C0B62F04C5F}">
      <dsp:nvSpPr>
        <dsp:cNvPr id="0" name=""/>
        <dsp:cNvSpPr/>
      </dsp:nvSpPr>
      <dsp:spPr>
        <a:xfrm>
          <a:off x="5724037" y="283965"/>
          <a:ext cx="5202457" cy="3121474"/>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a:t>Poursuivre les efforts en exposant les élèves aux quatre opérations dès les débuts de l'école élémentaire, en valorisant systématiquement la résolution de problèmes et en cultivant le goût des mathématiques par le développement des labos de maths au collège et au lycée dans l'esprit du rapport Villani-Torossian.</a:t>
          </a:r>
          <a:endParaRPr lang="en-US" sz="2300" kern="1200"/>
        </a:p>
      </dsp:txBody>
      <dsp:txXfrm>
        <a:off x="5724037" y="283965"/>
        <a:ext cx="5202457" cy="3121474"/>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917C85-0D1E-764E-AF0E-B4735F3E726C}" type="datetimeFigureOut">
              <a:rPr lang="fr-FR" smtClean="0"/>
              <a:t>13/09/2021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25B7A5-8760-6C41-BFF7-F5B43F902482}" type="slidenum">
              <a:rPr lang="fr-FR" smtClean="0"/>
              <a:t>‹N°›</a:t>
            </a:fld>
            <a:endParaRPr lang="fr-FR"/>
          </a:p>
        </p:txBody>
      </p:sp>
    </p:spTree>
    <p:extLst>
      <p:ext uri="{BB962C8B-B14F-4D97-AF65-F5344CB8AC3E}">
        <p14:creationId xmlns:p14="http://schemas.microsoft.com/office/powerpoint/2010/main" val="208417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825B7A5-8760-6C41-BFF7-F5B43F902482}" type="slidenum">
              <a:rPr lang="fr-FR" smtClean="0"/>
              <a:t>1</a:t>
            </a:fld>
            <a:endParaRPr lang="fr-FR"/>
          </a:p>
        </p:txBody>
      </p:sp>
    </p:spTree>
    <p:extLst>
      <p:ext uri="{BB962C8B-B14F-4D97-AF65-F5344CB8AC3E}">
        <p14:creationId xmlns:p14="http://schemas.microsoft.com/office/powerpoint/2010/main" val="3046321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825B7A5-8760-6C41-BFF7-F5B43F902482}" type="slidenum">
              <a:rPr lang="fr-FR" smtClean="0"/>
              <a:t>4</a:t>
            </a:fld>
            <a:endParaRPr lang="fr-FR"/>
          </a:p>
        </p:txBody>
      </p:sp>
    </p:spTree>
    <p:extLst>
      <p:ext uri="{BB962C8B-B14F-4D97-AF65-F5344CB8AC3E}">
        <p14:creationId xmlns:p14="http://schemas.microsoft.com/office/powerpoint/2010/main" val="1803104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517B36-6169-2047-9266-5020BE23C38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3CD3D9-F4AC-B749-8D7E-97FD77C4E3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0395720-B356-DC44-8CC8-F72809FD52B2}"/>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5" name="Espace réservé du pied de page 4">
            <a:extLst>
              <a:ext uri="{FF2B5EF4-FFF2-40B4-BE49-F238E27FC236}">
                <a16:creationId xmlns:a16="http://schemas.microsoft.com/office/drawing/2014/main" id="{84F235FD-F397-294B-BFAC-3BDF552B59C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91B44E-BEC1-704B-B324-C357A7FC212F}"/>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170649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F2DC67-42A4-004A-A4BD-5C8E25E198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2C1DE3A-37A2-6B4E-806C-4FC178C4F8B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D9804B4-5C69-6147-874D-F8777CE3CEF9}"/>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5" name="Espace réservé du pied de page 4">
            <a:extLst>
              <a:ext uri="{FF2B5EF4-FFF2-40B4-BE49-F238E27FC236}">
                <a16:creationId xmlns:a16="http://schemas.microsoft.com/office/drawing/2014/main" id="{05E72E13-18CC-5141-90C2-6021F919B79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A6B3902-E62E-9E46-968E-DE06C6A4A380}"/>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2038196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884A25-933C-2B4C-84A7-08E6F756CA5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1047191-49BA-C94A-8912-733710892F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C1DB69D-3B9C-3D47-9A37-512E15239128}"/>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5" name="Espace réservé du pied de page 4">
            <a:extLst>
              <a:ext uri="{FF2B5EF4-FFF2-40B4-BE49-F238E27FC236}">
                <a16:creationId xmlns:a16="http://schemas.microsoft.com/office/drawing/2014/main" id="{BC69B84D-5446-E143-8215-3809971095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3442FBB-F51B-564E-AEF6-D0547D398B76}"/>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117292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45C7FC-6C9F-CA49-AA23-F1DA55874F6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53F5402-20A5-5548-AC30-764BCAA697C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6B33580-F99D-1448-B30B-51DB28B5F74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A0A3C64-CDBC-D147-895D-57D49D1C86F8}"/>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6" name="Espace réservé du pied de page 5">
            <a:extLst>
              <a:ext uri="{FF2B5EF4-FFF2-40B4-BE49-F238E27FC236}">
                <a16:creationId xmlns:a16="http://schemas.microsoft.com/office/drawing/2014/main" id="{FFDC4213-5CBF-2D42-ACC5-C725F1ADCEF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F968A13-2914-FD4F-BAB6-9998A29E8631}"/>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2002594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373169-F356-984F-8CAE-2AFACC64A5F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4EC00A8-3D74-5044-990A-F560730472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E8A7C6A-3F0E-E048-B102-F226B60A604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2F6DDD7-71A6-BA42-B549-235B6DD837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959B5C2-E8A5-8748-BDC3-E2CA76F188C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1C50158-465D-F04F-B243-FC198EBCD8F7}"/>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8" name="Espace réservé du pied de page 7">
            <a:extLst>
              <a:ext uri="{FF2B5EF4-FFF2-40B4-BE49-F238E27FC236}">
                <a16:creationId xmlns:a16="http://schemas.microsoft.com/office/drawing/2014/main" id="{73A031D2-E36A-9449-954C-85E75ABB23B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615AE27-0C9E-0F46-A851-1C2E91EDC8F2}"/>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2233806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323A90-D7D9-E141-A4BF-7238C76DF11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0BD0B25-6967-B445-A1C4-21D70478B5B9}"/>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4" name="Espace réservé du pied de page 3">
            <a:extLst>
              <a:ext uri="{FF2B5EF4-FFF2-40B4-BE49-F238E27FC236}">
                <a16:creationId xmlns:a16="http://schemas.microsoft.com/office/drawing/2014/main" id="{7B138C0F-8B5B-B246-A547-269C704C86B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99B238E-E8B2-EF4D-8AE2-CE01AD81930D}"/>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88615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8F31B8F-C577-6E4C-88B5-F6722CE0CD31}"/>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3" name="Espace réservé du pied de page 2">
            <a:extLst>
              <a:ext uri="{FF2B5EF4-FFF2-40B4-BE49-F238E27FC236}">
                <a16:creationId xmlns:a16="http://schemas.microsoft.com/office/drawing/2014/main" id="{FBB45A32-E52D-1B42-BDDA-DBECA351567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C995611-6EE6-F645-A536-EACC78370EAD}"/>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3591773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B9B49E-A686-6A41-9DED-559EFFA53F3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55CA749-1BE9-7B42-89DF-BDE87C73E3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9E07AD7-AEA8-E347-84A0-EFB50C2D74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7B6CB21-6F0E-5847-9C50-4EB400ACCF11}"/>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6" name="Espace réservé du pied de page 5">
            <a:extLst>
              <a:ext uri="{FF2B5EF4-FFF2-40B4-BE49-F238E27FC236}">
                <a16:creationId xmlns:a16="http://schemas.microsoft.com/office/drawing/2014/main" id="{F56D9AF6-19EB-CD4B-9A5B-57384E7E96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833D152-8BEB-CA4A-92E0-AEA85B3991F0}"/>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638532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A451F8-C843-0F46-8EED-E1B9DA86F26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717CBA4-14FE-E64B-A37A-7952E497D6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DDB0E93-3434-5C4D-A739-3A58570A09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7FF89FF-3888-9A4E-8C70-2EE09EC3364E}"/>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6" name="Espace réservé du pied de page 5">
            <a:extLst>
              <a:ext uri="{FF2B5EF4-FFF2-40B4-BE49-F238E27FC236}">
                <a16:creationId xmlns:a16="http://schemas.microsoft.com/office/drawing/2014/main" id="{9F9D890C-7AF1-2746-8C0D-F320FEB5B43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E65C2D1-FD11-8549-8F79-5FE408C242B0}"/>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814973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A0B5E9-31B2-9946-898B-429AAAC1E72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64CE499-693E-6C43-B94F-CE93DA26850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2D66C9-A4A4-134D-85EE-C2A6A99A6536}"/>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5" name="Espace réservé du pied de page 4">
            <a:extLst>
              <a:ext uri="{FF2B5EF4-FFF2-40B4-BE49-F238E27FC236}">
                <a16:creationId xmlns:a16="http://schemas.microsoft.com/office/drawing/2014/main" id="{ADC6F1AC-7784-6641-91CA-30999907008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87C3CEA-8086-354F-9396-4659670BA2B5}"/>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2051963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AC24C4D-0AE8-EE43-BB86-2F2B88FE203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B3FDD06-2797-D34C-808B-78874607ABA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4DE302B-5392-0149-8D9C-6C521692C9B8}"/>
              </a:ext>
            </a:extLst>
          </p:cNvPr>
          <p:cNvSpPr>
            <a:spLocks noGrp="1"/>
          </p:cNvSpPr>
          <p:nvPr>
            <p:ph type="dt" sz="half" idx="10"/>
          </p:nvPr>
        </p:nvSpPr>
        <p:spPr/>
        <p:txBody>
          <a:bodyPr/>
          <a:lstStyle/>
          <a:p>
            <a:fld id="{2F76FF78-D37E-1D48-BC06-7D4A32CE4279}" type="datetimeFigureOut">
              <a:rPr lang="fr-FR" smtClean="0"/>
              <a:t>13/09/2021</a:t>
            </a:fld>
            <a:endParaRPr lang="fr-FR"/>
          </a:p>
        </p:txBody>
      </p:sp>
      <p:sp>
        <p:nvSpPr>
          <p:cNvPr id="5" name="Espace réservé du pied de page 4">
            <a:extLst>
              <a:ext uri="{FF2B5EF4-FFF2-40B4-BE49-F238E27FC236}">
                <a16:creationId xmlns:a16="http://schemas.microsoft.com/office/drawing/2014/main" id="{D17F37BB-E03C-3249-BFA2-9003350C189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B68963-8A44-E54E-9056-ABF1410688D9}"/>
              </a:ext>
            </a:extLst>
          </p:cNvPr>
          <p:cNvSpPr>
            <a:spLocks noGrp="1"/>
          </p:cNvSpPr>
          <p:nvPr>
            <p:ph type="sldNum" sz="quarter" idx="12"/>
          </p:nvPr>
        </p:nvSpPr>
        <p:spPr/>
        <p:txBody>
          <a:bodyPr/>
          <a:lstStyle/>
          <a:p>
            <a:fld id="{B1058858-1ABE-6D44-AE84-0523081D0B5E}" type="slidenum">
              <a:rPr lang="fr-FR" smtClean="0"/>
              <a:t>‹N°›</a:t>
            </a:fld>
            <a:endParaRPr lang="fr-FR"/>
          </a:p>
        </p:txBody>
      </p:sp>
    </p:spTree>
    <p:extLst>
      <p:ext uri="{BB962C8B-B14F-4D97-AF65-F5344CB8AC3E}">
        <p14:creationId xmlns:p14="http://schemas.microsoft.com/office/powerpoint/2010/main" val="3054384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F98F246-B1C3-2F47-A648-CD5D0A0604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2951D78-4CC1-EE46-853D-EA6B76AAE7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A6CBEA0-D2CE-E14B-924A-E92DED571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6FF78-D37E-1D48-BC06-7D4A32CE4279}" type="datetimeFigureOut">
              <a:rPr lang="fr-FR" smtClean="0"/>
              <a:t>13/09/2021</a:t>
            </a:fld>
            <a:endParaRPr lang="fr-FR"/>
          </a:p>
        </p:txBody>
      </p:sp>
      <p:sp>
        <p:nvSpPr>
          <p:cNvPr id="5" name="Espace réservé du pied de page 4">
            <a:extLst>
              <a:ext uri="{FF2B5EF4-FFF2-40B4-BE49-F238E27FC236}">
                <a16:creationId xmlns:a16="http://schemas.microsoft.com/office/drawing/2014/main" id="{742F0AD3-6D0F-7C42-90D1-1CE91B581F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1FAE3A3-752B-AE47-B351-639138BD99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058858-1ABE-6D44-AE84-0523081D0B5E}" type="slidenum">
              <a:rPr lang="fr-FR" smtClean="0"/>
              <a:t>‹N°›</a:t>
            </a:fld>
            <a:endParaRPr lang="fr-FR"/>
          </a:p>
        </p:txBody>
      </p:sp>
    </p:spTree>
    <p:extLst>
      <p:ext uri="{BB962C8B-B14F-4D97-AF65-F5344CB8AC3E}">
        <p14:creationId xmlns:p14="http://schemas.microsoft.com/office/powerpoint/2010/main" val="182756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M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A09283A2-04EB-1F4D-96EE-FF0B39CA96B1}"/>
              </a:ext>
            </a:extLst>
          </p:cNvPr>
          <p:cNvSpPr>
            <a:spLocks noGrp="1"/>
          </p:cNvSpPr>
          <p:nvPr>
            <p:ph type="ctrTitle"/>
          </p:nvPr>
        </p:nvSpPr>
        <p:spPr>
          <a:xfrm>
            <a:off x="1702251" y="1118835"/>
            <a:ext cx="8147713" cy="4634246"/>
          </a:xfrm>
        </p:spPr>
        <p:txBody>
          <a:bodyPr anchor="ctr">
            <a:normAutofit/>
          </a:bodyPr>
          <a:lstStyle/>
          <a:p>
            <a:r>
              <a:rPr lang="fr-FR" sz="5400" b="1" dirty="0">
                <a:solidFill>
                  <a:srgbClr val="FFFFFF"/>
                </a:solidFill>
              </a:rPr>
              <a:t>Circulaire de rentrée 2021</a:t>
            </a:r>
            <a:br>
              <a:rPr lang="fr-FR" sz="4800" dirty="0">
                <a:solidFill>
                  <a:srgbClr val="FFFFFF"/>
                </a:solidFill>
              </a:rPr>
            </a:br>
            <a:br>
              <a:rPr lang="fr-FR" sz="4800" dirty="0">
                <a:solidFill>
                  <a:srgbClr val="FFFFFF"/>
                </a:solidFill>
              </a:rPr>
            </a:br>
            <a:r>
              <a:rPr lang="fr-FR" b="1" dirty="0">
                <a:solidFill>
                  <a:schemeClr val="accent5">
                    <a:lumMod val="40000"/>
                    <a:lumOff val="60000"/>
                  </a:schemeClr>
                </a:solidFill>
              </a:rPr>
              <a:t>L'École de la République, notre maison commune</a:t>
            </a:r>
            <a:br>
              <a:rPr lang="fr-FR" b="1" dirty="0">
                <a:solidFill>
                  <a:schemeClr val="accent5">
                    <a:lumMod val="40000"/>
                    <a:lumOff val="60000"/>
                  </a:schemeClr>
                </a:solidFill>
              </a:rPr>
            </a:br>
            <a:br>
              <a:rPr lang="fr-FR" b="1" dirty="0">
                <a:solidFill>
                  <a:schemeClr val="accent5">
                    <a:lumMod val="40000"/>
                    <a:lumOff val="60000"/>
                  </a:schemeClr>
                </a:solidFill>
              </a:rPr>
            </a:br>
            <a:r>
              <a:rPr lang="fr-FR" sz="2700" dirty="0">
                <a:solidFill>
                  <a:schemeClr val="accent5">
                    <a:lumMod val="60000"/>
                    <a:lumOff val="40000"/>
                  </a:schemeClr>
                </a:solidFill>
              </a:rPr>
              <a:t>Circulaire du 23-6-2021</a:t>
            </a:r>
            <a:endParaRPr lang="fr-FR" sz="4800" dirty="0">
              <a:solidFill>
                <a:srgbClr val="FFFFFF"/>
              </a:solidFill>
            </a:endParaRPr>
          </a:p>
        </p:txBody>
      </p:sp>
    </p:spTree>
    <p:extLst>
      <p:ext uri="{BB962C8B-B14F-4D97-AF65-F5344CB8AC3E}">
        <p14:creationId xmlns:p14="http://schemas.microsoft.com/office/powerpoint/2010/main" val="3501466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146CBE8D-22B5-4588-A519-CA16BD167B15}"/>
              </a:ext>
            </a:extLst>
          </p:cNvPr>
          <p:cNvPicPr>
            <a:picLocks noChangeAspect="1"/>
          </p:cNvPicPr>
          <p:nvPr/>
        </p:nvPicPr>
        <p:blipFill rotWithShape="1">
          <a:blip r:embed="rId2">
            <a:alphaModFix amt="35000"/>
          </a:blip>
          <a:srcRect b="12791"/>
          <a:stretch/>
        </p:blipFill>
        <p:spPr>
          <a:xfrm>
            <a:off x="20" y="1"/>
            <a:ext cx="12191980" cy="6857999"/>
          </a:xfrm>
          <a:prstGeom prst="rect">
            <a:avLst/>
          </a:prstGeom>
        </p:spPr>
      </p:pic>
      <p:sp>
        <p:nvSpPr>
          <p:cNvPr id="2" name="Titre 1">
            <a:extLst>
              <a:ext uri="{FF2B5EF4-FFF2-40B4-BE49-F238E27FC236}">
                <a16:creationId xmlns:a16="http://schemas.microsoft.com/office/drawing/2014/main" id="{FECA520D-CF75-A44E-B950-3EF27123A659}"/>
              </a:ext>
            </a:extLst>
          </p:cNvPr>
          <p:cNvSpPr>
            <a:spLocks noGrp="1"/>
          </p:cNvSpPr>
          <p:nvPr>
            <p:ph type="title"/>
          </p:nvPr>
        </p:nvSpPr>
        <p:spPr>
          <a:xfrm>
            <a:off x="838201" y="1065862"/>
            <a:ext cx="3313164" cy="4726276"/>
          </a:xfrm>
        </p:spPr>
        <p:txBody>
          <a:bodyPr>
            <a:normAutofit/>
          </a:bodyPr>
          <a:lstStyle/>
          <a:p>
            <a:pPr algn="r"/>
            <a:r>
              <a:rPr lang="fr-FR" sz="3600" dirty="0">
                <a:solidFill>
                  <a:srgbClr val="FFFFFF"/>
                </a:solidFill>
              </a:rPr>
              <a:t>4 dimensions essentielles de notre « maison commune » </a:t>
            </a:r>
          </a:p>
        </p:txBody>
      </p:sp>
      <p:cxnSp>
        <p:nvCxnSpPr>
          <p:cNvPr id="42" name="Straight Connector 4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35" name="Espace réservé du contenu 2">
            <a:extLst>
              <a:ext uri="{FF2B5EF4-FFF2-40B4-BE49-F238E27FC236}">
                <a16:creationId xmlns:a16="http://schemas.microsoft.com/office/drawing/2014/main" id="{FFD862E7-18DE-4B87-8F95-1D4D8D591FCF}"/>
              </a:ext>
            </a:extLst>
          </p:cNvPr>
          <p:cNvGraphicFramePr>
            <a:graphicFrameLocks noGrp="1"/>
          </p:cNvGraphicFramePr>
          <p:nvPr>
            <p:ph idx="1"/>
            <p:extLst>
              <p:ext uri="{D42A27DB-BD31-4B8C-83A1-F6EECF244321}">
                <p14:modId xmlns:p14="http://schemas.microsoft.com/office/powerpoint/2010/main" val="3620361702"/>
              </p:ext>
            </p:extLst>
          </p:nvPr>
        </p:nvGraphicFramePr>
        <p:xfrm>
          <a:off x="4151366" y="332509"/>
          <a:ext cx="7306344" cy="6123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021058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515F54F-2955-48DA-8125-5C2982CBD004}"/>
              </a:ext>
            </a:extLst>
          </p:cNvPr>
          <p:cNvPicPr>
            <a:picLocks noChangeAspect="1"/>
          </p:cNvPicPr>
          <p:nvPr/>
        </p:nvPicPr>
        <p:blipFill rotWithShape="1">
          <a:blip r:embed="rId2">
            <a:alphaModFix amt="35000"/>
          </a:blip>
          <a:srcRect t="17582"/>
          <a:stretch/>
        </p:blipFill>
        <p:spPr>
          <a:xfrm>
            <a:off x="20" y="1"/>
            <a:ext cx="12191980" cy="6857999"/>
          </a:xfrm>
          <a:prstGeom prst="rect">
            <a:avLst/>
          </a:prstGeom>
        </p:spPr>
      </p:pic>
      <p:sp>
        <p:nvSpPr>
          <p:cNvPr id="2" name="Titre 1">
            <a:extLst>
              <a:ext uri="{FF2B5EF4-FFF2-40B4-BE49-F238E27FC236}">
                <a16:creationId xmlns:a16="http://schemas.microsoft.com/office/drawing/2014/main" id="{84224342-5C3B-AD49-A5E8-72C9CF0776C1}"/>
              </a:ext>
            </a:extLst>
          </p:cNvPr>
          <p:cNvSpPr>
            <a:spLocks noGrp="1"/>
          </p:cNvSpPr>
          <p:nvPr>
            <p:ph type="title"/>
          </p:nvPr>
        </p:nvSpPr>
        <p:spPr>
          <a:xfrm>
            <a:off x="838201" y="1065862"/>
            <a:ext cx="3313164" cy="4726276"/>
          </a:xfrm>
        </p:spPr>
        <p:txBody>
          <a:bodyPr>
            <a:normAutofit/>
          </a:bodyPr>
          <a:lstStyle/>
          <a:p>
            <a:pPr algn="r"/>
            <a:r>
              <a:rPr lang="fr-FR" sz="3700">
                <a:solidFill>
                  <a:srgbClr val="FFFFFF"/>
                </a:solidFill>
              </a:rPr>
              <a:t>l'École comme </a:t>
            </a:r>
            <a:r>
              <a:rPr lang="fr-FR" sz="3700" b="1">
                <a:solidFill>
                  <a:srgbClr val="FFFFFF"/>
                </a:solidFill>
              </a:rPr>
              <a:t>lieu d'apprentissage </a:t>
            </a:r>
            <a:r>
              <a:rPr lang="fr-FR" sz="3700">
                <a:solidFill>
                  <a:srgbClr val="FFFFFF"/>
                </a:solidFill>
              </a:rPr>
              <a:t>au service de la poursuite de </a:t>
            </a:r>
            <a:r>
              <a:rPr lang="fr-FR" sz="3700" b="1">
                <a:solidFill>
                  <a:srgbClr val="FFFFFF"/>
                </a:solidFill>
              </a:rPr>
              <a:t>l'élévation du niveau général ;</a:t>
            </a:r>
            <a:endParaRPr lang="fr-FR" sz="3700">
              <a:solidFill>
                <a:srgbClr val="FFFFFF"/>
              </a:solidFill>
            </a:endParaRP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Espace réservé du contenu 2">
            <a:extLst>
              <a:ext uri="{FF2B5EF4-FFF2-40B4-BE49-F238E27FC236}">
                <a16:creationId xmlns:a16="http://schemas.microsoft.com/office/drawing/2014/main" id="{EF21450D-CE14-441C-A769-DAD2634E1312}"/>
              </a:ext>
            </a:extLst>
          </p:cNvPr>
          <p:cNvGraphicFramePr>
            <a:graphicFrameLocks noGrp="1"/>
          </p:cNvGraphicFramePr>
          <p:nvPr>
            <p:ph idx="1"/>
            <p:extLst>
              <p:ext uri="{D42A27DB-BD31-4B8C-83A1-F6EECF244321}">
                <p14:modId xmlns:p14="http://schemas.microsoft.com/office/powerpoint/2010/main" val="229845387"/>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055164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5CFA7C0-E73C-D84F-9A51-0B73BEF75A9A}"/>
              </a:ext>
            </a:extLst>
          </p:cNvPr>
          <p:cNvSpPr>
            <a:spLocks noGrp="1"/>
          </p:cNvSpPr>
          <p:nvPr>
            <p:ph type="title"/>
          </p:nvPr>
        </p:nvSpPr>
        <p:spPr>
          <a:xfrm>
            <a:off x="1383564" y="348865"/>
            <a:ext cx="9718111" cy="1576446"/>
          </a:xfrm>
        </p:spPr>
        <p:txBody>
          <a:bodyPr anchor="ctr">
            <a:normAutofit/>
          </a:bodyPr>
          <a:lstStyle/>
          <a:p>
            <a:r>
              <a:rPr lang="fr-FR" sz="4000" b="1">
                <a:solidFill>
                  <a:srgbClr val="FFFFFF"/>
                </a:solidFill>
              </a:rPr>
              <a:t>Poursuivre le redressement du niveau en mathématiques</a:t>
            </a:r>
            <a:endParaRPr lang="fr-FR" sz="4000">
              <a:solidFill>
                <a:srgbClr val="FFFFFF"/>
              </a:solidFill>
            </a:endParaRPr>
          </a:p>
        </p:txBody>
      </p:sp>
      <p:graphicFrame>
        <p:nvGraphicFramePr>
          <p:cNvPr id="5" name="Espace réservé du contenu 2">
            <a:extLst>
              <a:ext uri="{FF2B5EF4-FFF2-40B4-BE49-F238E27FC236}">
                <a16:creationId xmlns:a16="http://schemas.microsoft.com/office/drawing/2014/main" id="{56FB8935-1B37-41D9-9167-14EF416A1D2A}"/>
              </a:ext>
            </a:extLst>
          </p:cNvPr>
          <p:cNvGraphicFramePr>
            <a:graphicFrameLocks noGrp="1"/>
          </p:cNvGraphicFramePr>
          <p:nvPr>
            <p:ph idx="1"/>
            <p:extLst>
              <p:ext uri="{D42A27DB-BD31-4B8C-83A1-F6EECF244321}">
                <p14:modId xmlns:p14="http://schemas.microsoft.com/office/powerpoint/2010/main" val="332448900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1135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26F1A25-3716-444F-9EFA-BBA4E1A11118}"/>
              </a:ext>
            </a:extLst>
          </p:cNvPr>
          <p:cNvSpPr>
            <a:spLocks noGrp="1"/>
          </p:cNvSpPr>
          <p:nvPr>
            <p:ph type="title"/>
          </p:nvPr>
        </p:nvSpPr>
        <p:spPr>
          <a:xfrm>
            <a:off x="826396" y="586855"/>
            <a:ext cx="4230100" cy="3387497"/>
          </a:xfrm>
        </p:spPr>
        <p:txBody>
          <a:bodyPr anchor="b">
            <a:normAutofit/>
          </a:bodyPr>
          <a:lstStyle/>
          <a:p>
            <a:pPr algn="r"/>
            <a:r>
              <a:rPr lang="fr-FR" sz="4000" b="1">
                <a:solidFill>
                  <a:srgbClr val="FFFFFF"/>
                </a:solidFill>
              </a:rPr>
              <a:t>Poursuivre le redressement du niveau en mathématiques</a:t>
            </a:r>
            <a:endParaRPr lang="fr-FR" sz="4000">
              <a:solidFill>
                <a:srgbClr val="FFFFFF"/>
              </a:solidFill>
            </a:endParaRPr>
          </a:p>
        </p:txBody>
      </p:sp>
      <p:sp>
        <p:nvSpPr>
          <p:cNvPr id="3" name="Espace réservé du contenu 2">
            <a:extLst>
              <a:ext uri="{FF2B5EF4-FFF2-40B4-BE49-F238E27FC236}">
                <a16:creationId xmlns:a16="http://schemas.microsoft.com/office/drawing/2014/main" id="{9392E779-EAD8-7D42-92A4-D3C928B49FE9}"/>
              </a:ext>
            </a:extLst>
          </p:cNvPr>
          <p:cNvSpPr>
            <a:spLocks noGrp="1"/>
          </p:cNvSpPr>
          <p:nvPr>
            <p:ph idx="1"/>
          </p:nvPr>
        </p:nvSpPr>
        <p:spPr>
          <a:xfrm>
            <a:off x="6503158" y="649480"/>
            <a:ext cx="4862447" cy="5546047"/>
          </a:xfrm>
        </p:spPr>
        <p:txBody>
          <a:bodyPr anchor="ctr">
            <a:normAutofit/>
          </a:bodyPr>
          <a:lstStyle/>
          <a:p>
            <a:r>
              <a:rPr lang="fr-FR" sz="2000"/>
              <a:t>L'année 2021-2022 sera donc l'année de la consolidation de la réforme du lycée général et technologique, qui s'enrichira d'une spécialité éducation physique, pratiques et culture sportives</a:t>
            </a:r>
            <a:r>
              <a:rPr lang="fr-MQ" sz="2000">
                <a:effectLst/>
              </a:rPr>
              <a:t> </a:t>
            </a:r>
          </a:p>
          <a:p>
            <a:r>
              <a:rPr lang="fr-FR" sz="2000"/>
              <a:t>la poursuite du déploiement des CAP en trois ans et l'évolution du baccalauréat professionnel</a:t>
            </a:r>
            <a:r>
              <a:rPr lang="fr-MQ" sz="2000">
                <a:effectLst/>
              </a:rPr>
              <a:t> </a:t>
            </a:r>
          </a:p>
          <a:p>
            <a:r>
              <a:rPr lang="fr-FR" sz="2000"/>
              <a:t>en terminale professionnelle, les établissements pourront notamment expérimenter un enseignement de philosophie, permettant d'ouvrir leurs élèves à de nouveaux champs disciplinaires.</a:t>
            </a:r>
            <a:endParaRPr lang="fr-MQ" sz="2000"/>
          </a:p>
          <a:p>
            <a:pPr marL="0" indent="0">
              <a:buNone/>
            </a:pPr>
            <a:endParaRPr lang="fr-FR" sz="2000"/>
          </a:p>
        </p:txBody>
      </p:sp>
    </p:spTree>
    <p:extLst>
      <p:ext uri="{BB962C8B-B14F-4D97-AF65-F5344CB8AC3E}">
        <p14:creationId xmlns:p14="http://schemas.microsoft.com/office/powerpoint/2010/main" val="1758565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CF10845C-70F0-6144-8F6D-19C7CFFFC80F}"/>
              </a:ext>
            </a:extLst>
          </p:cNvPr>
          <p:cNvSpPr>
            <a:spLocks noGrp="1"/>
          </p:cNvSpPr>
          <p:nvPr>
            <p:ph type="title"/>
          </p:nvPr>
        </p:nvSpPr>
        <p:spPr>
          <a:xfrm>
            <a:off x="826396" y="586855"/>
            <a:ext cx="4230100" cy="3387497"/>
          </a:xfrm>
        </p:spPr>
        <p:txBody>
          <a:bodyPr anchor="b">
            <a:normAutofit/>
          </a:bodyPr>
          <a:lstStyle/>
          <a:p>
            <a:pPr algn="r"/>
            <a:r>
              <a:rPr lang="fr-FR" sz="4000" b="1">
                <a:solidFill>
                  <a:srgbClr val="FFFFFF"/>
                </a:solidFill>
              </a:rPr>
              <a:t>Développer les compétences numériques de tous les élèves avec la généralisation de Pix</a:t>
            </a:r>
            <a:endParaRPr lang="fr-FR" sz="4000">
              <a:solidFill>
                <a:srgbClr val="FFFFFF"/>
              </a:solidFill>
            </a:endParaRPr>
          </a:p>
        </p:txBody>
      </p:sp>
      <p:sp>
        <p:nvSpPr>
          <p:cNvPr id="3" name="Espace réservé du contenu 2">
            <a:extLst>
              <a:ext uri="{FF2B5EF4-FFF2-40B4-BE49-F238E27FC236}">
                <a16:creationId xmlns:a16="http://schemas.microsoft.com/office/drawing/2014/main" id="{F60617E3-BB5B-754D-A469-9711575742F2}"/>
              </a:ext>
            </a:extLst>
          </p:cNvPr>
          <p:cNvSpPr>
            <a:spLocks noGrp="1"/>
          </p:cNvSpPr>
          <p:nvPr>
            <p:ph idx="1"/>
          </p:nvPr>
        </p:nvSpPr>
        <p:spPr>
          <a:xfrm>
            <a:off x="5926620" y="649480"/>
            <a:ext cx="6057562" cy="5546047"/>
          </a:xfrm>
        </p:spPr>
        <p:txBody>
          <a:bodyPr anchor="ctr">
            <a:normAutofit/>
          </a:bodyPr>
          <a:lstStyle/>
          <a:p>
            <a:pPr marL="0" indent="0" algn="just">
              <a:buNone/>
            </a:pPr>
            <a:r>
              <a:rPr lang="fr-FR" sz="1800" dirty="0"/>
              <a:t>La maîtrise par chaque élève des compétences numériques est aujourd'hui devenue essentielle pour lui permettre d'agir en citoyen éclairé, d'avoir une vie sociale épanouie, comme de s'insérer professionnellement: la généralisation du dispositif </a:t>
            </a:r>
            <a:r>
              <a:rPr lang="fr-FR" sz="1800" dirty="0" err="1"/>
              <a:t>Pix</a:t>
            </a:r>
            <a:r>
              <a:rPr lang="fr-FR" sz="1800" dirty="0"/>
              <a:t> sera reprise en 2021-2022</a:t>
            </a:r>
            <a:r>
              <a:rPr lang="fr-MQ" sz="1800">
                <a:effectLst/>
              </a:rPr>
              <a:t> :</a:t>
            </a:r>
            <a:endParaRPr lang="fr-FR" sz="1800" dirty="0">
              <a:effectLst/>
            </a:endParaRPr>
          </a:p>
          <a:p>
            <a:pPr marL="0" indent="0">
              <a:buNone/>
            </a:pPr>
            <a:endParaRPr lang="fr-MQ" sz="1700">
              <a:effectLst/>
            </a:endParaRPr>
          </a:p>
          <a:p>
            <a:r>
              <a:rPr lang="fr-FR" sz="1700" i="1" dirty="0"/>
              <a:t>des parcours </a:t>
            </a:r>
            <a:r>
              <a:rPr lang="fr-FR" sz="1700" i="1" dirty="0" err="1"/>
              <a:t>Pix</a:t>
            </a:r>
            <a:r>
              <a:rPr lang="fr-FR" sz="1700" i="1" dirty="0"/>
              <a:t> de rentrée permettant d'identifier le niveau et les besoins en matière de compétences numériques de tous les élèves de tous les niveaux d'enseignement du cycle 4 et du lycée ;</a:t>
            </a:r>
            <a:endParaRPr lang="fr-MQ" sz="1700" i="1"/>
          </a:p>
          <a:p>
            <a:r>
              <a:rPr lang="fr-FR" sz="1700" i="1" dirty="0"/>
              <a:t>-de la certification des compétences numériques, qui sera obligatoire pour les élèves des classes de 3e, de fin de cycle terminal des lycées généraux, technologiques ou professionnels et dans l'année d'obtention de leur CAP, ainsi que pour les étudiants en dernière année des formations de STS et CPGE dispensées en lycée public et privé sous contrat.</a:t>
            </a:r>
            <a:endParaRPr lang="fr-MQ" sz="1700" i="1"/>
          </a:p>
          <a:p>
            <a:pPr marL="0" indent="0">
              <a:buNone/>
            </a:pPr>
            <a:endParaRPr lang="fr-MQ" sz="1700">
              <a:effectLst/>
            </a:endParaRPr>
          </a:p>
          <a:p>
            <a:endParaRPr lang="fr-FR" sz="1700" dirty="0"/>
          </a:p>
        </p:txBody>
      </p:sp>
    </p:spTree>
    <p:extLst>
      <p:ext uri="{BB962C8B-B14F-4D97-AF65-F5344CB8AC3E}">
        <p14:creationId xmlns:p14="http://schemas.microsoft.com/office/powerpoint/2010/main" val="1218228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E7FEDF3D-1E4F-9F48-AAA4-96F640F8FF8E}"/>
              </a:ext>
            </a:extLst>
          </p:cNvPr>
          <p:cNvSpPr>
            <a:spLocks noGrp="1"/>
          </p:cNvSpPr>
          <p:nvPr>
            <p:ph type="title"/>
          </p:nvPr>
        </p:nvSpPr>
        <p:spPr>
          <a:xfrm>
            <a:off x="826396" y="586855"/>
            <a:ext cx="4230100" cy="3387497"/>
          </a:xfrm>
        </p:spPr>
        <p:txBody>
          <a:bodyPr anchor="b">
            <a:normAutofit/>
          </a:bodyPr>
          <a:lstStyle/>
          <a:p>
            <a:pPr algn="r"/>
            <a:r>
              <a:rPr lang="fr-FR" sz="4000" b="1">
                <a:solidFill>
                  <a:srgbClr val="FFFFFF"/>
                </a:solidFill>
              </a:rPr>
              <a:t>Inscrire les apprentissages dans une continuité avec les temps non scolaires</a:t>
            </a:r>
            <a:endParaRPr lang="fr-FR" sz="4000">
              <a:solidFill>
                <a:srgbClr val="FFFFFF"/>
              </a:solidFill>
            </a:endParaRPr>
          </a:p>
        </p:txBody>
      </p:sp>
      <p:sp>
        <p:nvSpPr>
          <p:cNvPr id="3" name="Espace réservé du contenu 2">
            <a:extLst>
              <a:ext uri="{FF2B5EF4-FFF2-40B4-BE49-F238E27FC236}">
                <a16:creationId xmlns:a16="http://schemas.microsoft.com/office/drawing/2014/main" id="{170544BC-D564-6142-B43D-7CCDFC439B5C}"/>
              </a:ext>
            </a:extLst>
          </p:cNvPr>
          <p:cNvSpPr>
            <a:spLocks noGrp="1"/>
          </p:cNvSpPr>
          <p:nvPr>
            <p:ph idx="1"/>
          </p:nvPr>
        </p:nvSpPr>
        <p:spPr>
          <a:xfrm>
            <a:off x="6503158" y="649480"/>
            <a:ext cx="4862447" cy="5546047"/>
          </a:xfrm>
        </p:spPr>
        <p:txBody>
          <a:bodyPr anchor="ctr">
            <a:normAutofit/>
          </a:bodyPr>
          <a:lstStyle/>
          <a:p>
            <a:pPr algn="just"/>
            <a:r>
              <a:rPr lang="fr-FR" sz="2000" dirty="0"/>
              <a:t>La crise sanitaire, qui a contraint de nombreux élèves à rester chez eux pendant les vacances, nous a conduits en 2020 à lancer </a:t>
            </a:r>
            <a:r>
              <a:rPr lang="fr-FR" sz="2000" b="1" dirty="0"/>
              <a:t>les Vacances apprenantes</a:t>
            </a:r>
            <a:r>
              <a:rPr lang="fr-FR" sz="2000" dirty="0"/>
              <a:t>. Près d'un million d'enfants ont ainsi pu bénéficier soit de dispositifs scolaires (École ouverte, Stages de réussite), soit de dispositifs d'accueil (accueil scolaire, colonies de vacances) dont la dimension pédagogique a été affirmée. Cette action est désormais pérennisée, permettant ainsi de conjuguer repos et adaptation des apprentissages et de réduire les inégalités scolaires.  </a:t>
            </a:r>
            <a:endParaRPr lang="fr-MQ" sz="2000"/>
          </a:p>
          <a:p>
            <a:endParaRPr lang="fr-FR" sz="2000" dirty="0"/>
          </a:p>
        </p:txBody>
      </p:sp>
    </p:spTree>
    <p:extLst>
      <p:ext uri="{BB962C8B-B14F-4D97-AF65-F5344CB8AC3E}">
        <p14:creationId xmlns:p14="http://schemas.microsoft.com/office/powerpoint/2010/main" val="2602186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C2663CE-ADA4-CB4C-A24F-BEF181F6CD5B}"/>
              </a:ext>
            </a:extLst>
          </p:cNvPr>
          <p:cNvSpPr>
            <a:spLocks noGrp="1"/>
          </p:cNvSpPr>
          <p:nvPr>
            <p:ph type="title"/>
          </p:nvPr>
        </p:nvSpPr>
        <p:spPr>
          <a:xfrm>
            <a:off x="826396" y="586855"/>
            <a:ext cx="4230100" cy="3387497"/>
          </a:xfrm>
        </p:spPr>
        <p:txBody>
          <a:bodyPr anchor="b">
            <a:normAutofit/>
          </a:bodyPr>
          <a:lstStyle/>
          <a:p>
            <a:pPr algn="r"/>
            <a:r>
              <a:rPr lang="fr-FR" sz="4000" b="1">
                <a:solidFill>
                  <a:srgbClr val="FFFFFF"/>
                </a:solidFill>
              </a:rPr>
              <a:t>Renforcer l'activité physique</a:t>
            </a:r>
            <a:endParaRPr lang="fr-FR" sz="4000">
              <a:solidFill>
                <a:srgbClr val="FFFFFF"/>
              </a:solidFill>
            </a:endParaRPr>
          </a:p>
        </p:txBody>
      </p:sp>
      <p:sp>
        <p:nvSpPr>
          <p:cNvPr id="3" name="Espace réservé du contenu 2">
            <a:extLst>
              <a:ext uri="{FF2B5EF4-FFF2-40B4-BE49-F238E27FC236}">
                <a16:creationId xmlns:a16="http://schemas.microsoft.com/office/drawing/2014/main" id="{B2647D26-F409-AD4E-811B-90FA22423DBA}"/>
              </a:ext>
            </a:extLst>
          </p:cNvPr>
          <p:cNvSpPr>
            <a:spLocks noGrp="1"/>
          </p:cNvSpPr>
          <p:nvPr>
            <p:ph idx="1"/>
          </p:nvPr>
        </p:nvSpPr>
        <p:spPr>
          <a:xfrm>
            <a:off x="6133322" y="714792"/>
            <a:ext cx="5481024" cy="5546047"/>
          </a:xfrm>
        </p:spPr>
        <p:txBody>
          <a:bodyPr anchor="ctr">
            <a:normAutofit/>
          </a:bodyPr>
          <a:lstStyle/>
          <a:p>
            <a:pPr algn="just"/>
            <a:r>
              <a:rPr lang="fr-FR" sz="2000" dirty="0"/>
              <a:t>Dans le premier degré, la mise en place des 30 minutes d'activité physique quotidienne, qui se déploie dans de très nombreuses écoles, a vocation à être généralisée.</a:t>
            </a:r>
            <a:r>
              <a:rPr lang="fr-MQ" sz="2000">
                <a:effectLst/>
              </a:rPr>
              <a:t> </a:t>
            </a:r>
          </a:p>
          <a:p>
            <a:pPr algn="just"/>
            <a:r>
              <a:rPr lang="fr-FR" sz="2000" dirty="0"/>
              <a:t>la mise en place du </a:t>
            </a:r>
            <a:r>
              <a:rPr lang="fr-FR" sz="2000" b="1" dirty="0" err="1"/>
              <a:t>Pass'Sport</a:t>
            </a:r>
            <a:r>
              <a:rPr lang="fr-FR" sz="2000" dirty="0"/>
              <a:t> permettra aux jeunes qui le souhaitent de développer leurs aptitudes dans des conditions privilégiées, permettant ainsi d'établir une continuité dans la vie sportive de l'élève.</a:t>
            </a:r>
          </a:p>
          <a:p>
            <a:pPr algn="just"/>
            <a:r>
              <a:rPr lang="fr-FR" sz="2000" dirty="0"/>
              <a:t>la perspective des </a:t>
            </a:r>
            <a:r>
              <a:rPr lang="fr-FR" sz="2000" b="1" dirty="0"/>
              <a:t>Jeux olympiques </a:t>
            </a:r>
            <a:r>
              <a:rPr lang="fr-FR" sz="2000" dirty="0"/>
              <a:t>de 2024 constituant un facteur de motivation pour de nombreux jeunes</a:t>
            </a:r>
            <a:r>
              <a:rPr lang="fr-MQ" sz="2000">
                <a:effectLst/>
              </a:rPr>
              <a:t> </a:t>
            </a:r>
            <a:endParaRPr lang="fr-MQ" sz="2000"/>
          </a:p>
          <a:p>
            <a:pPr algn="just"/>
            <a:endParaRPr lang="fr-FR" sz="2000" dirty="0"/>
          </a:p>
        </p:txBody>
      </p:sp>
    </p:spTree>
    <p:extLst>
      <p:ext uri="{BB962C8B-B14F-4D97-AF65-F5344CB8AC3E}">
        <p14:creationId xmlns:p14="http://schemas.microsoft.com/office/powerpoint/2010/main" val="2873688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2792040-DBF1-D745-B168-4D574D310EF6}"/>
              </a:ext>
            </a:extLst>
          </p:cNvPr>
          <p:cNvSpPr>
            <a:spLocks noGrp="1"/>
          </p:cNvSpPr>
          <p:nvPr>
            <p:ph type="title"/>
          </p:nvPr>
        </p:nvSpPr>
        <p:spPr>
          <a:xfrm>
            <a:off x="1371599" y="294538"/>
            <a:ext cx="9895951" cy="1033669"/>
          </a:xfrm>
        </p:spPr>
        <p:txBody>
          <a:bodyPr>
            <a:normAutofit/>
          </a:bodyPr>
          <a:lstStyle/>
          <a:p>
            <a:r>
              <a:rPr lang="fr-FR" sz="3100">
                <a:solidFill>
                  <a:srgbClr val="FFFFFF"/>
                </a:solidFill>
              </a:rPr>
              <a:t>L'École, lieu où se construit le respect de l'autre, fondé sur les valeurs de la République et une culture humaniste</a:t>
            </a:r>
          </a:p>
        </p:txBody>
      </p:sp>
      <p:sp>
        <p:nvSpPr>
          <p:cNvPr id="3" name="Espace réservé du contenu 2">
            <a:extLst>
              <a:ext uri="{FF2B5EF4-FFF2-40B4-BE49-F238E27FC236}">
                <a16:creationId xmlns:a16="http://schemas.microsoft.com/office/drawing/2014/main" id="{AFE2E09B-466D-E841-9589-C371476AB1F8}"/>
              </a:ext>
            </a:extLst>
          </p:cNvPr>
          <p:cNvSpPr>
            <a:spLocks noGrp="1"/>
          </p:cNvSpPr>
          <p:nvPr>
            <p:ph idx="1"/>
          </p:nvPr>
        </p:nvSpPr>
        <p:spPr>
          <a:xfrm>
            <a:off x="568037" y="1744701"/>
            <a:ext cx="11249891" cy="4966030"/>
          </a:xfrm>
        </p:spPr>
        <p:txBody>
          <a:bodyPr anchor="ctr">
            <a:normAutofit/>
          </a:bodyPr>
          <a:lstStyle/>
          <a:p>
            <a:r>
              <a:rPr lang="fr-FR" sz="1400" dirty="0"/>
              <a:t>Afin que les équipes disposent des ressources nécessaires, outre le </a:t>
            </a:r>
            <a:r>
              <a:rPr lang="fr-FR" sz="1400" dirty="0" err="1"/>
              <a:t>vademecum</a:t>
            </a:r>
            <a:r>
              <a:rPr lang="fr-FR" sz="1400" dirty="0"/>
              <a:t> sur la laïcité, élaboré par le Conseil des sages de la laïcité, un guide sur l'idée républicaine, rassemblant des textes fondamentaux en la matière, ainsi que des ressources pédagogiques, seront diffusés à l'ensemble des établissements à la rentrée. </a:t>
            </a:r>
          </a:p>
          <a:p>
            <a:r>
              <a:rPr lang="fr-FR" sz="1400" dirty="0"/>
              <a:t>En outre, l'éducation aux médias et à l'information, essentielle pour permettre aux jeunes de devenir des citoyens responsables à l'ère du numérique et des réseaux sociaux, sera également renforcée, avec notamment de nouvelles ressources développées par le ministère et le </a:t>
            </a:r>
            <a:r>
              <a:rPr lang="fr-FR" sz="1400" dirty="0" err="1"/>
              <a:t>Clemi</a:t>
            </a:r>
            <a:r>
              <a:rPr lang="fr-FR" sz="1400" dirty="0"/>
              <a:t>.</a:t>
            </a:r>
            <a:r>
              <a:rPr lang="fr-MQ" sz="1400">
                <a:effectLst/>
              </a:rPr>
              <a:t> </a:t>
            </a:r>
          </a:p>
          <a:p>
            <a:r>
              <a:rPr lang="fr-FR" sz="1400" dirty="0"/>
              <a:t>conforter la promotion des langues et cultures de l'Antiquité en ouvrant l'option français et culture antique en 6e, notamment dans les collèges les plus défavorisés. </a:t>
            </a:r>
          </a:p>
          <a:p>
            <a:r>
              <a:rPr lang="fr-FR" sz="1400" dirty="0"/>
              <a:t>l'extension du </a:t>
            </a:r>
            <a:r>
              <a:rPr lang="fr-FR" sz="1400" dirty="0" err="1"/>
              <a:t>Pass</a:t>
            </a:r>
            <a:r>
              <a:rPr lang="fr-FR" sz="1400" dirty="0"/>
              <a:t> Culture à compter de début 2022 à tous les élèves de la 4e à la terminale, à travers une double part, individuelle et collective, destinée à favoriser leur accès à la culture et à construire leur autonomie en la matière.</a:t>
            </a:r>
          </a:p>
          <a:p>
            <a:r>
              <a:rPr lang="fr-FR" sz="1400" dirty="0"/>
              <a:t>chaque établissement est invité à organiser une rentrée en musique, en s'appuyant sur la chorale de l'établissement ou les actions menées avec des partenaires comme les Orchestres à l'école. </a:t>
            </a:r>
          </a:p>
          <a:p>
            <a:r>
              <a:rPr lang="fr-FR" sz="1400" dirty="0"/>
              <a:t>l'Europe, son histoire, sa construction et ses valeurs, fassent l'objet d'actions pédagogiques renforcées: pour faire vivre et célébrer l'Europe (appel à projets PFUE 2022, célébrons l'Europe </a:t>
            </a:r>
            <a:r>
              <a:rPr lang="fr-MQ" sz="1400">
                <a:effectLst/>
              </a:rPr>
              <a:t> </a:t>
            </a:r>
          </a:p>
          <a:p>
            <a:r>
              <a:rPr lang="fr-FR" sz="1400" dirty="0"/>
              <a:t>Chaque rectorat organise donc un carré régalien au sein de ses équipes pour analyser et agir en matière de sécurité et de respect des valeurs de la République</a:t>
            </a:r>
            <a:r>
              <a:rPr lang="fr-MQ" sz="1400">
                <a:effectLst/>
              </a:rPr>
              <a:t> </a:t>
            </a:r>
          </a:p>
          <a:p>
            <a:r>
              <a:rPr lang="fr-FR" sz="1400" dirty="0"/>
              <a:t>Enfin, les rectorats devront établir des équipes pour assurer le contrôle des établissements hors contrat, ainsi que des élèves instruits dans la famille. </a:t>
            </a:r>
          </a:p>
          <a:p>
            <a:r>
              <a:rPr lang="fr-FR" sz="1400" dirty="0"/>
              <a:t>Enfin, il ne saurait y avoir de respect de l'autre et de tout autre sans l'éducation au développement durable, qui permet d'appréhender la complexité des grands enjeux contemporains en partant de la transition climatique</a:t>
            </a:r>
            <a:r>
              <a:rPr lang="fr-MQ" sz="1400">
                <a:effectLst/>
              </a:rPr>
              <a:t> </a:t>
            </a:r>
            <a:r>
              <a:rPr lang="fr-FR" sz="1400" dirty="0"/>
              <a:t> </a:t>
            </a:r>
            <a:endParaRPr lang="fr-MQ" sz="1400">
              <a:effectLst/>
            </a:endParaRPr>
          </a:p>
          <a:p>
            <a:endParaRPr lang="fr-FR" sz="1400" dirty="0"/>
          </a:p>
        </p:txBody>
      </p:sp>
    </p:spTree>
    <p:extLst>
      <p:ext uri="{BB962C8B-B14F-4D97-AF65-F5344CB8AC3E}">
        <p14:creationId xmlns:p14="http://schemas.microsoft.com/office/powerpoint/2010/main" val="1651103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396D707E-82B8-C744-BA66-8F1FE26E3206}"/>
              </a:ext>
            </a:extLst>
          </p:cNvPr>
          <p:cNvSpPr>
            <a:spLocks noGrp="1"/>
          </p:cNvSpPr>
          <p:nvPr>
            <p:ph type="title"/>
          </p:nvPr>
        </p:nvSpPr>
        <p:spPr>
          <a:xfrm>
            <a:off x="826395" y="586855"/>
            <a:ext cx="4285931" cy="4580890"/>
          </a:xfrm>
        </p:spPr>
        <p:txBody>
          <a:bodyPr anchor="b">
            <a:normAutofit/>
          </a:bodyPr>
          <a:lstStyle/>
          <a:p>
            <a:pPr algn="r"/>
            <a:r>
              <a:rPr lang="fr-FR" sz="2800" dirty="0">
                <a:solidFill>
                  <a:srgbClr val="FFFFFF"/>
                </a:solidFill>
              </a:rPr>
              <a:t>L'École, un lieu où chacun a sa place, en donnant plus à ceux qui ont moins pour assurer l'égalité des chances, en veillant à la pleine santé de tous et en parachevant la réalisation de l'École inclusive</a:t>
            </a:r>
          </a:p>
        </p:txBody>
      </p:sp>
      <p:sp>
        <p:nvSpPr>
          <p:cNvPr id="3" name="Espace réservé du contenu 2">
            <a:extLst>
              <a:ext uri="{FF2B5EF4-FFF2-40B4-BE49-F238E27FC236}">
                <a16:creationId xmlns:a16="http://schemas.microsoft.com/office/drawing/2014/main" id="{CA15A767-455F-FE42-AF0C-34BE42718EC6}"/>
              </a:ext>
            </a:extLst>
          </p:cNvPr>
          <p:cNvSpPr>
            <a:spLocks noGrp="1"/>
          </p:cNvSpPr>
          <p:nvPr>
            <p:ph idx="1"/>
          </p:nvPr>
        </p:nvSpPr>
        <p:spPr>
          <a:xfrm>
            <a:off x="6503158" y="649480"/>
            <a:ext cx="4862447" cy="5546047"/>
          </a:xfrm>
        </p:spPr>
        <p:txBody>
          <a:bodyPr anchor="ctr">
            <a:normAutofit/>
          </a:bodyPr>
          <a:lstStyle/>
          <a:p>
            <a:r>
              <a:rPr lang="fr-FR" sz="1900"/>
              <a:t>de 380 000 enfants en situation de handicap accueillis et plus de 100 000 accompagnants d'élèves en situation de handicap (AESH) désormais recrutés</a:t>
            </a:r>
            <a:r>
              <a:rPr lang="fr-MQ" sz="1900"/>
              <a:t> </a:t>
            </a:r>
          </a:p>
          <a:p>
            <a:r>
              <a:rPr lang="fr-FR" sz="1900"/>
              <a:t>Ce service public sera consolidé à la rentrée 2021 avec l'achèvement du déploiement des pôles inclusifs d'accompagnement localisés (Pial) sur 100 % du territoire et la poursuite de la revalorisation des conditions d'exercice des AESH. </a:t>
            </a:r>
          </a:p>
          <a:p>
            <a:r>
              <a:rPr lang="fr-FR" sz="1900"/>
              <a:t>Une attention particulière devra être portée à la relation avec les familles, avec la mise en place systématique d'échanges avec les parents à l'occasion d'une nouvelle scolarisation, afin que la communauté éducative soit pleinement consciente des besoins de l'enfant.</a:t>
            </a:r>
            <a:endParaRPr lang="fr-MQ" sz="1900"/>
          </a:p>
          <a:p>
            <a:pPr marL="0" indent="0">
              <a:buNone/>
            </a:pPr>
            <a:endParaRPr lang="fr-FR" sz="1900"/>
          </a:p>
        </p:txBody>
      </p:sp>
    </p:spTree>
    <p:extLst>
      <p:ext uri="{BB962C8B-B14F-4D97-AF65-F5344CB8AC3E}">
        <p14:creationId xmlns:p14="http://schemas.microsoft.com/office/powerpoint/2010/main" val="3973287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3A0A163-0E20-6B48-952E-58B348541E22}"/>
              </a:ext>
            </a:extLst>
          </p:cNvPr>
          <p:cNvSpPr>
            <a:spLocks noGrp="1"/>
          </p:cNvSpPr>
          <p:nvPr>
            <p:ph type="title"/>
          </p:nvPr>
        </p:nvSpPr>
        <p:spPr>
          <a:xfrm>
            <a:off x="1371599" y="294538"/>
            <a:ext cx="9895951" cy="1033669"/>
          </a:xfrm>
        </p:spPr>
        <p:txBody>
          <a:bodyPr>
            <a:normAutofit/>
          </a:bodyPr>
          <a:lstStyle/>
          <a:p>
            <a:endParaRPr lang="fr-FR" sz="4000">
              <a:solidFill>
                <a:srgbClr val="FFFFFF"/>
              </a:solidFill>
            </a:endParaRPr>
          </a:p>
        </p:txBody>
      </p:sp>
      <p:sp>
        <p:nvSpPr>
          <p:cNvPr id="3" name="Espace réservé du contenu 2">
            <a:extLst>
              <a:ext uri="{FF2B5EF4-FFF2-40B4-BE49-F238E27FC236}">
                <a16:creationId xmlns:a16="http://schemas.microsoft.com/office/drawing/2014/main" id="{8E92F39A-5658-D84B-92FA-7C53C4A5DA30}"/>
              </a:ext>
            </a:extLst>
          </p:cNvPr>
          <p:cNvSpPr>
            <a:spLocks noGrp="1"/>
          </p:cNvSpPr>
          <p:nvPr>
            <p:ph idx="1"/>
          </p:nvPr>
        </p:nvSpPr>
        <p:spPr>
          <a:xfrm>
            <a:off x="1371599" y="2318197"/>
            <a:ext cx="9724031" cy="3683358"/>
          </a:xfrm>
        </p:spPr>
        <p:txBody>
          <a:bodyPr anchor="ctr">
            <a:normAutofit/>
          </a:bodyPr>
          <a:lstStyle/>
          <a:p>
            <a:r>
              <a:rPr lang="fr-FR" sz="2000" dirty="0"/>
              <a:t>L'action de l'éducation nationale en la matière devra se concentrer notamment sur trois dimensions : </a:t>
            </a:r>
          </a:p>
          <a:p>
            <a:pPr marL="0" indent="0">
              <a:buNone/>
            </a:pPr>
            <a:r>
              <a:rPr lang="fr-FR" sz="2000" dirty="0"/>
              <a:t>-d'une part, la réalisation des visites médicales obligatoires, afin de mieux détecter et prévenir les violences à caractère sexuel ; </a:t>
            </a:r>
          </a:p>
          <a:p>
            <a:pPr marL="0" indent="0">
              <a:buNone/>
            </a:pPr>
            <a:r>
              <a:rPr lang="fr-FR" sz="2000" dirty="0"/>
              <a:t>-d'autre part, l'accompagnement et le soutien aux élèves dont la santé psychique a été fragilisée par la crise sanitaire et ses conséquences </a:t>
            </a:r>
            <a:r>
              <a:rPr lang="fr-MQ" sz="2000"/>
              <a:t> </a:t>
            </a:r>
          </a:p>
          <a:p>
            <a:endParaRPr lang="fr-MQ" sz="2000"/>
          </a:p>
          <a:p>
            <a:endParaRPr lang="fr-FR" sz="2000" dirty="0"/>
          </a:p>
        </p:txBody>
      </p:sp>
    </p:spTree>
    <p:extLst>
      <p:ext uri="{BB962C8B-B14F-4D97-AF65-F5344CB8AC3E}">
        <p14:creationId xmlns:p14="http://schemas.microsoft.com/office/powerpoint/2010/main" val="423367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60FA4CB-E15A-CE4A-A6FD-FC6E61B3A2B8}"/>
              </a:ext>
            </a:extLst>
          </p:cNvPr>
          <p:cNvSpPr>
            <a:spLocks noGrp="1"/>
          </p:cNvSpPr>
          <p:nvPr>
            <p:ph type="title"/>
          </p:nvPr>
        </p:nvSpPr>
        <p:spPr>
          <a:xfrm>
            <a:off x="466722" y="586855"/>
            <a:ext cx="3201366" cy="3387497"/>
          </a:xfrm>
        </p:spPr>
        <p:txBody>
          <a:bodyPr anchor="b">
            <a:normAutofit/>
          </a:bodyPr>
          <a:lstStyle/>
          <a:p>
            <a:pPr algn="r"/>
            <a:r>
              <a:rPr lang="fr-FR" sz="4000">
                <a:solidFill>
                  <a:srgbClr val="FFFFFF"/>
                </a:solidFill>
              </a:rPr>
              <a:t>4. L'École, un lieu fondé sur un collectif soudé</a:t>
            </a:r>
          </a:p>
        </p:txBody>
      </p:sp>
      <p:sp>
        <p:nvSpPr>
          <p:cNvPr id="3" name="Espace réservé du contenu 2">
            <a:extLst>
              <a:ext uri="{FF2B5EF4-FFF2-40B4-BE49-F238E27FC236}">
                <a16:creationId xmlns:a16="http://schemas.microsoft.com/office/drawing/2014/main" id="{D194B395-AEC5-874A-816D-68907BFD277D}"/>
              </a:ext>
            </a:extLst>
          </p:cNvPr>
          <p:cNvSpPr>
            <a:spLocks noGrp="1"/>
          </p:cNvSpPr>
          <p:nvPr>
            <p:ph idx="1"/>
          </p:nvPr>
        </p:nvSpPr>
        <p:spPr>
          <a:xfrm>
            <a:off x="4810259" y="649480"/>
            <a:ext cx="6555347" cy="5546047"/>
          </a:xfrm>
        </p:spPr>
        <p:txBody>
          <a:bodyPr anchor="ctr">
            <a:normAutofit/>
          </a:bodyPr>
          <a:lstStyle/>
          <a:p>
            <a:pPr algn="just"/>
            <a:r>
              <a:rPr lang="fr-FR" sz="2000" dirty="0"/>
              <a:t>Les 12 engagements du Grenelle de l'éducation,</a:t>
            </a:r>
            <a:r>
              <a:rPr lang="fr-MQ" sz="2000"/>
              <a:t> </a:t>
            </a:r>
            <a:r>
              <a:rPr lang="fr-FR" sz="2000" dirty="0"/>
              <a:t>la formation, avec l'adaptation de notre offre et le développement de la formation entre pairs, dont les Plans mathématiques et français ont montré la richesse.</a:t>
            </a:r>
          </a:p>
          <a:p>
            <a:pPr algn="just"/>
            <a:r>
              <a:rPr lang="fr-FR" sz="2000" dirty="0"/>
              <a:t>Enfin, l'année 2021-2022 verra une nouvelle consolidation du rôle et des conditions d'exercice des directeurs et directrices d'école. Plus de 600 équivalents temps plein seront consacrés à l'augmentation des décharges, dont le respect devra être garanti, leur autonomie sera renforcée, notamment pour le pilotage des 108 heures, et de nouveaux travaux dans le cadre du Grenelle de l'éducation permettront de mieux reconnaître leurs missions.</a:t>
            </a:r>
            <a:endParaRPr lang="fr-MQ" sz="2000"/>
          </a:p>
        </p:txBody>
      </p:sp>
    </p:spTree>
    <p:extLst>
      <p:ext uri="{BB962C8B-B14F-4D97-AF65-F5344CB8AC3E}">
        <p14:creationId xmlns:p14="http://schemas.microsoft.com/office/powerpoint/2010/main" val="340525282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1447</TotalTime>
  <Words>1476</Words>
  <Application>Microsoft Macintosh PowerPoint</Application>
  <PresentationFormat>Grand écran</PresentationFormat>
  <Paragraphs>50</Paragraphs>
  <Slides>12</Slides>
  <Notes>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12</vt:i4>
      </vt:variant>
    </vt:vector>
  </HeadingPairs>
  <TitlesOfParts>
    <vt:vector size="16" baseType="lpstr">
      <vt:lpstr>Arial</vt:lpstr>
      <vt:lpstr>Calibri</vt:lpstr>
      <vt:lpstr>Calibri Light</vt:lpstr>
      <vt:lpstr>Thème Office</vt:lpstr>
      <vt:lpstr>Circulaire de rentrée 2021  L'École de la République, notre maison commune  Circulaire du 23-6-2021</vt:lpstr>
      <vt:lpstr>4 dimensions essentielles de notre « maison commune » </vt:lpstr>
      <vt:lpstr>l'École comme lieu d'apprentissage au service de la poursuite de l'élévation du niveau général ;</vt:lpstr>
      <vt:lpstr>Poursuivre le redressement du niveau en mathématiques</vt:lpstr>
      <vt:lpstr>Poursuivre le redressement du niveau en mathématiques</vt:lpstr>
      <vt:lpstr>Développer les compétences numériques de tous les élèves avec la généralisation de Pix</vt:lpstr>
      <vt:lpstr>Inscrire les apprentissages dans une continuité avec les temps non scolaires</vt:lpstr>
      <vt:lpstr>Renforcer l'activité physique</vt:lpstr>
      <vt:lpstr>L'École, lieu où se construit le respect de l'autre, fondé sur les valeurs de la République et une culture humaniste</vt:lpstr>
      <vt:lpstr>L'École, un lieu où chacun a sa place, en donnant plus à ceux qui ont moins pour assurer l'égalité des chances, en veillant à la pleine santé de tous et en parachevant la réalisation de l'École inclusive</vt:lpstr>
      <vt:lpstr>Présentation PowerPoint</vt:lpstr>
      <vt:lpstr>4. L'École, un lieu fondé sur un collectif soudé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Circulaire de rentrée 2021</dc:title>
  <dc:creator>isabelle debreuve</dc:creator>
  <cp:lastModifiedBy>debreuve.isabelle@icloud.com</cp:lastModifiedBy>
  <cp:revision>6</cp:revision>
  <dcterms:created xsi:type="dcterms:W3CDTF">2021-08-25T18:27:42Z</dcterms:created>
  <dcterms:modified xsi:type="dcterms:W3CDTF">2021-09-13T14:13:12Z</dcterms:modified>
</cp:coreProperties>
</file>