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0" r:id="rId5"/>
    <p:sldId id="261" r:id="rId6"/>
    <p:sldId id="262" r:id="rId7"/>
    <p:sldId id="259" r:id="rId8"/>
    <p:sldId id="263" r:id="rId9"/>
    <p:sldId id="265" r:id="rId10"/>
    <p:sldId id="264" r:id="rId1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BCEFC06-3A7D-4561-8148-FFA2F323AFDC}" type="datetimeFigureOut">
              <a:rPr lang="fr-FR" smtClean="0"/>
              <a:t>28/10/2020</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8447A3D-F5DB-43FE-AB6D-04EE9A05D130}" type="slidenum">
              <a:rPr lang="fr-FR" smtClean="0"/>
              <a:t>‹N°›</a:t>
            </a:fld>
            <a:endParaRPr lang="fr-FR"/>
          </a:p>
        </p:txBody>
      </p:sp>
    </p:spTree>
    <p:extLst>
      <p:ext uri="{BB962C8B-B14F-4D97-AF65-F5344CB8AC3E}">
        <p14:creationId xmlns:p14="http://schemas.microsoft.com/office/powerpoint/2010/main" val="3986448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75FB1B-C758-4256-8EBF-5B5F22E734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9A24A29-148C-4E4C-9BF0-CB74D9878D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E623AE3-BD89-4550-84C0-37400715F9F1}"/>
              </a:ext>
            </a:extLst>
          </p:cNvPr>
          <p:cNvSpPr>
            <a:spLocks noGrp="1"/>
          </p:cNvSpPr>
          <p:nvPr>
            <p:ph type="dt" sz="half" idx="10"/>
          </p:nvPr>
        </p:nvSpPr>
        <p:spPr/>
        <p:txBody>
          <a:bodyPr/>
          <a:lstStyle/>
          <a:p>
            <a:fld id="{B1EDF377-D675-49D8-86C9-D8D43EF06E0C}" type="datetime1">
              <a:rPr lang="fr-FR" smtClean="0"/>
              <a:t>28/10/2020</a:t>
            </a:fld>
            <a:endParaRPr lang="fr-FR"/>
          </a:p>
        </p:txBody>
      </p:sp>
      <p:sp>
        <p:nvSpPr>
          <p:cNvPr id="5" name="Espace réservé du pied de page 4">
            <a:extLst>
              <a:ext uri="{FF2B5EF4-FFF2-40B4-BE49-F238E27FC236}">
                <a16:creationId xmlns:a16="http://schemas.microsoft.com/office/drawing/2014/main" id="{8365AE7B-633A-4308-8371-1A728493D6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C6D0F0-CB14-49C0-83EF-9B8D525F6316}"/>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286449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F336FD-4E4D-4976-898C-FAD4E091A71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9C507A-59E8-42D8-84D9-59BE9F0C41F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BDF214-7B50-4F4A-87A4-BF7E7CBBEDF5}"/>
              </a:ext>
            </a:extLst>
          </p:cNvPr>
          <p:cNvSpPr>
            <a:spLocks noGrp="1"/>
          </p:cNvSpPr>
          <p:nvPr>
            <p:ph type="dt" sz="half" idx="10"/>
          </p:nvPr>
        </p:nvSpPr>
        <p:spPr/>
        <p:txBody>
          <a:bodyPr/>
          <a:lstStyle/>
          <a:p>
            <a:fld id="{A680D14B-CC76-4236-8AAC-4EA9ED6B529B}" type="datetime1">
              <a:rPr lang="fr-FR" smtClean="0"/>
              <a:t>28/10/2020</a:t>
            </a:fld>
            <a:endParaRPr lang="fr-FR"/>
          </a:p>
        </p:txBody>
      </p:sp>
      <p:sp>
        <p:nvSpPr>
          <p:cNvPr id="5" name="Espace réservé du pied de page 4">
            <a:extLst>
              <a:ext uri="{FF2B5EF4-FFF2-40B4-BE49-F238E27FC236}">
                <a16:creationId xmlns:a16="http://schemas.microsoft.com/office/drawing/2014/main" id="{CE8830D8-57AB-4C41-80F8-7D72E968238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27D1563-33C0-4205-8A1F-017325C99BED}"/>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350440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D701ED-2AF1-4E28-9D5A-41119EBBA67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6390B4A-1EC9-44B7-B1A2-BC4FA5F500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95FBC4F-15DB-479F-AA42-A12AF0CA4E86}"/>
              </a:ext>
            </a:extLst>
          </p:cNvPr>
          <p:cNvSpPr>
            <a:spLocks noGrp="1"/>
          </p:cNvSpPr>
          <p:nvPr>
            <p:ph type="dt" sz="half" idx="10"/>
          </p:nvPr>
        </p:nvSpPr>
        <p:spPr/>
        <p:txBody>
          <a:bodyPr/>
          <a:lstStyle/>
          <a:p>
            <a:fld id="{3CA66F04-9214-4D8C-89A4-DE63F81700F8}" type="datetime1">
              <a:rPr lang="fr-FR" smtClean="0"/>
              <a:t>28/10/2020</a:t>
            </a:fld>
            <a:endParaRPr lang="fr-FR"/>
          </a:p>
        </p:txBody>
      </p:sp>
      <p:sp>
        <p:nvSpPr>
          <p:cNvPr id="5" name="Espace réservé du pied de page 4">
            <a:extLst>
              <a:ext uri="{FF2B5EF4-FFF2-40B4-BE49-F238E27FC236}">
                <a16:creationId xmlns:a16="http://schemas.microsoft.com/office/drawing/2014/main" id="{70948A1E-220C-4DF3-A9C1-2A9248D377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9AC019-E925-4259-B7F0-DDB5AA18C381}"/>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629257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F7A9F5-1CC5-4F99-8D85-B89C008CA2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9E20822-0813-4D0C-80EC-D5858A43C2A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74D404D-D1D7-44F0-B2FB-6D3462AFFD9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11352EC-FC74-4711-9480-96A2EF703C75}"/>
              </a:ext>
            </a:extLst>
          </p:cNvPr>
          <p:cNvSpPr>
            <a:spLocks noGrp="1"/>
          </p:cNvSpPr>
          <p:nvPr>
            <p:ph type="dt" sz="half" idx="10"/>
          </p:nvPr>
        </p:nvSpPr>
        <p:spPr/>
        <p:txBody>
          <a:bodyPr/>
          <a:lstStyle/>
          <a:p>
            <a:fld id="{1135CBDD-2A81-42A0-BCB7-F57BA9F51A00}" type="datetime1">
              <a:rPr lang="fr-FR" smtClean="0"/>
              <a:t>28/10/2020</a:t>
            </a:fld>
            <a:endParaRPr lang="fr-FR"/>
          </a:p>
        </p:txBody>
      </p:sp>
      <p:sp>
        <p:nvSpPr>
          <p:cNvPr id="6" name="Espace réservé du pied de page 5">
            <a:extLst>
              <a:ext uri="{FF2B5EF4-FFF2-40B4-BE49-F238E27FC236}">
                <a16:creationId xmlns:a16="http://schemas.microsoft.com/office/drawing/2014/main" id="{EF5BF1E0-7F9E-4AEA-A103-B6587E3BB2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8872DCD-89D7-486A-B21E-55E674EC0F2A}"/>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299030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4CE1CA-CFEB-4817-9598-B002BAC9EF9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85D53C7-3FAC-447F-BB52-751E378792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C59B569-5C7B-4F67-A3EC-8929E9FF7F3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0D797CE-F5F0-46EF-B6DB-34C8C0D1D2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25259B6-3EA5-4212-BF92-B78FB3299A0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76BE898-9C1E-450D-8252-62F7935C09DA}"/>
              </a:ext>
            </a:extLst>
          </p:cNvPr>
          <p:cNvSpPr>
            <a:spLocks noGrp="1"/>
          </p:cNvSpPr>
          <p:nvPr>
            <p:ph type="dt" sz="half" idx="10"/>
          </p:nvPr>
        </p:nvSpPr>
        <p:spPr/>
        <p:txBody>
          <a:bodyPr/>
          <a:lstStyle/>
          <a:p>
            <a:fld id="{5D8E0136-6FD4-4AED-83FF-CEB1AD0FFAEF}" type="datetime1">
              <a:rPr lang="fr-FR" smtClean="0"/>
              <a:t>28/10/2020</a:t>
            </a:fld>
            <a:endParaRPr lang="fr-FR"/>
          </a:p>
        </p:txBody>
      </p:sp>
      <p:sp>
        <p:nvSpPr>
          <p:cNvPr id="8" name="Espace réservé du pied de page 7">
            <a:extLst>
              <a:ext uri="{FF2B5EF4-FFF2-40B4-BE49-F238E27FC236}">
                <a16:creationId xmlns:a16="http://schemas.microsoft.com/office/drawing/2014/main" id="{42E2A9A6-1DE2-4960-922F-ECDE5A6140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31004ED-B4A3-45D5-9ACA-2FA645698112}"/>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391584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52661E-54BE-4B4A-B7F9-FFC2BF04F4C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A4C6140-6BAA-4A77-8437-F232BBE3EF60}"/>
              </a:ext>
            </a:extLst>
          </p:cNvPr>
          <p:cNvSpPr>
            <a:spLocks noGrp="1"/>
          </p:cNvSpPr>
          <p:nvPr>
            <p:ph type="dt" sz="half" idx="10"/>
          </p:nvPr>
        </p:nvSpPr>
        <p:spPr/>
        <p:txBody>
          <a:bodyPr/>
          <a:lstStyle/>
          <a:p>
            <a:fld id="{31CA55A8-C370-46CA-BAB8-6FF73F0D5241}" type="datetime1">
              <a:rPr lang="fr-FR" smtClean="0"/>
              <a:t>28/10/2020</a:t>
            </a:fld>
            <a:endParaRPr lang="fr-FR"/>
          </a:p>
        </p:txBody>
      </p:sp>
      <p:sp>
        <p:nvSpPr>
          <p:cNvPr id="4" name="Espace réservé du pied de page 3">
            <a:extLst>
              <a:ext uri="{FF2B5EF4-FFF2-40B4-BE49-F238E27FC236}">
                <a16:creationId xmlns:a16="http://schemas.microsoft.com/office/drawing/2014/main" id="{FD36F2FA-CF34-4D47-90A0-DB8C9F57D03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BDCDEDA-00BD-44AA-B76D-1A6FE9E16D1F}"/>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387332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F443696-9109-47EE-AB42-F107865C91DC}"/>
              </a:ext>
            </a:extLst>
          </p:cNvPr>
          <p:cNvSpPr>
            <a:spLocks noGrp="1"/>
          </p:cNvSpPr>
          <p:nvPr>
            <p:ph type="dt" sz="half" idx="10"/>
          </p:nvPr>
        </p:nvSpPr>
        <p:spPr/>
        <p:txBody>
          <a:bodyPr/>
          <a:lstStyle/>
          <a:p>
            <a:fld id="{FF021DDF-C3FE-430D-B4B5-871F1B46EA7E}" type="datetime1">
              <a:rPr lang="fr-FR" smtClean="0"/>
              <a:t>28/10/2020</a:t>
            </a:fld>
            <a:endParaRPr lang="fr-FR"/>
          </a:p>
        </p:txBody>
      </p:sp>
      <p:sp>
        <p:nvSpPr>
          <p:cNvPr id="3" name="Espace réservé du pied de page 2">
            <a:extLst>
              <a:ext uri="{FF2B5EF4-FFF2-40B4-BE49-F238E27FC236}">
                <a16:creationId xmlns:a16="http://schemas.microsoft.com/office/drawing/2014/main" id="{529CD713-28B3-42F7-97E9-C7A8A276288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6850460-9D8F-4850-9179-188D1ABC98A5}"/>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253227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210B44-B65D-475C-99F4-B6C6B3B5BD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0F7CB02-700F-45AA-A0C6-D393EBE1B4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8538BD9-3CA4-4A4D-8DCF-F48E47E66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96AD280-FA9E-4DBE-AAE3-8C42CE29CAD3}"/>
              </a:ext>
            </a:extLst>
          </p:cNvPr>
          <p:cNvSpPr>
            <a:spLocks noGrp="1"/>
          </p:cNvSpPr>
          <p:nvPr>
            <p:ph type="dt" sz="half" idx="10"/>
          </p:nvPr>
        </p:nvSpPr>
        <p:spPr/>
        <p:txBody>
          <a:bodyPr/>
          <a:lstStyle/>
          <a:p>
            <a:fld id="{EBB8C636-D952-4BA6-BC60-AC5AD326713C}" type="datetime1">
              <a:rPr lang="fr-FR" smtClean="0"/>
              <a:t>28/10/2020</a:t>
            </a:fld>
            <a:endParaRPr lang="fr-FR"/>
          </a:p>
        </p:txBody>
      </p:sp>
      <p:sp>
        <p:nvSpPr>
          <p:cNvPr id="6" name="Espace réservé du pied de page 5">
            <a:extLst>
              <a:ext uri="{FF2B5EF4-FFF2-40B4-BE49-F238E27FC236}">
                <a16:creationId xmlns:a16="http://schemas.microsoft.com/office/drawing/2014/main" id="{D079EC34-2A4C-48CE-92E4-7E8A23F5D55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5A8199E-706E-4E59-9289-FF2DE6F0B2EF}"/>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308347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792740-67C5-48F6-9487-BF57428BCA8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607C6C2-A9BE-446C-80A9-FCFB420418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776FD88-AABE-452C-B682-D0C4FEB7A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A200820-CBBD-4446-9A64-7FDC440BFDA4}"/>
              </a:ext>
            </a:extLst>
          </p:cNvPr>
          <p:cNvSpPr>
            <a:spLocks noGrp="1"/>
          </p:cNvSpPr>
          <p:nvPr>
            <p:ph type="dt" sz="half" idx="10"/>
          </p:nvPr>
        </p:nvSpPr>
        <p:spPr/>
        <p:txBody>
          <a:bodyPr/>
          <a:lstStyle/>
          <a:p>
            <a:fld id="{142E2A92-7EDA-40D8-9727-7E4098CAC1A9}" type="datetime1">
              <a:rPr lang="fr-FR" smtClean="0"/>
              <a:t>28/10/2020</a:t>
            </a:fld>
            <a:endParaRPr lang="fr-FR"/>
          </a:p>
        </p:txBody>
      </p:sp>
      <p:sp>
        <p:nvSpPr>
          <p:cNvPr id="6" name="Espace réservé du pied de page 5">
            <a:extLst>
              <a:ext uri="{FF2B5EF4-FFF2-40B4-BE49-F238E27FC236}">
                <a16:creationId xmlns:a16="http://schemas.microsoft.com/office/drawing/2014/main" id="{53EB4155-DFA3-4017-BE8E-4823A08A54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3C441C-178A-4D64-88AD-785EE4B74DD0}"/>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3097685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792DE9-28E4-45C3-8423-BADE1A7E86B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490217-4365-4D74-904E-FCCCB451447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D2D15F-CD8E-45E7-BB5F-C02E95B3C8D1}"/>
              </a:ext>
            </a:extLst>
          </p:cNvPr>
          <p:cNvSpPr>
            <a:spLocks noGrp="1"/>
          </p:cNvSpPr>
          <p:nvPr>
            <p:ph type="dt" sz="half" idx="10"/>
          </p:nvPr>
        </p:nvSpPr>
        <p:spPr/>
        <p:txBody>
          <a:bodyPr/>
          <a:lstStyle/>
          <a:p>
            <a:fld id="{59131E8D-84FA-4D01-954D-0F25B0FC6D58}" type="datetime1">
              <a:rPr lang="fr-FR" smtClean="0"/>
              <a:t>28/10/2020</a:t>
            </a:fld>
            <a:endParaRPr lang="fr-FR"/>
          </a:p>
        </p:txBody>
      </p:sp>
      <p:sp>
        <p:nvSpPr>
          <p:cNvPr id="5" name="Espace réservé du pied de page 4">
            <a:extLst>
              <a:ext uri="{FF2B5EF4-FFF2-40B4-BE49-F238E27FC236}">
                <a16:creationId xmlns:a16="http://schemas.microsoft.com/office/drawing/2014/main" id="{1478FAE1-D902-48C6-ACDF-B23507DD0F4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63967F-A481-469A-B058-4ADC365CBA1E}"/>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189558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B9BFB93-760B-424F-8E3D-9A4AE394A04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E489B1C-CD42-49E0-BF05-1D09C67B498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03D3FC-5CD3-417B-9257-DFC1ABDE1153}"/>
              </a:ext>
            </a:extLst>
          </p:cNvPr>
          <p:cNvSpPr>
            <a:spLocks noGrp="1"/>
          </p:cNvSpPr>
          <p:nvPr>
            <p:ph type="dt" sz="half" idx="10"/>
          </p:nvPr>
        </p:nvSpPr>
        <p:spPr/>
        <p:txBody>
          <a:bodyPr/>
          <a:lstStyle/>
          <a:p>
            <a:fld id="{55CAA5C4-592D-4253-A96A-0AF864104E73}" type="datetime1">
              <a:rPr lang="fr-FR" smtClean="0"/>
              <a:t>28/10/2020</a:t>
            </a:fld>
            <a:endParaRPr lang="fr-FR"/>
          </a:p>
        </p:txBody>
      </p:sp>
      <p:sp>
        <p:nvSpPr>
          <p:cNvPr id="5" name="Espace réservé du pied de page 4">
            <a:extLst>
              <a:ext uri="{FF2B5EF4-FFF2-40B4-BE49-F238E27FC236}">
                <a16:creationId xmlns:a16="http://schemas.microsoft.com/office/drawing/2014/main" id="{02358FFD-35A4-40A5-8095-9BC394E506D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0F9F79-7CA8-49FD-81EC-2AAE3D2EE32D}"/>
              </a:ext>
            </a:extLst>
          </p:cNvPr>
          <p:cNvSpPr>
            <a:spLocks noGrp="1"/>
          </p:cNvSpPr>
          <p:nvPr>
            <p:ph type="sldNum" sz="quarter" idx="12"/>
          </p:nvPr>
        </p:nvSpPr>
        <p:spPr/>
        <p:txBody>
          <a:bodyPr/>
          <a:lstStyle/>
          <a:p>
            <a:fld id="{AF3DAF74-724C-43A2-91BC-B64D3DAFA280}" type="slidenum">
              <a:rPr lang="fr-FR" smtClean="0"/>
              <a:t>‹N°›</a:t>
            </a:fld>
            <a:endParaRPr lang="fr-FR"/>
          </a:p>
        </p:txBody>
      </p:sp>
    </p:spTree>
    <p:extLst>
      <p:ext uri="{BB962C8B-B14F-4D97-AF65-F5344CB8AC3E}">
        <p14:creationId xmlns:p14="http://schemas.microsoft.com/office/powerpoint/2010/main" val="823050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7E580BB-B2CA-4380-B555-29590036D8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212941C-3670-4D70-80D7-52C05A5871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1E3B4F3-4B9D-4515-9361-D8B42C7AA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6E743-22FF-4F1F-AC50-57B7ED4CB88C}" type="datetime1">
              <a:rPr lang="fr-FR" smtClean="0"/>
              <a:t>28/10/2020</a:t>
            </a:fld>
            <a:endParaRPr lang="fr-FR"/>
          </a:p>
        </p:txBody>
      </p:sp>
      <p:sp>
        <p:nvSpPr>
          <p:cNvPr id="5" name="Espace réservé du pied de page 4">
            <a:extLst>
              <a:ext uri="{FF2B5EF4-FFF2-40B4-BE49-F238E27FC236}">
                <a16:creationId xmlns:a16="http://schemas.microsoft.com/office/drawing/2014/main" id="{5237BFAA-528E-4BC3-90CC-8CBC58BD45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D4EFA08-48E6-41CC-9262-633F41661E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3DAF74-724C-43A2-91BC-B64D3DAFA280}" type="slidenum">
              <a:rPr lang="fr-FR" smtClean="0"/>
              <a:t>‹N°›</a:t>
            </a:fld>
            <a:endParaRPr lang="fr-FR"/>
          </a:p>
        </p:txBody>
      </p:sp>
    </p:spTree>
    <p:extLst>
      <p:ext uri="{BB962C8B-B14F-4D97-AF65-F5344CB8AC3E}">
        <p14:creationId xmlns:p14="http://schemas.microsoft.com/office/powerpoint/2010/main" val="1232014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6081C-1A36-43E9-80A4-1DBA9CFF2F33}"/>
              </a:ext>
            </a:extLst>
          </p:cNvPr>
          <p:cNvSpPr>
            <a:spLocks noGrp="1"/>
          </p:cNvSpPr>
          <p:nvPr>
            <p:ph type="ctrTitle"/>
          </p:nvPr>
        </p:nvSpPr>
        <p:spPr>
          <a:xfrm>
            <a:off x="1524000" y="1600200"/>
            <a:ext cx="9144000" cy="1909763"/>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fr-FR" dirty="0"/>
              <a:t>LE DECRET ESPO ET ESRP</a:t>
            </a:r>
            <a:br>
              <a:rPr lang="fr-FR" dirty="0"/>
            </a:br>
            <a:r>
              <a:rPr lang="fr-FR" dirty="0"/>
              <a:t>n° 2020-116 du 2 octobre 2020</a:t>
            </a:r>
          </a:p>
        </p:txBody>
      </p:sp>
      <p:sp>
        <p:nvSpPr>
          <p:cNvPr id="3" name="Sous-titre 2">
            <a:extLst>
              <a:ext uri="{FF2B5EF4-FFF2-40B4-BE49-F238E27FC236}">
                <a16:creationId xmlns:a16="http://schemas.microsoft.com/office/drawing/2014/main" id="{2591A58D-9C42-4FC3-B185-6EAA711B999D}"/>
              </a:ext>
            </a:extLst>
          </p:cNvPr>
          <p:cNvSpPr>
            <a:spLocks noGrp="1"/>
          </p:cNvSpPr>
          <p:nvPr>
            <p:ph type="subTitle" idx="1"/>
          </p:nvPr>
        </p:nvSpPr>
        <p:spPr/>
        <p:txBody>
          <a:bodyPr/>
          <a:lstStyle/>
          <a:p>
            <a:r>
              <a:rPr lang="fr-FR" dirty="0"/>
              <a:t>Un nouveau cadre juridique régissant les Etablissements et Services de Préorientation et de Réadaptation Professionnelle (ESPO et ESRP) pour les personnes en situation de handicap.</a:t>
            </a:r>
          </a:p>
        </p:txBody>
      </p:sp>
    </p:spTree>
    <p:extLst>
      <p:ext uri="{BB962C8B-B14F-4D97-AF65-F5344CB8AC3E}">
        <p14:creationId xmlns:p14="http://schemas.microsoft.com/office/powerpoint/2010/main" val="2560030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764B7-5819-486D-8173-85F351264C56}"/>
              </a:ext>
            </a:extLst>
          </p:cNvPr>
          <p:cNvSpPr>
            <a:spLocks noGrp="1"/>
          </p:cNvSpPr>
          <p:nvPr>
            <p:ph type="title"/>
          </p:nvPr>
        </p:nvSpPr>
        <p:spPr/>
        <p:txBody>
          <a:bodyPr/>
          <a:lstStyle/>
          <a:p>
            <a:r>
              <a:rPr lang="fr-FR" b="1" dirty="0"/>
              <a:t>Le fonctionnement des ESPO et des ESRP</a:t>
            </a:r>
          </a:p>
        </p:txBody>
      </p:sp>
      <p:sp>
        <p:nvSpPr>
          <p:cNvPr id="3" name="ZoneTexte 2">
            <a:extLst>
              <a:ext uri="{FF2B5EF4-FFF2-40B4-BE49-F238E27FC236}">
                <a16:creationId xmlns:a16="http://schemas.microsoft.com/office/drawing/2014/main" id="{58FCE7CB-741F-46FE-8C8C-25F5925A8FFB}"/>
              </a:ext>
            </a:extLst>
          </p:cNvPr>
          <p:cNvSpPr txBox="1"/>
          <p:nvPr/>
        </p:nvSpPr>
        <p:spPr>
          <a:xfrm>
            <a:off x="746620" y="1770077"/>
            <a:ext cx="10712741" cy="1631216"/>
          </a:xfrm>
          <a:prstGeom prst="rect">
            <a:avLst/>
          </a:prstGeom>
          <a:noFill/>
        </p:spPr>
        <p:txBody>
          <a:bodyPr wrap="square" rtlCol="0">
            <a:spAutoFit/>
          </a:bodyPr>
          <a:lstStyle/>
          <a:p>
            <a:r>
              <a:rPr lang="fr-FR" sz="2000" i="1" dirty="0"/>
              <a:t>Ne m’appelez plus CRP - CPO ! Une nouvelle dénomination pour des missions redéfinies ! Désormais les Centres de Préorientation et de Réadaptation Professionnelle (CPO et CRP) sont désignés comme Etablissements et Services de Préorientation et de Réadaptation Professionnelle (ESPO et ESRP). La notion de service met l’accent sur des réponses de proximité au plus près des personnes accompagnées.</a:t>
            </a:r>
          </a:p>
        </p:txBody>
      </p:sp>
      <p:sp>
        <p:nvSpPr>
          <p:cNvPr id="4" name="ZoneTexte 3">
            <a:extLst>
              <a:ext uri="{FF2B5EF4-FFF2-40B4-BE49-F238E27FC236}">
                <a16:creationId xmlns:a16="http://schemas.microsoft.com/office/drawing/2014/main" id="{D6747CE3-3434-4493-8D81-BB837B7A3320}"/>
              </a:ext>
            </a:extLst>
          </p:cNvPr>
          <p:cNvSpPr txBox="1"/>
          <p:nvPr/>
        </p:nvSpPr>
        <p:spPr>
          <a:xfrm>
            <a:off x="746620" y="3429000"/>
            <a:ext cx="10712741" cy="3323987"/>
          </a:xfrm>
          <a:prstGeom prst="rect">
            <a:avLst/>
          </a:prstGeom>
          <a:noFill/>
        </p:spPr>
        <p:txBody>
          <a:bodyPr wrap="square" rtlCol="0">
            <a:spAutoFit/>
          </a:bodyPr>
          <a:lstStyle/>
          <a:p>
            <a:r>
              <a:rPr lang="fr-FR" sz="2400" dirty="0">
                <a:latin typeface="Arial Black" panose="020B0A04020102020204" pitchFamily="34" charset="0"/>
              </a:rPr>
              <a:t>Les objectifs :</a:t>
            </a:r>
          </a:p>
          <a:p>
            <a:endParaRPr lang="fr-FR" dirty="0"/>
          </a:p>
          <a:p>
            <a:pPr marL="285750" indent="-285750">
              <a:buFont typeface="Wingdings" panose="05000000000000000000" pitchFamily="2" charset="2"/>
              <a:buChar char="Ø"/>
            </a:pPr>
            <a:r>
              <a:rPr lang="fr-FR" sz="2400" dirty="0"/>
              <a:t>Mettre l’expertise des ESRP et ESPO à disposition des organismes de formation et d’insertion </a:t>
            </a:r>
          </a:p>
          <a:p>
            <a:pPr marL="285750" indent="-285750">
              <a:buFont typeface="Wingdings" panose="05000000000000000000" pitchFamily="2" charset="2"/>
              <a:buChar char="Ø"/>
            </a:pPr>
            <a:r>
              <a:rPr lang="fr-FR" sz="2400" dirty="0"/>
              <a:t>Des dispositifs ouverts sur l’extérieur</a:t>
            </a:r>
          </a:p>
          <a:p>
            <a:pPr marL="285750" indent="-285750">
              <a:buFont typeface="Wingdings" panose="05000000000000000000" pitchFamily="2" charset="2"/>
              <a:buChar char="Ø"/>
            </a:pPr>
            <a:r>
              <a:rPr lang="fr-FR" sz="2400" dirty="0"/>
              <a:t> Des parcours cohérents et sans rupture </a:t>
            </a:r>
          </a:p>
          <a:p>
            <a:pPr marL="285750" indent="-285750">
              <a:buFont typeface="Wingdings" panose="05000000000000000000" pitchFamily="2" charset="2"/>
              <a:buChar char="Ø"/>
            </a:pPr>
            <a:r>
              <a:rPr lang="fr-FR" sz="2400" dirty="0"/>
              <a:t>Des prestations souples et modulables Des réponses de proximité </a:t>
            </a:r>
          </a:p>
          <a:p>
            <a:pPr marL="285750" indent="-285750">
              <a:buFont typeface="Wingdings" panose="05000000000000000000" pitchFamily="2" charset="2"/>
              <a:buChar char="Ø"/>
            </a:pPr>
            <a:r>
              <a:rPr lang="fr-FR" sz="2400" dirty="0"/>
              <a:t>Une meilleure réponse aux besoins des personnes </a:t>
            </a:r>
          </a:p>
          <a:p>
            <a:pPr marL="285750" indent="-285750">
              <a:buFont typeface="Wingdings" panose="05000000000000000000" pitchFamily="2" charset="2"/>
              <a:buChar char="Ø"/>
            </a:pPr>
            <a:r>
              <a:rPr lang="fr-FR" sz="2400" dirty="0"/>
              <a:t>Vers une société plus inclusive </a:t>
            </a:r>
          </a:p>
        </p:txBody>
      </p:sp>
    </p:spTree>
    <p:extLst>
      <p:ext uri="{BB962C8B-B14F-4D97-AF65-F5344CB8AC3E}">
        <p14:creationId xmlns:p14="http://schemas.microsoft.com/office/powerpoint/2010/main" val="1993784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1A118-D2E7-48CE-9986-78C7CAFE4DC3}"/>
              </a:ext>
            </a:extLst>
          </p:cNvPr>
          <p:cNvSpPr>
            <a:spLocks noGrp="1"/>
          </p:cNvSpPr>
          <p:nvPr>
            <p:ph type="title"/>
          </p:nvPr>
        </p:nvSpPr>
        <p:spPr>
          <a:xfrm>
            <a:off x="838200" y="184559"/>
            <a:ext cx="10515600" cy="1208014"/>
          </a:xfrm>
        </p:spPr>
        <p:txBody>
          <a:bodyPr>
            <a:noAutofit/>
          </a:bodyPr>
          <a:lstStyle/>
          <a:p>
            <a:r>
              <a:rPr lang="fr-FR" b="1" dirty="0">
                <a:latin typeface="Arial Black" panose="020B0A04020102020204" pitchFamily="34" charset="0"/>
              </a:rPr>
              <a:t>ETABLISSEMENTS ET SERVICES DE PRÉORIENTATION</a:t>
            </a:r>
          </a:p>
        </p:txBody>
      </p:sp>
      <p:sp>
        <p:nvSpPr>
          <p:cNvPr id="3" name="ZoneTexte 2">
            <a:extLst>
              <a:ext uri="{FF2B5EF4-FFF2-40B4-BE49-F238E27FC236}">
                <a16:creationId xmlns:a16="http://schemas.microsoft.com/office/drawing/2014/main" id="{B6CB3D1A-D188-437A-A906-D816C1AE86D4}"/>
              </a:ext>
            </a:extLst>
          </p:cNvPr>
          <p:cNvSpPr txBox="1"/>
          <p:nvPr/>
        </p:nvSpPr>
        <p:spPr>
          <a:xfrm>
            <a:off x="838200" y="1392573"/>
            <a:ext cx="10662407" cy="5170646"/>
          </a:xfrm>
          <a:prstGeom prst="rect">
            <a:avLst/>
          </a:prstGeom>
          <a:noFill/>
        </p:spPr>
        <p:txBody>
          <a:bodyPr wrap="square" rtlCol="0">
            <a:spAutoFit/>
          </a:bodyPr>
          <a:lstStyle/>
          <a:p>
            <a:endParaRPr lang="fr-FR" dirty="0"/>
          </a:p>
          <a:p>
            <a:r>
              <a:rPr lang="fr-FR" sz="2000" dirty="0"/>
              <a:t>La pré-orientation aura aussi pour mission d’accompagner la personne dans la mise en œuvre effective de son projet professionnel. Pour plus de souplesse, les interventions ponctuelles au sein d’un parcours seront facilitées et la localisation des prestations sera plus flexible. </a:t>
            </a:r>
            <a:r>
              <a:rPr lang="fr-FR" sz="2000" b="1" dirty="0"/>
              <a:t>Le</a:t>
            </a:r>
            <a:r>
              <a:rPr lang="fr-FR" sz="2000" dirty="0"/>
              <a:t> </a:t>
            </a:r>
            <a:r>
              <a:rPr lang="fr-FR" sz="2000" b="1" dirty="0"/>
              <a:t>décret ouvre aussi</a:t>
            </a:r>
            <a:r>
              <a:rPr lang="fr-FR" sz="2000" dirty="0"/>
              <a:t> </a:t>
            </a:r>
            <a:r>
              <a:rPr lang="fr-FR" sz="2000" b="1" dirty="0"/>
              <a:t>l’offre de Réadaptation Professionnelle à de «nouveaux» publics </a:t>
            </a:r>
            <a:r>
              <a:rPr lang="fr-FR" sz="2000" dirty="0"/>
              <a:t>: </a:t>
            </a:r>
            <a:r>
              <a:rPr lang="fr-FR" sz="2000" b="1" dirty="0"/>
              <a:t>les jeunes dès 16 ans, les travailleurs d’EA ou d’ESAT… </a:t>
            </a:r>
          </a:p>
          <a:p>
            <a:endParaRPr lang="fr-FR" sz="2000" dirty="0"/>
          </a:p>
          <a:p>
            <a:r>
              <a:rPr lang="fr-FR" sz="2000" b="1" dirty="0">
                <a:latin typeface="Arial Black" panose="020B0A04020102020204" pitchFamily="34" charset="0"/>
              </a:rPr>
              <a:t>LES NOUVELLES MODALITÉS DE LA PRISE EN CHARGE</a:t>
            </a:r>
          </a:p>
          <a:p>
            <a:endParaRPr lang="fr-FR" sz="2000" b="1" dirty="0">
              <a:latin typeface="Arial Black" panose="020B0A04020102020204" pitchFamily="34" charset="0"/>
            </a:endParaRPr>
          </a:p>
          <a:p>
            <a:r>
              <a:rPr lang="fr-FR" sz="2000" dirty="0"/>
              <a:t> La prestation, aujourd’hui organisée le plus souvent sur </a:t>
            </a:r>
            <a:r>
              <a:rPr lang="fr-FR" sz="2000" b="1" dirty="0"/>
              <a:t>12 semaines en continu </a:t>
            </a:r>
            <a:r>
              <a:rPr lang="fr-FR" sz="2000" dirty="0"/>
              <a:t>sera désormais assurée sur une période et un rythme </a:t>
            </a:r>
            <a:r>
              <a:rPr lang="fr-FR" sz="2000" b="1" dirty="0"/>
              <a:t>adaptés aux besoins de chacun </a:t>
            </a:r>
            <a:r>
              <a:rPr lang="fr-FR" sz="2000" dirty="0"/>
              <a:t>sur une durée d’accompagnement pouvant </a:t>
            </a:r>
            <a:r>
              <a:rPr lang="fr-FR" sz="2000" b="1" dirty="0"/>
              <a:t>aller jusqu’à 24 mois sans dépasser 14 semaines en cumulé</a:t>
            </a:r>
            <a:r>
              <a:rPr lang="fr-FR" sz="2000" dirty="0"/>
              <a:t>. Les stages en entreprises peuvent ainsi être positionnés au moment le plus opportun. </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69657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64F523-1E39-43B0-85DF-9678F885E5BD}"/>
              </a:ext>
            </a:extLst>
          </p:cNvPr>
          <p:cNvSpPr>
            <a:spLocks noGrp="1"/>
          </p:cNvSpPr>
          <p:nvPr>
            <p:ph type="title"/>
          </p:nvPr>
        </p:nvSpPr>
        <p:spPr/>
        <p:txBody>
          <a:bodyPr/>
          <a:lstStyle/>
          <a:p>
            <a:r>
              <a:rPr lang="fr-FR" sz="4400" b="1" dirty="0">
                <a:latin typeface="Arial Black" panose="020B0A04020102020204" pitchFamily="34" charset="0"/>
              </a:rPr>
              <a:t>ETABLISSEMENTS ET SERVICES DE PRÉORIENTATION</a:t>
            </a:r>
            <a:endParaRPr lang="fr-FR" dirty="0"/>
          </a:p>
        </p:txBody>
      </p:sp>
      <p:pic>
        <p:nvPicPr>
          <p:cNvPr id="6" name="Image 5">
            <a:extLst>
              <a:ext uri="{FF2B5EF4-FFF2-40B4-BE49-F238E27FC236}">
                <a16:creationId xmlns:a16="http://schemas.microsoft.com/office/drawing/2014/main" id="{8044BB54-DB46-4416-88F2-2E32EB7B40CD}"/>
              </a:ext>
            </a:extLst>
          </p:cNvPr>
          <p:cNvPicPr>
            <a:picLocks noChangeAspect="1"/>
          </p:cNvPicPr>
          <p:nvPr/>
        </p:nvPicPr>
        <p:blipFill>
          <a:blip r:embed="rId2"/>
          <a:stretch>
            <a:fillRect/>
          </a:stretch>
        </p:blipFill>
        <p:spPr>
          <a:xfrm>
            <a:off x="838201" y="1690688"/>
            <a:ext cx="10347120" cy="4572000"/>
          </a:xfrm>
          <a:prstGeom prst="rect">
            <a:avLst/>
          </a:prstGeom>
        </p:spPr>
      </p:pic>
    </p:spTree>
    <p:extLst>
      <p:ext uri="{BB962C8B-B14F-4D97-AF65-F5344CB8AC3E}">
        <p14:creationId xmlns:p14="http://schemas.microsoft.com/office/powerpoint/2010/main" val="2284977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E558C8-D8CD-4B5E-97A8-9EE42A785531}"/>
              </a:ext>
            </a:extLst>
          </p:cNvPr>
          <p:cNvSpPr>
            <a:spLocks noGrp="1"/>
          </p:cNvSpPr>
          <p:nvPr>
            <p:ph type="title"/>
          </p:nvPr>
        </p:nvSpPr>
        <p:spPr/>
        <p:txBody>
          <a:bodyPr/>
          <a:lstStyle/>
          <a:p>
            <a:r>
              <a:rPr lang="fr-FR" b="1" dirty="0">
                <a:latin typeface="Arial Black" panose="020B0A04020102020204" pitchFamily="34" charset="0"/>
              </a:rPr>
              <a:t>ETABLISSEMENTS ET SERVICES DE PRÉORIENTATION</a:t>
            </a:r>
            <a:endParaRPr lang="fr-FR" dirty="0"/>
          </a:p>
        </p:txBody>
      </p:sp>
      <p:sp>
        <p:nvSpPr>
          <p:cNvPr id="3" name="ZoneTexte 2">
            <a:extLst>
              <a:ext uri="{FF2B5EF4-FFF2-40B4-BE49-F238E27FC236}">
                <a16:creationId xmlns:a16="http://schemas.microsoft.com/office/drawing/2014/main" id="{E54800B8-14FE-4D30-8A83-F658AEE55A3E}"/>
              </a:ext>
            </a:extLst>
          </p:cNvPr>
          <p:cNvSpPr txBox="1"/>
          <p:nvPr/>
        </p:nvSpPr>
        <p:spPr>
          <a:xfrm>
            <a:off x="973123" y="2206305"/>
            <a:ext cx="10645629" cy="3816429"/>
          </a:xfrm>
          <a:prstGeom prst="rect">
            <a:avLst/>
          </a:prstGeom>
          <a:noFill/>
        </p:spPr>
        <p:txBody>
          <a:bodyPr wrap="square" rtlCol="0">
            <a:spAutoFit/>
          </a:bodyPr>
          <a:lstStyle/>
          <a:p>
            <a:r>
              <a:rPr lang="fr-FR" sz="2400" dirty="0">
                <a:latin typeface="Arial Black" panose="020B0A04020102020204" pitchFamily="34" charset="0"/>
              </a:rPr>
              <a:t>AUTRES MISSIONS</a:t>
            </a:r>
          </a:p>
          <a:p>
            <a:endParaRPr lang="fr-FR" dirty="0"/>
          </a:p>
          <a:p>
            <a:r>
              <a:rPr lang="fr-FR" sz="2000" dirty="0"/>
              <a:t>LES ESPO POURRONT ÉGALEMENT ASSURER TOUT OU PARTIE DES PRESTATIONS/MISSIONS SUIVANTES  :</a:t>
            </a:r>
          </a:p>
          <a:p>
            <a:endParaRPr lang="fr-FR" sz="2000" dirty="0"/>
          </a:p>
          <a:p>
            <a:pPr marL="285750" indent="-285750">
              <a:buFont typeface="Wingdings" panose="05000000000000000000" pitchFamily="2" charset="2"/>
              <a:buChar char="Ø"/>
            </a:pPr>
            <a:r>
              <a:rPr lang="fr-FR" sz="2000" dirty="0"/>
              <a:t>L’information des personnes handicapées ou en risque d’inaptitude, de leurs proches ainsi que des professionnels (secteurs de l’emploi, de la formation...). </a:t>
            </a:r>
          </a:p>
          <a:p>
            <a:pPr marL="285750" indent="-285750">
              <a:buFont typeface="Wingdings" panose="05000000000000000000" pitchFamily="2" charset="2"/>
              <a:buChar char="Ø"/>
            </a:pPr>
            <a:r>
              <a:rPr lang="fr-FR" sz="2000" dirty="0"/>
              <a:t>L’évaluation médico-psycho-sociale et/ou professionnelle au titre de l’aide à la décision des MDPH ou à la demande d’un autre prescripteur ou d’employeurs publics ou privés pour des personnes exposées à un risque d’inaptitude (prestations courtes). </a:t>
            </a:r>
          </a:p>
          <a:p>
            <a:pPr marL="285750" indent="-285750">
              <a:buFont typeface="Wingdings" panose="05000000000000000000" pitchFamily="2" charset="2"/>
              <a:buChar char="Ø"/>
            </a:pPr>
            <a:r>
              <a:rPr lang="fr-FR" sz="2000" dirty="0"/>
              <a:t>Le concours aux équipes pluridisciplinaires des MDPH.</a:t>
            </a:r>
          </a:p>
          <a:p>
            <a:pPr marL="285750" indent="-285750">
              <a:buFont typeface="Wingdings" panose="05000000000000000000" pitchFamily="2" charset="2"/>
              <a:buChar char="Ø"/>
            </a:pPr>
            <a:r>
              <a:rPr lang="fr-FR" sz="2000" dirty="0"/>
              <a:t> L’hébergement et la restauration.</a:t>
            </a:r>
          </a:p>
        </p:txBody>
      </p:sp>
    </p:spTree>
    <p:extLst>
      <p:ext uri="{BB962C8B-B14F-4D97-AF65-F5344CB8AC3E}">
        <p14:creationId xmlns:p14="http://schemas.microsoft.com/office/powerpoint/2010/main" val="3552494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9EF478-4FD7-4802-AE4A-9CFCF495CBD7}"/>
              </a:ext>
            </a:extLst>
          </p:cNvPr>
          <p:cNvSpPr>
            <a:spLocks noGrp="1"/>
          </p:cNvSpPr>
          <p:nvPr>
            <p:ph type="title"/>
          </p:nvPr>
        </p:nvSpPr>
        <p:spPr/>
        <p:txBody>
          <a:bodyPr>
            <a:normAutofit fontScale="90000"/>
          </a:bodyPr>
          <a:lstStyle/>
          <a:p>
            <a:r>
              <a:rPr lang="fr-FR" dirty="0">
                <a:latin typeface="Arial Black" panose="020B0A04020102020204" pitchFamily="34" charset="0"/>
              </a:rPr>
              <a:t>ETABLISSEMENTS ET SERVICES DE READAPTATION PROFESSIONNELLE</a:t>
            </a:r>
          </a:p>
        </p:txBody>
      </p:sp>
      <p:sp>
        <p:nvSpPr>
          <p:cNvPr id="3" name="ZoneTexte 2">
            <a:extLst>
              <a:ext uri="{FF2B5EF4-FFF2-40B4-BE49-F238E27FC236}">
                <a16:creationId xmlns:a16="http://schemas.microsoft.com/office/drawing/2014/main" id="{34363284-B66A-414A-8C04-F5861FF72185}"/>
              </a:ext>
            </a:extLst>
          </p:cNvPr>
          <p:cNvSpPr txBox="1"/>
          <p:nvPr/>
        </p:nvSpPr>
        <p:spPr>
          <a:xfrm>
            <a:off x="838200" y="1828800"/>
            <a:ext cx="10403048" cy="4524315"/>
          </a:xfrm>
          <a:prstGeom prst="rect">
            <a:avLst/>
          </a:prstGeom>
          <a:noFill/>
        </p:spPr>
        <p:txBody>
          <a:bodyPr wrap="square" rtlCol="0">
            <a:spAutoFit/>
          </a:bodyPr>
          <a:lstStyle/>
          <a:p>
            <a:r>
              <a:rPr lang="fr-FR" i="1" dirty="0"/>
              <a:t>Le décret acte la diversité des prestations proposées : des formations mais aussi l’élaboration et la réalisation du projet professionnel et les accompagnements médico-sociaux à caractère professionnel vers et dans l’emploi. Un des enjeux est aussi le partage de leur expertise auprès des organismes de formation et d’insertion.</a:t>
            </a:r>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p:txBody>
      </p:sp>
      <p:pic>
        <p:nvPicPr>
          <p:cNvPr id="5" name="Image 4">
            <a:extLst>
              <a:ext uri="{FF2B5EF4-FFF2-40B4-BE49-F238E27FC236}">
                <a16:creationId xmlns:a16="http://schemas.microsoft.com/office/drawing/2014/main" id="{9438C0F7-021F-45C2-9494-1BFEBFE61678}"/>
              </a:ext>
            </a:extLst>
          </p:cNvPr>
          <p:cNvPicPr>
            <a:picLocks noChangeAspect="1"/>
          </p:cNvPicPr>
          <p:nvPr/>
        </p:nvPicPr>
        <p:blipFill>
          <a:blip r:embed="rId2"/>
          <a:stretch>
            <a:fillRect/>
          </a:stretch>
        </p:blipFill>
        <p:spPr>
          <a:xfrm>
            <a:off x="1308684" y="3133665"/>
            <a:ext cx="9160778" cy="3219450"/>
          </a:xfrm>
          <a:prstGeom prst="rect">
            <a:avLst/>
          </a:prstGeom>
        </p:spPr>
      </p:pic>
    </p:spTree>
    <p:extLst>
      <p:ext uri="{BB962C8B-B14F-4D97-AF65-F5344CB8AC3E}">
        <p14:creationId xmlns:p14="http://schemas.microsoft.com/office/powerpoint/2010/main" val="15620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865063-DAA3-421E-9D61-9487FEF083F6}"/>
              </a:ext>
            </a:extLst>
          </p:cNvPr>
          <p:cNvSpPr>
            <a:spLocks noGrp="1"/>
          </p:cNvSpPr>
          <p:nvPr>
            <p:ph type="title"/>
          </p:nvPr>
        </p:nvSpPr>
        <p:spPr/>
        <p:txBody>
          <a:bodyPr>
            <a:normAutofit fontScale="90000"/>
          </a:bodyPr>
          <a:lstStyle/>
          <a:p>
            <a:r>
              <a:rPr lang="fr-FR" dirty="0">
                <a:latin typeface="Arial Black" panose="020B0A04020102020204" pitchFamily="34" charset="0"/>
              </a:rPr>
              <a:t>ETABLISSEMENTS ET SERVICES DE READAPTATION PROFESSIONNELLE</a:t>
            </a:r>
            <a:endParaRPr lang="fr-FR" dirty="0"/>
          </a:p>
        </p:txBody>
      </p:sp>
      <p:sp>
        <p:nvSpPr>
          <p:cNvPr id="3" name="ZoneTexte 2">
            <a:extLst>
              <a:ext uri="{FF2B5EF4-FFF2-40B4-BE49-F238E27FC236}">
                <a16:creationId xmlns:a16="http://schemas.microsoft.com/office/drawing/2014/main" id="{830F74B3-7081-46AE-B31C-C97745033CD4}"/>
              </a:ext>
            </a:extLst>
          </p:cNvPr>
          <p:cNvSpPr txBox="1"/>
          <p:nvPr/>
        </p:nvSpPr>
        <p:spPr>
          <a:xfrm>
            <a:off x="935372" y="1756628"/>
            <a:ext cx="10447789" cy="1477328"/>
          </a:xfrm>
          <a:prstGeom prst="rect">
            <a:avLst/>
          </a:prstGeom>
          <a:noFill/>
        </p:spPr>
        <p:txBody>
          <a:bodyPr wrap="square" rtlCol="0">
            <a:spAutoFit/>
          </a:bodyPr>
          <a:lstStyle/>
          <a:p>
            <a:r>
              <a:rPr lang="fr-FR" dirty="0"/>
              <a:t>Sur notification de la CDAPH, </a:t>
            </a:r>
            <a:r>
              <a:rPr lang="fr-FR" b="1" dirty="0"/>
              <a:t>ces dispositifs s’adressent aux personnes dont l’accès ou le retour à l’emploi nécessite une formation et un accompagnement médico-psycho-social et professionnel.</a:t>
            </a:r>
          </a:p>
          <a:p>
            <a:endParaRPr lang="fr-FR" dirty="0"/>
          </a:p>
          <a:p>
            <a:r>
              <a:rPr lang="fr-FR" dirty="0"/>
              <a:t>Un ESRP offre tout ou partie de la palette des prestations. Elles </a:t>
            </a:r>
            <a:r>
              <a:rPr lang="fr-FR" b="1" dirty="0"/>
              <a:t>sont mises en œuvre sur une période et un rythme adaptés aux besoins de la personne </a:t>
            </a:r>
            <a:r>
              <a:rPr lang="fr-FR" dirty="0"/>
              <a:t>et peuvent être assurées avec ou par des organismes partenaires.</a:t>
            </a:r>
          </a:p>
        </p:txBody>
      </p:sp>
      <p:sp>
        <p:nvSpPr>
          <p:cNvPr id="4" name="ZoneTexte 3">
            <a:extLst>
              <a:ext uri="{FF2B5EF4-FFF2-40B4-BE49-F238E27FC236}">
                <a16:creationId xmlns:a16="http://schemas.microsoft.com/office/drawing/2014/main" id="{21300914-D560-4CEA-9008-787E49F77C47}"/>
              </a:ext>
            </a:extLst>
          </p:cNvPr>
          <p:cNvSpPr txBox="1"/>
          <p:nvPr/>
        </p:nvSpPr>
        <p:spPr>
          <a:xfrm>
            <a:off x="994095" y="3429000"/>
            <a:ext cx="10389066" cy="3108543"/>
          </a:xfrm>
          <a:prstGeom prst="rect">
            <a:avLst/>
          </a:prstGeom>
          <a:noFill/>
        </p:spPr>
        <p:txBody>
          <a:bodyPr wrap="square" rtlCol="0">
            <a:spAutoFit/>
          </a:bodyPr>
          <a:lstStyle/>
          <a:p>
            <a:r>
              <a:rPr lang="fr-FR" b="1" dirty="0">
                <a:latin typeface="Arial Black" panose="020B0A04020102020204" pitchFamily="34" charset="0"/>
              </a:rPr>
              <a:t>CERTAINES PRESTATIONS SANS ORIENTATION CDAPH </a:t>
            </a:r>
          </a:p>
          <a:p>
            <a:endParaRPr lang="fr-FR" dirty="0"/>
          </a:p>
          <a:p>
            <a:r>
              <a:rPr lang="fr-FR" sz="2000" dirty="0"/>
              <a:t>Pour éviter les ruptures de parcours, les ESRP auront aussi la possibilité : </a:t>
            </a:r>
          </a:p>
          <a:p>
            <a:pPr marL="285750" indent="-285750">
              <a:buFontTx/>
              <a:buChar char="-"/>
            </a:pPr>
            <a:r>
              <a:rPr lang="fr-FR" sz="2000" dirty="0"/>
              <a:t>de procéder à la demande de la MDPH, d’un employeur public ou privé à des évaluations professionnelles concernant des salariés ou des agents publics exposés à des risques d’inaptitude,</a:t>
            </a:r>
          </a:p>
          <a:p>
            <a:pPr marL="285750" indent="-285750">
              <a:buFontTx/>
              <a:buChar char="-"/>
            </a:pPr>
            <a:r>
              <a:rPr lang="fr-FR" sz="2000" dirty="0"/>
              <a:t>d’assurer pour des travailleurs handicapés en alternance, des prestations d’accompagnement médico-psycho-social et professionnel. </a:t>
            </a:r>
          </a:p>
          <a:p>
            <a:pPr marL="285750" indent="-285750">
              <a:buFontTx/>
              <a:buChar char="-"/>
            </a:pPr>
            <a:r>
              <a:rPr lang="fr-FR" sz="2000" dirty="0"/>
              <a:t>d’accompagner des personnes accueillies en IME/IMPRO voire en ESAT dans le cadre de la mise en œuvre d’un projet d’insertion en milieu ordinaire de travail. </a:t>
            </a:r>
          </a:p>
        </p:txBody>
      </p:sp>
    </p:spTree>
    <p:extLst>
      <p:ext uri="{BB962C8B-B14F-4D97-AF65-F5344CB8AC3E}">
        <p14:creationId xmlns:p14="http://schemas.microsoft.com/office/powerpoint/2010/main" val="2322930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B370EF-180C-4195-B6AB-E7AD5E2A2A12}"/>
              </a:ext>
            </a:extLst>
          </p:cNvPr>
          <p:cNvSpPr>
            <a:spLocks noGrp="1"/>
          </p:cNvSpPr>
          <p:nvPr>
            <p:ph type="title"/>
          </p:nvPr>
        </p:nvSpPr>
        <p:spPr/>
        <p:txBody>
          <a:bodyPr>
            <a:normAutofit fontScale="90000"/>
          </a:bodyPr>
          <a:lstStyle/>
          <a:p>
            <a:r>
              <a:rPr lang="fr-FR" dirty="0">
                <a:latin typeface="Arial Black" panose="020B0A04020102020204" pitchFamily="34" charset="0"/>
              </a:rPr>
              <a:t>ETABLISSEMENTS ET SERVICES DE READAPTATION PROFESSIONNELLE</a:t>
            </a:r>
            <a:endParaRPr lang="fr-FR" dirty="0"/>
          </a:p>
        </p:txBody>
      </p:sp>
      <p:sp>
        <p:nvSpPr>
          <p:cNvPr id="3" name="ZoneTexte 2">
            <a:extLst>
              <a:ext uri="{FF2B5EF4-FFF2-40B4-BE49-F238E27FC236}">
                <a16:creationId xmlns:a16="http://schemas.microsoft.com/office/drawing/2014/main" id="{682B9FA4-1F5C-4CC9-98D9-B144D0A07DF0}"/>
              </a:ext>
            </a:extLst>
          </p:cNvPr>
          <p:cNvSpPr txBox="1"/>
          <p:nvPr/>
        </p:nvSpPr>
        <p:spPr>
          <a:xfrm>
            <a:off x="733338" y="2256639"/>
            <a:ext cx="10570128" cy="3170099"/>
          </a:xfrm>
          <a:prstGeom prst="rect">
            <a:avLst/>
          </a:prstGeom>
          <a:noFill/>
        </p:spPr>
        <p:txBody>
          <a:bodyPr wrap="square" rtlCol="0">
            <a:spAutoFit/>
          </a:bodyPr>
          <a:lstStyle/>
          <a:p>
            <a:r>
              <a:rPr lang="fr-FR" sz="2400" dirty="0">
                <a:latin typeface="Arial Black" panose="020B0A04020102020204" pitchFamily="34" charset="0"/>
              </a:rPr>
              <a:t>Autres missions</a:t>
            </a:r>
          </a:p>
          <a:p>
            <a:endParaRPr lang="fr-FR" dirty="0"/>
          </a:p>
          <a:p>
            <a:r>
              <a:rPr lang="fr-FR" sz="2000" dirty="0"/>
              <a:t>Les ESRP sont encouragés à développer ces missions :</a:t>
            </a:r>
          </a:p>
          <a:p>
            <a:pPr marL="285750" indent="-285750">
              <a:buFont typeface="Wingdings" panose="05000000000000000000" pitchFamily="2" charset="2"/>
              <a:buChar char="Ø"/>
            </a:pPr>
            <a:r>
              <a:rPr lang="fr-FR" sz="2000" dirty="0"/>
              <a:t>la sensibilisation des organismes de formations de droit commun aux problématiques du handicap</a:t>
            </a:r>
          </a:p>
          <a:p>
            <a:pPr marL="285750" indent="-285750">
              <a:buFont typeface="Wingdings" panose="05000000000000000000" pitchFamily="2" charset="2"/>
              <a:buChar char="Ø"/>
            </a:pPr>
            <a:r>
              <a:rPr lang="fr-FR" sz="2000" dirty="0"/>
              <a:t>la formations des travailleurs d’ESAT et des entreprises adaptées</a:t>
            </a:r>
          </a:p>
          <a:p>
            <a:pPr marL="285750" indent="-285750">
              <a:buFont typeface="Wingdings" panose="05000000000000000000" pitchFamily="2" charset="2"/>
              <a:buChar char="Ø"/>
            </a:pPr>
            <a:r>
              <a:rPr lang="fr-FR" sz="2000" dirty="0"/>
              <a:t>l’accompagnement professionnel de jeunes en situation de handicap</a:t>
            </a:r>
          </a:p>
          <a:p>
            <a:pPr marL="285750" indent="-285750">
              <a:buFont typeface="Wingdings" panose="05000000000000000000" pitchFamily="2" charset="2"/>
              <a:buChar char="Ø"/>
            </a:pPr>
            <a:r>
              <a:rPr lang="fr-FR" sz="2000" dirty="0"/>
              <a:t>le concours aux équipes pluridisciplinaires des MDPH</a:t>
            </a:r>
          </a:p>
          <a:p>
            <a:pPr marL="285750" indent="-285750">
              <a:buFont typeface="Wingdings" panose="05000000000000000000" pitchFamily="2" charset="2"/>
              <a:buChar char="Ø"/>
            </a:pPr>
            <a:r>
              <a:rPr lang="fr-FR" sz="2000" dirty="0"/>
              <a:t>l’accompagnement de parcours en alternance</a:t>
            </a:r>
          </a:p>
          <a:p>
            <a:endParaRPr lang="fr-FR" dirty="0"/>
          </a:p>
        </p:txBody>
      </p:sp>
    </p:spTree>
    <p:extLst>
      <p:ext uri="{BB962C8B-B14F-4D97-AF65-F5344CB8AC3E}">
        <p14:creationId xmlns:p14="http://schemas.microsoft.com/office/powerpoint/2010/main" val="1272998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32E7BC-4929-4935-87CE-FAAD95B3F3BA}"/>
              </a:ext>
            </a:extLst>
          </p:cNvPr>
          <p:cNvSpPr>
            <a:spLocks noGrp="1"/>
          </p:cNvSpPr>
          <p:nvPr>
            <p:ph type="title"/>
          </p:nvPr>
        </p:nvSpPr>
        <p:spPr>
          <a:xfrm>
            <a:off x="360727" y="520117"/>
            <a:ext cx="11467750" cy="1057013"/>
          </a:xfrm>
        </p:spPr>
        <p:txBody>
          <a:bodyPr>
            <a:normAutofit fontScale="90000"/>
          </a:bodyPr>
          <a:lstStyle/>
          <a:p>
            <a:pPr algn="ctr">
              <a:lnSpc>
                <a:spcPct val="100000"/>
              </a:lnSpc>
            </a:pPr>
            <a:r>
              <a:rPr lang="fr-FR" dirty="0">
                <a:latin typeface="Arial Black" panose="020B0A04020102020204" pitchFamily="34" charset="0"/>
              </a:rPr>
              <a:t>NOUVEAUX PUBLICS</a:t>
            </a:r>
            <a:br>
              <a:rPr lang="fr-FR" dirty="0">
                <a:latin typeface="Arial Black" panose="020B0A04020102020204" pitchFamily="34" charset="0"/>
              </a:rPr>
            </a:br>
            <a:r>
              <a:rPr lang="fr-FR" sz="2000" dirty="0"/>
              <a:t>Des travailleurs en situation de handicap orientés par les MDPH ou, pour certaines prestations, en risque d’inaptitude</a:t>
            </a:r>
            <a:r>
              <a:rPr lang="fr-FR" dirty="0"/>
              <a:t>.</a:t>
            </a:r>
            <a:endParaRPr lang="fr-FR" dirty="0">
              <a:latin typeface="Arial Black" panose="020B0A04020102020204" pitchFamily="34" charset="0"/>
            </a:endParaRPr>
          </a:p>
        </p:txBody>
      </p:sp>
      <p:sp>
        <p:nvSpPr>
          <p:cNvPr id="3" name="ZoneTexte 2">
            <a:extLst>
              <a:ext uri="{FF2B5EF4-FFF2-40B4-BE49-F238E27FC236}">
                <a16:creationId xmlns:a16="http://schemas.microsoft.com/office/drawing/2014/main" id="{83484C20-B77E-4C18-A9A3-F104DA8E021A}"/>
              </a:ext>
            </a:extLst>
          </p:cNvPr>
          <p:cNvSpPr txBox="1"/>
          <p:nvPr/>
        </p:nvSpPr>
        <p:spPr>
          <a:xfrm>
            <a:off x="838200" y="1820411"/>
            <a:ext cx="10252046" cy="4524315"/>
          </a:xfrm>
          <a:prstGeom prst="rect">
            <a:avLst/>
          </a:prstGeom>
          <a:noFill/>
        </p:spPr>
        <p:txBody>
          <a:bodyPr wrap="square" rtlCol="0">
            <a:spAutoFit/>
          </a:bodyPr>
          <a:lstStyle/>
          <a:p>
            <a:r>
              <a:rPr lang="fr-FR" sz="2400" dirty="0"/>
              <a:t>Le décret clarifie les profils des personnes accompagnées par les ESRP / ESPO :</a:t>
            </a:r>
          </a:p>
          <a:p>
            <a:endParaRPr lang="fr-FR" sz="2400" dirty="0"/>
          </a:p>
          <a:p>
            <a:pPr marL="285750" indent="-285750">
              <a:buFont typeface="Wingdings" panose="05000000000000000000" pitchFamily="2" charset="2"/>
              <a:buChar char="q"/>
            </a:pPr>
            <a:r>
              <a:rPr lang="fr-FR" sz="2400" dirty="0"/>
              <a:t>Dès 16 ans, notamment en IME, IM Pro...</a:t>
            </a:r>
          </a:p>
          <a:p>
            <a:pPr marL="285750" indent="-285750">
              <a:buFont typeface="Wingdings" panose="05000000000000000000" pitchFamily="2" charset="2"/>
              <a:buChar char="q"/>
            </a:pPr>
            <a:r>
              <a:rPr lang="fr-FR" sz="2400" dirty="0"/>
              <a:t>Quelque soit le handicap Ayant ou non une expérience antérieure de travail rémunéré</a:t>
            </a:r>
          </a:p>
          <a:p>
            <a:pPr marL="285750" indent="-285750">
              <a:buFont typeface="Wingdings" panose="05000000000000000000" pitchFamily="2" charset="2"/>
              <a:buChar char="q"/>
            </a:pPr>
            <a:r>
              <a:rPr lang="fr-FR" sz="2400" dirty="0"/>
              <a:t> Salariés et indépendants du privé ou agents de la fonction publique</a:t>
            </a:r>
          </a:p>
          <a:p>
            <a:pPr marL="285750" indent="-285750">
              <a:buFont typeface="Wingdings" panose="05000000000000000000" pitchFamily="2" charset="2"/>
              <a:buChar char="q"/>
            </a:pPr>
            <a:r>
              <a:rPr lang="fr-FR" sz="2400" dirty="0"/>
              <a:t> Inscrit ou non comme demandeur d’emploi Titulaire ou non d’une RQTH (pour certaines prestations, une demande en cours ou un risque d’inaptitude peut suffire) </a:t>
            </a:r>
          </a:p>
          <a:p>
            <a:pPr marL="285750" indent="-285750">
              <a:buFont typeface="Wingdings" panose="05000000000000000000" pitchFamily="2" charset="2"/>
              <a:buChar char="q"/>
            </a:pPr>
            <a:r>
              <a:rPr lang="fr-FR" sz="2400" dirty="0"/>
              <a:t>Travailleurs d’Esat et d’EA </a:t>
            </a:r>
          </a:p>
          <a:p>
            <a:pPr marL="285750" indent="-285750">
              <a:buFont typeface="Wingdings" panose="05000000000000000000" pitchFamily="2" charset="2"/>
              <a:buChar char="q"/>
            </a:pPr>
            <a:r>
              <a:rPr lang="fr-FR" sz="2400" dirty="0"/>
              <a:t>Publics en alternance </a:t>
            </a:r>
          </a:p>
          <a:p>
            <a:pPr marL="285750" indent="-285750">
              <a:buFont typeface="Wingdings" panose="05000000000000000000" pitchFamily="2" charset="2"/>
              <a:buChar char="q"/>
            </a:pPr>
            <a:r>
              <a:rPr lang="fr-FR" sz="2400" dirty="0"/>
              <a:t>En formation dans un organisme de droit commun</a:t>
            </a:r>
          </a:p>
        </p:txBody>
      </p:sp>
      <p:sp>
        <p:nvSpPr>
          <p:cNvPr id="4" name="Espace réservé du pied de page 3">
            <a:extLst>
              <a:ext uri="{FF2B5EF4-FFF2-40B4-BE49-F238E27FC236}">
                <a16:creationId xmlns:a16="http://schemas.microsoft.com/office/drawing/2014/main" id="{6BEBEF56-8068-4328-91ED-9D14348659D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70FE998-6D7A-4E87-B384-0826713210AD}"/>
              </a:ext>
            </a:extLst>
          </p:cNvPr>
          <p:cNvSpPr>
            <a:spLocks noGrp="1"/>
          </p:cNvSpPr>
          <p:nvPr>
            <p:ph type="sldNum" sz="quarter" idx="12"/>
          </p:nvPr>
        </p:nvSpPr>
        <p:spPr/>
        <p:txBody>
          <a:bodyPr/>
          <a:lstStyle/>
          <a:p>
            <a:fld id="{AF3DAF74-724C-43A2-91BC-B64D3DAFA280}" type="slidenum">
              <a:rPr lang="fr-FR" smtClean="0"/>
              <a:t>9</a:t>
            </a:fld>
            <a:endParaRPr lang="fr-FR"/>
          </a:p>
        </p:txBody>
      </p:sp>
    </p:spTree>
    <p:extLst>
      <p:ext uri="{BB962C8B-B14F-4D97-AF65-F5344CB8AC3E}">
        <p14:creationId xmlns:p14="http://schemas.microsoft.com/office/powerpoint/2010/main" val="3870479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801BB-5E44-45F7-9998-72BE31D142A3}"/>
              </a:ext>
            </a:extLst>
          </p:cNvPr>
          <p:cNvSpPr>
            <a:spLocks noGrp="1"/>
          </p:cNvSpPr>
          <p:nvPr>
            <p:ph type="title"/>
          </p:nvPr>
        </p:nvSpPr>
        <p:spPr/>
        <p:txBody>
          <a:bodyPr/>
          <a:lstStyle/>
          <a:p>
            <a:r>
              <a:rPr lang="fr-FR" dirty="0">
                <a:latin typeface="Arial Black" panose="020B0A04020102020204" pitchFamily="34" charset="0"/>
              </a:rPr>
              <a:t>INTERVENIR AUTREMENT</a:t>
            </a:r>
          </a:p>
        </p:txBody>
      </p:sp>
      <p:sp>
        <p:nvSpPr>
          <p:cNvPr id="3" name="ZoneTexte 2">
            <a:extLst>
              <a:ext uri="{FF2B5EF4-FFF2-40B4-BE49-F238E27FC236}">
                <a16:creationId xmlns:a16="http://schemas.microsoft.com/office/drawing/2014/main" id="{85212914-37EE-4FF9-918E-35987163776C}"/>
              </a:ext>
            </a:extLst>
          </p:cNvPr>
          <p:cNvSpPr txBox="1"/>
          <p:nvPr/>
        </p:nvSpPr>
        <p:spPr>
          <a:xfrm>
            <a:off x="838200" y="1568741"/>
            <a:ext cx="10906387" cy="4401205"/>
          </a:xfrm>
          <a:prstGeom prst="rect">
            <a:avLst/>
          </a:prstGeom>
          <a:noFill/>
        </p:spPr>
        <p:txBody>
          <a:bodyPr wrap="square" rtlCol="0">
            <a:spAutoFit/>
          </a:bodyPr>
          <a:lstStyle/>
          <a:p>
            <a:r>
              <a:rPr lang="fr-FR" sz="2000" dirty="0"/>
              <a:t>Dans l’objectif de répondre au plus grand nombre, si besoin hors les murs, </a:t>
            </a:r>
            <a:r>
              <a:rPr lang="fr-FR" sz="2000" b="1" dirty="0"/>
              <a:t>les établissements seront amenés à collaborer avec de nouveaux partenaires pour mettre en œuvre tout ou partie des prestations.</a:t>
            </a:r>
            <a:r>
              <a:rPr lang="fr-FR" sz="2000" dirty="0"/>
              <a:t> Les organisations s’adapteront pour répondre aux situations singulières des personnes accompagnées, de nouveaux métiers se feront jour, notamment pour accompagner les stagiaires avant et après leur entrée en formation (remobilisation, jobcoach…).</a:t>
            </a:r>
          </a:p>
          <a:p>
            <a:endParaRPr lang="fr-FR" sz="2000" dirty="0"/>
          </a:p>
          <a:p>
            <a:r>
              <a:rPr lang="fr-FR" sz="2000" b="1" dirty="0"/>
              <a:t>DES PRESTATIONS AU PLUS PRÈS DES PUBLICS</a:t>
            </a:r>
          </a:p>
          <a:p>
            <a:r>
              <a:rPr lang="fr-FR" sz="2000" dirty="0"/>
              <a:t>Les prestations peuvent être proposées sur </a:t>
            </a:r>
            <a:r>
              <a:rPr lang="fr-FR" sz="2000" b="1" dirty="0"/>
              <a:t>tout site pertinent pour la mise en œuvre du projet (locaux de l’établissement, ceux où la personne suit une formation, exerce une activité professionnelle…). </a:t>
            </a:r>
            <a:r>
              <a:rPr lang="fr-FR" sz="2000" dirty="0"/>
              <a:t>Des dispositifs d’accompagnement, d’évaluation et de formation à distance seront ainsi développés, des antennes permanentes ou temporaires pourront être créées et des équipes mobiles de professionnels travailler hors site. La collaboration avec de nouveaux partenaires dans le cadre d’une </a:t>
            </a:r>
            <a:r>
              <a:rPr lang="fr-FR" sz="2000" b="1" dirty="0"/>
              <a:t>plateforme de services ou d’un partenariat avec une entreprise, un organisme de formation de droit commun, un ESAT, un Cap Emploi sera encouragée... </a:t>
            </a:r>
          </a:p>
        </p:txBody>
      </p:sp>
    </p:spTree>
    <p:extLst>
      <p:ext uri="{BB962C8B-B14F-4D97-AF65-F5344CB8AC3E}">
        <p14:creationId xmlns:p14="http://schemas.microsoft.com/office/powerpoint/2010/main" val="10245556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989</Words>
  <Application>Microsoft Office PowerPoint</Application>
  <PresentationFormat>Grand écran</PresentationFormat>
  <Paragraphs>78</Paragraphs>
  <Slides>10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Arial</vt:lpstr>
      <vt:lpstr>Arial Black</vt:lpstr>
      <vt:lpstr>Calibri</vt:lpstr>
      <vt:lpstr>Calibri Light</vt:lpstr>
      <vt:lpstr>Wingdings</vt:lpstr>
      <vt:lpstr>Thème Office</vt:lpstr>
      <vt:lpstr>LE DECRET ESPO ET ESRP n° 2020-116 du 2 octobre 2020</vt:lpstr>
      <vt:lpstr>Le fonctionnement des ESPO et des ESRP</vt:lpstr>
      <vt:lpstr>ETABLISSEMENTS ET SERVICES DE PRÉORIENTATION</vt:lpstr>
      <vt:lpstr>ETABLISSEMENTS ET SERVICES DE PRÉORIENTATION</vt:lpstr>
      <vt:lpstr>ETABLISSEMENTS ET SERVICES DE PRÉORIENTATION</vt:lpstr>
      <vt:lpstr>ETABLISSEMENTS ET SERVICES DE READAPTATION PROFESSIONNELLE</vt:lpstr>
      <vt:lpstr>ETABLISSEMENTS ET SERVICES DE READAPTATION PROFESSIONNELLE</vt:lpstr>
      <vt:lpstr>ETABLISSEMENTS ET SERVICES DE READAPTATION PROFESSIONNELLE</vt:lpstr>
      <vt:lpstr>NOUVEAUX PUBLICS Des travailleurs en situation de handicap orientés par les MDPH ou, pour certaines prestations, en risque d’inaptitude.</vt:lpstr>
      <vt:lpstr>INTERVENIR AUTREMENT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DECRET ESPO ET ESRP</dc:title>
  <dc:creator>Dir-Adj DAF. Fin</dc:creator>
  <cp:lastModifiedBy>Dir-Adj DAF. Fin</cp:lastModifiedBy>
  <cp:revision>6</cp:revision>
  <cp:lastPrinted>2020-10-28T16:38:34Z</cp:lastPrinted>
  <dcterms:created xsi:type="dcterms:W3CDTF">2020-10-28T15:54:55Z</dcterms:created>
  <dcterms:modified xsi:type="dcterms:W3CDTF">2020-10-28T16:39:20Z</dcterms:modified>
</cp:coreProperties>
</file>