
<file path=[Content_Types].xml><?xml version="1.0" encoding="utf-8"?>
<Types xmlns="http://schemas.openxmlformats.org/package/2006/content-types">
  <Default Extension="png" ContentType="image/png"/>
  <Default Extension="jpeg" ContentType="image/jpeg"/>
  <Default Extension="emf" ContentType="image/x-emf"/>
  <Default Extension="jpe"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75" r:id="rId5"/>
    <p:sldId id="276" r:id="rId6"/>
    <p:sldId id="277" r:id="rId7"/>
    <p:sldId id="273" r:id="rId8"/>
    <p:sldId id="270" r:id="rId9"/>
    <p:sldId id="256" r:id="rId10"/>
    <p:sldId id="260" r:id="rId11"/>
    <p:sldId id="261" r:id="rId12"/>
    <p:sldId id="262" r:id="rId13"/>
    <p:sldId id="263" r:id="rId14"/>
    <p:sldId id="264" r:id="rId15"/>
    <p:sldId id="265" r:id="rId16"/>
    <p:sldId id="266" r:id="rId17"/>
    <p:sldId id="272" r:id="rId18"/>
    <p:sldId id="269" r:id="rId19"/>
    <p:sldId id="280" r:id="rId20"/>
    <p:sldId id="271" r:id="rId21"/>
    <p:sldId id="279" r:id="rId22"/>
    <p:sldId id="268" r:id="rId23"/>
    <p:sldId id="267" r:id="rId24"/>
    <p:sldId id="274" r:id="rId25"/>
    <p:sldId id="278" r:id="rId26"/>
    <p:sldId id="281" r:id="rId27"/>
    <p:sldId id="282" r:id="rId28"/>
    <p:sldId id="283" r:id="rId29"/>
    <p:sldId id="284" r:id="rId30"/>
    <p:sldId id="285" r:id="rId31"/>
    <p:sldId id="286" r:id="rId32"/>
    <p:sldId id="287" r:id="rId33"/>
  </p:sldIdLst>
  <p:sldSz cx="9144000" cy="6858000" type="screen4x3"/>
  <p:notesSz cx="6858000" cy="9144000"/>
  <p:custDataLst>
    <p:tags r:id="rId35"/>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3178"/>
  </p:normalViewPr>
  <p:slideViewPr>
    <p:cSldViewPr>
      <p:cViewPr varScale="1">
        <p:scale>
          <a:sx n="74" d="100"/>
          <a:sy n="74" d="100"/>
        </p:scale>
        <p:origin x="37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097A8-DBF9-654D-861B-4271ABFF6748}" type="datetimeFigureOut">
              <a:rPr lang="fr-FR" smtClean="0"/>
              <a:t>11/12/2015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819601-2C69-6643-86F9-9ECDA73B464A}" type="slidenum">
              <a:rPr lang="fr-FR" smtClean="0"/>
              <a:t>‹N°›</a:t>
            </a:fld>
            <a:endParaRPr lang="fr-FR"/>
          </a:p>
        </p:txBody>
      </p:sp>
    </p:spTree>
    <p:extLst>
      <p:ext uri="{BB962C8B-B14F-4D97-AF65-F5344CB8AC3E}">
        <p14:creationId xmlns:p14="http://schemas.microsoft.com/office/powerpoint/2010/main" val="825678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PlaceHolder 1"/>
          <p:cNvSpPr>
            <a:spLocks noGrp="1"/>
          </p:cNvSpPr>
          <p:nvPr>
            <p:ph type="body"/>
          </p:nvPr>
        </p:nvSpPr>
        <p:spPr>
          <a:xfrm>
            <a:off x="685830" y="4343322"/>
            <a:ext cx="5486309" cy="4114564"/>
          </a:xfrm>
          <a:prstGeom prst="rect">
            <a:avLst/>
          </a:prstGeom>
        </p:spPr>
        <p:txBody>
          <a:bodyPr lIns="0" tIns="0" rIns="0" bIns="0"/>
          <a:lstStyle/>
          <a:p>
            <a:r>
              <a:rPr lang="fr-FR" sz="1800">
                <a:latin typeface="Arial"/>
              </a:rPr>
              <a:t>Notes aux formateurs : (4 min 30 sur 5 min au total)</a:t>
            </a:r>
            <a:endParaRPr/>
          </a:p>
          <a:p>
            <a:endParaRPr/>
          </a:p>
          <a:p>
            <a:r>
              <a:rPr lang="fr-FR" sz="1800">
                <a:latin typeface="Arial"/>
              </a:rPr>
              <a:t>Leur demander d'écrire leur prénom.</a:t>
            </a:r>
            <a:endParaRPr/>
          </a:p>
          <a:p>
            <a:r>
              <a:rPr lang="fr-FR" sz="1800">
                <a:latin typeface="Arial"/>
              </a:rPr>
              <a:t>Attendre que le premier écrive son prénom.</a:t>
            </a:r>
            <a:endParaRPr/>
          </a:p>
          <a:p>
            <a:r>
              <a:rPr lang="fr-FR" sz="1800">
                <a:latin typeface="Arial"/>
              </a:rPr>
              <a:t>Inciter les autres à faire la même chose.</a:t>
            </a:r>
            <a:endParaRPr/>
          </a:p>
          <a:p>
            <a:r>
              <a:rPr lang="fr-FR" sz="1800">
                <a:latin typeface="Arial"/>
              </a:rPr>
              <a:t>Demander au premier de se présenter (prénom - nom, fonction, attentes par rapport à la formation)</a:t>
            </a:r>
            <a:endParaRPr/>
          </a:p>
          <a:p>
            <a:r>
              <a:rPr lang="fr-FR" sz="1800">
                <a:latin typeface="Arial"/>
              </a:rPr>
              <a:t>et ainsi de suite dans l'ordre des aiguilles d'une montre.</a:t>
            </a:r>
            <a:endParaRPr/>
          </a:p>
          <a:p>
            <a:r>
              <a:rPr lang="fr-FR" sz="1800">
                <a:latin typeface="Arial"/>
              </a:rPr>
              <a:t>Vérifier que tout le monde est bien passé.</a:t>
            </a:r>
            <a:endParaRPr/>
          </a:p>
          <a:p>
            <a:r>
              <a:rPr lang="fr-FR" sz="1800">
                <a:latin typeface="Arial"/>
              </a:rPr>
              <a:t>Se présenter à son tour.</a:t>
            </a:r>
            <a:endParaRPr/>
          </a:p>
        </p:txBody>
      </p:sp>
    </p:spTree>
    <p:extLst>
      <p:ext uri="{BB962C8B-B14F-4D97-AF65-F5344CB8AC3E}">
        <p14:creationId xmlns:p14="http://schemas.microsoft.com/office/powerpoint/2010/main" val="971194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volonté de développer les usages du numérique est portée par la loi du 8 juillet 2013 qui établit l’obligation de dispenser « la formation à l'utilisation des outils et des ressources numériques. […] Elle comporte une sensibilisation aux droits et aux devoirs liés à l'usage de l'Internet et des réseaux, dont la protection de la vie privée et le respect de la propriété intellectuelle. » (Article 38)</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Élément clé de la Refondation de l'École et de la stratégie numérique, la diffusion des usages du numérique dans l'enseignement constitue un puissant levier de modernisation, d'innovation pédagogique et de démocratisation du système éducatif. Elle contribue en outre à l’inclusion des élèves en situation de handicap</a:t>
            </a:r>
            <a:r>
              <a:rPr lang="fr-FR" dirty="0" smtClean="0">
                <a:effectLst/>
              </a:rPr>
              <a:t> </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5</a:t>
            </a:fld>
            <a:endParaRPr lang="fr-FR"/>
          </a:p>
        </p:txBody>
      </p:sp>
    </p:spTree>
    <p:extLst>
      <p:ext uri="{BB962C8B-B14F-4D97-AF65-F5344CB8AC3E}">
        <p14:creationId xmlns:p14="http://schemas.microsoft.com/office/powerpoint/2010/main" val="888246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L’objectif est de valoriser les nombreuses actions mises en œuvre tout au long de l’année scolaire en faveur du rayonnement du numérique éducatif au sein des établissements scolaires et des classes.</a:t>
            </a:r>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7</a:t>
            </a:fld>
            <a:endParaRPr lang="fr-FR"/>
          </a:p>
        </p:txBody>
      </p:sp>
    </p:spTree>
    <p:extLst>
      <p:ext uri="{BB962C8B-B14F-4D97-AF65-F5344CB8AC3E}">
        <p14:creationId xmlns:p14="http://schemas.microsoft.com/office/powerpoint/2010/main" val="549125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Elle s’adresse aux enseignants, aux élèves des écoles, collèges et lycées ainsi qu’à leurs parents.</a:t>
            </a:r>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8</a:t>
            </a:fld>
            <a:endParaRPr lang="fr-FR"/>
          </a:p>
        </p:txBody>
      </p:sp>
    </p:spTree>
    <p:extLst>
      <p:ext uri="{BB962C8B-B14F-4D97-AF65-F5344CB8AC3E}">
        <p14:creationId xmlns:p14="http://schemas.microsoft.com/office/powerpoint/2010/main" val="151042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thème retenu cette année est celui de la culture numérique. En effet, si le développement des usages d’Internet et des services en ligne offre des opportunités d'expression multiples, il permet également la collecte et l’exploitation massive des données personnelles.</a:t>
            </a: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9</a:t>
            </a:fld>
            <a:endParaRPr lang="fr-FR"/>
          </a:p>
        </p:txBody>
      </p:sp>
    </p:spTree>
    <p:extLst>
      <p:ext uri="{BB962C8B-B14F-4D97-AF65-F5344CB8AC3E}">
        <p14:creationId xmlns:p14="http://schemas.microsoft.com/office/powerpoint/2010/main" val="390947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Semaine du numérique à l’Ecole permet l’organisation d’événements qui mettent en lumière des dispositifs installés dans la durée, s’inscrivent dans le parcours des élèves et contribuent à nourrir les différents domaines d’enseignement qui intègrent désormais une dimension numérique.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Ainsi, tout au long de cette semaine, les élèves bénéficieront de situations leur permettant d’appréhender les enjeux sociétaux liés au numérique et de recourir au numérique sous des formes diverses afin d’en saisir les potentialités à travers un riche éventail d’activités pédagogiques : forum des métiers du numérique, défi « culture numérique », conférences de professionnels, visites d’entreprises, débats, projection</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de films, activités de codage, concours photos, utilisation de la réalité augmentée, réalisation de films, </a:t>
            </a:r>
            <a:r>
              <a:rPr lang="fr-FR" sz="1200" kern="1200" dirty="0" err="1" smtClean="0">
                <a:solidFill>
                  <a:schemeClr val="tx1"/>
                </a:solidFill>
                <a:effectLst/>
                <a:latin typeface="+mn-lt"/>
                <a:ea typeface="+mn-ea"/>
                <a:cs typeface="+mn-cs"/>
              </a:rPr>
              <a:t>webradio</a:t>
            </a:r>
            <a:r>
              <a:rPr lang="fr-FR" sz="1200" kern="1200" dirty="0" smtClean="0">
                <a:solidFill>
                  <a:schemeClr val="tx1"/>
                </a:solidFill>
                <a:effectLst/>
                <a:latin typeface="+mn-lt"/>
                <a:ea typeface="+mn-ea"/>
                <a:cs typeface="+mn-cs"/>
              </a:rPr>
              <a:t>, lecture hypertextuelle, </a:t>
            </a:r>
            <a:r>
              <a:rPr lang="fr-FR" sz="1200" kern="1200" dirty="0" err="1" smtClean="0">
                <a:solidFill>
                  <a:schemeClr val="tx1"/>
                </a:solidFill>
                <a:effectLst/>
                <a:latin typeface="+mn-lt"/>
                <a:ea typeface="+mn-ea"/>
                <a:cs typeface="+mn-cs"/>
              </a:rPr>
              <a:t>booktubbing</a:t>
            </a:r>
            <a:r>
              <a:rPr lang="fr-FR" sz="1200" kern="1200" dirty="0" smtClean="0">
                <a:solidFill>
                  <a:schemeClr val="tx1"/>
                </a:solidFill>
                <a:effectLst/>
                <a:latin typeface="+mn-lt"/>
                <a:ea typeface="+mn-ea"/>
                <a:cs typeface="+mn-cs"/>
              </a:rPr>
              <a:t>… À cette fin, une approche partenariale associant les professionnels, mais aussi les étudiants évoluant dans le domaine du numérique, sera recherchée.</a:t>
            </a: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10</a:t>
            </a:fld>
            <a:endParaRPr lang="fr-FR"/>
          </a:p>
        </p:txBody>
      </p:sp>
    </p:spTree>
    <p:extLst>
      <p:ext uri="{BB962C8B-B14F-4D97-AF65-F5344CB8AC3E}">
        <p14:creationId xmlns:p14="http://schemas.microsoft.com/office/powerpoint/2010/main" val="553536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Des actions entrant en résonance avec les priorités actuelles, comme celles relatives aux valeurs de la République, au harcèlement ou encore à l’égalité filles-garçons seront les bienvenues.</a:t>
            </a: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11</a:t>
            </a:fld>
            <a:endParaRPr lang="fr-FR"/>
          </a:p>
        </p:txBody>
      </p:sp>
    </p:spTree>
    <p:extLst>
      <p:ext uri="{BB962C8B-B14F-4D97-AF65-F5344CB8AC3E}">
        <p14:creationId xmlns:p14="http://schemas.microsoft.com/office/powerpoint/2010/main" val="870168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valoriser ces actions et diffuser les pratiques aux niveaux académique et national,  je vous invite à communiquer au comité de pilotage vos projets, par le biais de la </a:t>
            </a:r>
            <a:r>
              <a:rPr lang="fr-FR" sz="1200" b="1" kern="1200" dirty="0" smtClean="0">
                <a:solidFill>
                  <a:schemeClr val="tx1"/>
                </a:solidFill>
                <a:effectLst/>
                <a:latin typeface="+mn-lt"/>
                <a:ea typeface="+mn-ea"/>
                <a:cs typeface="+mn-cs"/>
              </a:rPr>
              <a:t>fiche-action jointe</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avant le 10 janvier 2016</a:t>
            </a:r>
            <a:r>
              <a:rPr lang="fr-FR" sz="1200" kern="1200" dirty="0" smtClean="0">
                <a:solidFill>
                  <a:schemeClr val="tx1"/>
                </a:solidFill>
                <a:effectLst/>
                <a:latin typeface="+mn-lt"/>
                <a:ea typeface="+mn-ea"/>
                <a:cs typeface="+mn-cs"/>
              </a:rPr>
              <a:t>, en utilisant l’adresse générique suivante : </a:t>
            </a:r>
            <a:r>
              <a:rPr lang="fr-FR" sz="1200" b="1" kern="1200" err="1" smtClean="0">
                <a:solidFill>
                  <a:schemeClr val="tx1"/>
                </a:solidFill>
                <a:effectLst/>
                <a:latin typeface="+mn-lt"/>
                <a:ea typeface="+mn-ea"/>
                <a:cs typeface="+mn-cs"/>
              </a:rPr>
              <a:t>semainedunumerique@ac-martinique.fr</a:t>
            </a:r>
            <a:r>
              <a:rPr lang="fr-FR" sz="1200" b="1" kern="1200" baseline="0" smtClean="0">
                <a:solidFill>
                  <a:schemeClr val="tx1"/>
                </a:solidFill>
                <a:effectLst/>
                <a:latin typeface="+mn-lt"/>
                <a:ea typeface="+mn-ea"/>
                <a:cs typeface="+mn-cs"/>
              </a:rPr>
              <a:t>  </a:t>
            </a:r>
            <a:endParaRPr lang="fr-FR" sz="1200" b="1" kern="1200" baseline="0" dirty="0" smtClean="0">
              <a:solidFill>
                <a:srgbClr val="C00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smtClean="0">
              <a:solidFill>
                <a:srgbClr val="C00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Vous trouverez dans le guide de la « Semaine du numérique à l’Ecole » un panel d’actions à mener sachant que chaque enseignant peut proposer une autre action de son choix. L’organisation au sein de chaque établissement, laissée à l’initiative des équipes pédagogiques, doit permettre un échange de pratiques et une visibilité optimisée de toutes les 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rgbClr val="C00000"/>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12</a:t>
            </a:fld>
            <a:endParaRPr lang="fr-FR"/>
          </a:p>
        </p:txBody>
      </p:sp>
    </p:spTree>
    <p:extLst>
      <p:ext uri="{BB962C8B-B14F-4D97-AF65-F5344CB8AC3E}">
        <p14:creationId xmlns:p14="http://schemas.microsoft.com/office/powerpoint/2010/main" val="959695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assurer un pilotage efficace de la Semaine du numérique, les référents numériques et les animateurs TICE  recenseront en amont les actions envisagées dans les établissements afin que l’ensemble des actions soit transmis au comité de pilotage.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faciliter la mise en place de ces initiatives, les équipes pédagogiques pourront solliciter l’aide de personnes-ressources du réseau DANE telles que les référents numériques, les IAN, les webmestres, les </a:t>
            </a:r>
            <a:r>
              <a:rPr lang="fr-FR" sz="1200" kern="1200" dirty="0" err="1" smtClean="0">
                <a:solidFill>
                  <a:schemeClr val="tx1"/>
                </a:solidFill>
                <a:effectLst/>
                <a:latin typeface="+mn-lt"/>
                <a:ea typeface="+mn-ea"/>
                <a:cs typeface="+mn-cs"/>
              </a:rPr>
              <a:t>aTICE</a:t>
            </a:r>
            <a:r>
              <a:rPr lang="fr-FR" sz="1200" kern="1200" dirty="0" smtClean="0">
                <a:solidFill>
                  <a:schemeClr val="tx1"/>
                </a:solidFill>
                <a:effectLst/>
                <a:latin typeface="+mn-lt"/>
                <a:ea typeface="+mn-ea"/>
                <a:cs typeface="+mn-cs"/>
              </a:rPr>
              <a:t>, mais aussi les conseillers pédagogiques et les référents innovation.</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13</a:t>
            </a:fld>
            <a:endParaRPr lang="fr-FR"/>
          </a:p>
        </p:txBody>
      </p:sp>
    </p:spTree>
    <p:extLst>
      <p:ext uri="{BB962C8B-B14F-4D97-AF65-F5344CB8AC3E}">
        <p14:creationId xmlns:p14="http://schemas.microsoft.com/office/powerpoint/2010/main" val="855212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smtClean="0">
                <a:solidFill>
                  <a:schemeClr val="tx1"/>
                </a:solidFill>
                <a:effectLst/>
                <a:latin typeface="+mn-lt"/>
                <a:ea typeface="+mn-ea"/>
                <a:cs typeface="+mn-cs"/>
              </a:rPr>
              <a:t>Présentation des classes mobiles, tablettes hybrides windows dans l’ensemble des écoles de Fort de France.</a:t>
            </a:r>
          </a:p>
          <a:p>
            <a:r>
              <a:rPr lang="fr-FR" sz="1200" kern="1200" smtClean="0">
                <a:solidFill>
                  <a:schemeClr val="tx1"/>
                </a:solidFill>
                <a:effectLst/>
                <a:latin typeface="+mn-lt"/>
                <a:ea typeface="+mn-ea"/>
                <a:cs typeface="+mn-cs"/>
              </a:rPr>
              <a:t>Repérer le lieu de l’événement</a:t>
            </a:r>
          </a:p>
          <a:p>
            <a:r>
              <a:rPr lang="fr-FR" sz="1200" kern="1200" smtClean="0">
                <a:solidFill>
                  <a:schemeClr val="tx1"/>
                </a:solidFill>
                <a:effectLst/>
                <a:latin typeface="+mn-lt"/>
                <a:ea typeface="+mn-ea"/>
                <a:cs typeface="+mn-cs"/>
              </a:rPr>
              <a:t>Définir le public</a:t>
            </a:r>
          </a:p>
          <a:p>
            <a:r>
              <a:rPr lang="fr-FR" sz="1200" kern="1200" smtClean="0">
                <a:solidFill>
                  <a:schemeClr val="tx1"/>
                </a:solidFill>
                <a:effectLst/>
                <a:latin typeface="+mn-lt"/>
                <a:ea typeface="+mn-ea"/>
                <a:cs typeface="+mn-cs"/>
              </a:rPr>
              <a:t>Coordonner le déplacement du public (élèves)</a:t>
            </a:r>
          </a:p>
          <a:p>
            <a:r>
              <a:rPr lang="fr-FR" sz="1200" kern="1200" smtClean="0">
                <a:solidFill>
                  <a:schemeClr val="tx1"/>
                </a:solidFill>
                <a:effectLst/>
                <a:latin typeface="+mn-lt"/>
                <a:ea typeface="+mn-ea"/>
                <a:cs typeface="+mn-cs"/>
              </a:rPr>
              <a:t>Réaliser des capsules vidéo</a:t>
            </a:r>
          </a:p>
          <a:p>
            <a:r>
              <a:rPr lang="fr-FR" sz="1200" kern="1200" smtClean="0">
                <a:solidFill>
                  <a:schemeClr val="tx1"/>
                </a:solidFill>
                <a:effectLst/>
                <a:latin typeface="+mn-lt"/>
                <a:ea typeface="+mn-ea"/>
                <a:cs typeface="+mn-cs"/>
              </a:rPr>
              <a:t>Prendre contact avec la Mairie</a:t>
            </a:r>
          </a:p>
          <a:p>
            <a:r>
              <a:rPr lang="fr-FR" sz="1200" kern="1200" smtClean="0">
                <a:solidFill>
                  <a:schemeClr val="tx1"/>
                </a:solidFill>
                <a:effectLst/>
                <a:latin typeface="+mn-lt"/>
                <a:ea typeface="+mn-ea"/>
                <a:cs typeface="+mn-cs"/>
              </a:rPr>
              <a:t>Identifier les enseignants pour les activités (témoignages, présentation des outils,…)</a:t>
            </a:r>
          </a:p>
          <a:p>
            <a:endParaRPr lang="fr-FR" i="0" u="none"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15</a:t>
            </a:fld>
            <a:endParaRPr lang="fr-FR"/>
          </a:p>
        </p:txBody>
      </p:sp>
    </p:spTree>
    <p:extLst>
      <p:ext uri="{BB962C8B-B14F-4D97-AF65-F5344CB8AC3E}">
        <p14:creationId xmlns:p14="http://schemas.microsoft.com/office/powerpoint/2010/main" val="13871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i="0" u="none" kern="1200" dirty="0" smtClean="0">
                <a:solidFill>
                  <a:schemeClr val="tx1"/>
                </a:solidFill>
                <a:latin typeface="+mn-lt"/>
                <a:ea typeface="+mn-ea"/>
                <a:cs typeface="+mn-cs"/>
              </a:rPr>
              <a:t>La cellule numérique de l’ESPE souhaite pouvoir contribuer à cette manifestation en organisant « La journée du code » à l’ESPE de Martinique le mardi 26 janvier 2016.</a:t>
            </a:r>
          </a:p>
          <a:p>
            <a:r>
              <a:rPr lang="fr-FR" sz="1200" b="1" i="0" u="none" kern="1200" dirty="0" smtClean="0">
                <a:solidFill>
                  <a:schemeClr val="tx1"/>
                </a:solidFill>
                <a:latin typeface="+mn-lt"/>
                <a:ea typeface="+mn-ea"/>
                <a:cs typeface="+mn-cs"/>
              </a:rPr>
              <a:t>Objectif</a:t>
            </a:r>
            <a:r>
              <a:rPr lang="fr-FR" sz="1200" b="0" i="0" u="none" kern="1200" dirty="0" smtClean="0">
                <a:solidFill>
                  <a:schemeClr val="tx1"/>
                </a:solidFill>
                <a:latin typeface="+mn-lt"/>
                <a:ea typeface="+mn-ea"/>
                <a:cs typeface="+mn-cs"/>
              </a:rPr>
              <a:t> :</a:t>
            </a:r>
          </a:p>
          <a:p>
            <a:r>
              <a:rPr lang="fr-FR" sz="1200" b="0" i="0" u="none" kern="1200" dirty="0" smtClean="0">
                <a:solidFill>
                  <a:schemeClr val="tx1"/>
                </a:solidFill>
                <a:latin typeface="+mn-lt"/>
                <a:ea typeface="+mn-ea"/>
                <a:cs typeface="+mn-cs"/>
              </a:rPr>
              <a:t>Promouvoir l’intégration du code de l’école au Lycée</a:t>
            </a:r>
          </a:p>
          <a:p>
            <a:r>
              <a:rPr lang="fr-FR" sz="1200" b="1" i="0" u="none" kern="1200" dirty="0" smtClean="0">
                <a:solidFill>
                  <a:schemeClr val="tx1"/>
                </a:solidFill>
                <a:latin typeface="+mn-lt"/>
                <a:ea typeface="+mn-ea"/>
                <a:cs typeface="+mn-cs"/>
              </a:rPr>
              <a:t>Cadre</a:t>
            </a:r>
            <a:r>
              <a:rPr lang="fr-FR" sz="1200" b="0" i="0" u="none" kern="1200" dirty="0" smtClean="0">
                <a:solidFill>
                  <a:schemeClr val="tx1"/>
                </a:solidFill>
                <a:latin typeface="+mn-lt"/>
                <a:ea typeface="+mn-ea"/>
                <a:cs typeface="+mn-cs"/>
              </a:rPr>
              <a:t> :</a:t>
            </a:r>
          </a:p>
          <a:p>
            <a:r>
              <a:rPr lang="fr-FR" sz="1200" b="0" i="0" u="none" kern="1200" dirty="0" smtClean="0">
                <a:solidFill>
                  <a:schemeClr val="tx1"/>
                </a:solidFill>
                <a:latin typeface="+mn-lt"/>
                <a:ea typeface="+mn-ea"/>
                <a:cs typeface="+mn-cs"/>
              </a:rPr>
              <a:t>BO spécial du 26/11/2015,  les nouveaux programmes pour les élèves des cycles 2/3/4 pour la rentrée de 2016</a:t>
            </a:r>
          </a:p>
          <a:p>
            <a:r>
              <a:rPr lang="fr-FR" sz="1200" b="1" i="0" u="none" kern="1200" dirty="0" smtClean="0">
                <a:solidFill>
                  <a:schemeClr val="tx1"/>
                </a:solidFill>
                <a:latin typeface="+mn-lt"/>
                <a:ea typeface="+mn-ea"/>
                <a:cs typeface="+mn-cs"/>
              </a:rPr>
              <a:t>Proposition </a:t>
            </a:r>
            <a:r>
              <a:rPr lang="fr-FR" sz="1200" b="0" i="0" u="none" kern="1200" dirty="0" smtClean="0">
                <a:solidFill>
                  <a:schemeClr val="tx1"/>
                </a:solidFill>
                <a:latin typeface="+mn-lt"/>
                <a:ea typeface="+mn-ea"/>
                <a:cs typeface="+mn-cs"/>
              </a:rPr>
              <a:t>:</a:t>
            </a:r>
          </a:p>
          <a:p>
            <a:r>
              <a:rPr lang="fr-FR" sz="1200" b="0" i="0" u="none" kern="1200" dirty="0" smtClean="0">
                <a:solidFill>
                  <a:schemeClr val="tx1"/>
                </a:solidFill>
                <a:latin typeface="+mn-lt"/>
                <a:ea typeface="+mn-ea"/>
                <a:cs typeface="+mn-cs"/>
              </a:rPr>
              <a:t>Une organisation en deux temps :</a:t>
            </a:r>
          </a:p>
          <a:p>
            <a:r>
              <a:rPr lang="fr-FR" sz="1200" b="0" i="0" u="none" kern="1200" dirty="0" smtClean="0">
                <a:solidFill>
                  <a:schemeClr val="tx1"/>
                </a:solidFill>
                <a:latin typeface="+mn-lt"/>
                <a:ea typeface="+mn-ea"/>
                <a:cs typeface="+mn-cs"/>
              </a:rPr>
              <a:t>Le matin des ateliers pour des classes allant de l’école au lycée, l’organisation de défis « </a:t>
            </a:r>
            <a:r>
              <a:rPr lang="fr-FR" sz="1200" b="0" i="0" u="none" kern="1200" dirty="0" err="1" smtClean="0">
                <a:solidFill>
                  <a:schemeClr val="tx1"/>
                </a:solidFill>
                <a:latin typeface="+mn-lt"/>
                <a:ea typeface="+mn-ea"/>
                <a:cs typeface="+mn-cs"/>
              </a:rPr>
              <a:t>Coding</a:t>
            </a:r>
            <a:r>
              <a:rPr lang="fr-FR" sz="1200" b="0" i="0" u="none" kern="1200" dirty="0" smtClean="0">
                <a:solidFill>
                  <a:schemeClr val="tx1"/>
                </a:solidFill>
                <a:latin typeface="+mn-lt"/>
                <a:ea typeface="+mn-ea"/>
                <a:cs typeface="+mn-cs"/>
              </a:rPr>
              <a:t> </a:t>
            </a:r>
            <a:r>
              <a:rPr lang="fr-FR" sz="1200" b="0" i="0" u="none" kern="1200" dirty="0" err="1" smtClean="0">
                <a:solidFill>
                  <a:schemeClr val="tx1"/>
                </a:solidFill>
                <a:latin typeface="+mn-lt"/>
                <a:ea typeface="+mn-ea"/>
                <a:cs typeface="+mn-cs"/>
              </a:rPr>
              <a:t>game</a:t>
            </a:r>
            <a:r>
              <a:rPr lang="fr-FR" sz="1200" b="0" i="0" u="none" kern="1200" dirty="0" smtClean="0">
                <a:solidFill>
                  <a:schemeClr val="tx1"/>
                </a:solidFill>
                <a:latin typeface="+mn-lt"/>
                <a:ea typeface="+mn-ea"/>
                <a:cs typeface="+mn-cs"/>
              </a:rPr>
              <a:t> ». Public cible des élèves du primaire au Lycée, Etudiants/stagiaires de l’ESPE de Martinique M2 PDG, M2 Math et DUFAE (volontaires)</a:t>
            </a:r>
          </a:p>
          <a:p>
            <a:r>
              <a:rPr lang="fr-FR" sz="1200" b="0" i="0" u="none" kern="1200" dirty="0" smtClean="0">
                <a:solidFill>
                  <a:schemeClr val="tx1"/>
                </a:solidFill>
                <a:latin typeface="+mn-lt"/>
                <a:ea typeface="+mn-ea"/>
                <a:cs typeface="+mn-cs"/>
              </a:rPr>
              <a:t>un éclairage scientifique (place dans les nouveaux programmes, les compétences mobilisées, ..) avec une conférence et/ou des ateliers pour les enseignants. Public cible : enseignants de l’académie, Etudiants/stagiaires de l’ESPE de Martinique M2 PDG, M2 Math et DUFAE (volontaires)</a:t>
            </a:r>
          </a:p>
          <a:p>
            <a:endParaRPr lang="fr-FR" sz="1200" b="0" i="0" u="none" kern="1200" dirty="0" smtClean="0">
              <a:solidFill>
                <a:schemeClr val="tx1"/>
              </a:solidFill>
              <a:latin typeface="+mn-lt"/>
              <a:ea typeface="+mn-ea"/>
              <a:cs typeface="+mn-cs"/>
            </a:endParaRPr>
          </a:p>
          <a:p>
            <a:r>
              <a:rPr lang="fr-FR" sz="1200" b="1" kern="1200" dirty="0" smtClean="0">
                <a:solidFill>
                  <a:schemeClr val="tx1"/>
                </a:solidFill>
                <a:latin typeface="+mn-lt"/>
                <a:ea typeface="+mn-ea"/>
                <a:cs typeface="+mn-cs"/>
              </a:rPr>
              <a:t>Pourriez-vous me communiquer, les coordonnées des enseignants qui mettent en œuvre des projets ou des activités sur cette thématique :</a:t>
            </a:r>
            <a:endParaRPr lang="fr-FR" sz="1200" b="0" kern="1200" dirty="0" smtClean="0">
              <a:solidFill>
                <a:schemeClr val="tx1"/>
              </a:solidFill>
              <a:latin typeface="+mn-lt"/>
              <a:ea typeface="+mn-ea"/>
              <a:cs typeface="+mn-cs"/>
            </a:endParaRPr>
          </a:p>
          <a:p>
            <a:r>
              <a:rPr lang="fr-FR" sz="1200" b="1" kern="1200" dirty="0" smtClean="0">
                <a:solidFill>
                  <a:schemeClr val="tx1"/>
                </a:solidFill>
                <a:latin typeface="+mn-lt"/>
                <a:ea typeface="+mn-ea"/>
                <a:cs typeface="+mn-cs"/>
              </a:rPr>
              <a:t>enseignants du premier degré et du second degré qui ont mis en place des activités avec </a:t>
            </a:r>
            <a:r>
              <a:rPr lang="fr-FR" sz="1200" b="1" kern="1200" dirty="0" err="1" smtClean="0">
                <a:solidFill>
                  <a:schemeClr val="tx1"/>
                </a:solidFill>
                <a:latin typeface="+mn-lt"/>
                <a:ea typeface="+mn-ea"/>
                <a:cs typeface="+mn-cs"/>
              </a:rPr>
              <a:t>Thymio</a:t>
            </a:r>
            <a:r>
              <a:rPr lang="fr-FR" sz="1200" b="1" kern="1200" dirty="0" smtClean="0">
                <a:solidFill>
                  <a:schemeClr val="tx1"/>
                </a:solidFill>
                <a:latin typeface="+mn-lt"/>
                <a:ea typeface="+mn-ea"/>
                <a:cs typeface="+mn-cs"/>
              </a:rPr>
              <a:t> et/ou Scratch ou des ateliers pour initier leurs élèves au code</a:t>
            </a:r>
            <a:endParaRPr lang="fr-FR" sz="1200" b="0" kern="1200" dirty="0" smtClean="0">
              <a:solidFill>
                <a:schemeClr val="tx1"/>
              </a:solidFill>
              <a:latin typeface="+mn-lt"/>
              <a:ea typeface="+mn-ea"/>
              <a:cs typeface="+mn-cs"/>
            </a:endParaRPr>
          </a:p>
          <a:p>
            <a:r>
              <a:rPr lang="fr-FR" sz="1200" b="1" kern="1200" dirty="0" smtClean="0">
                <a:solidFill>
                  <a:schemeClr val="tx1"/>
                </a:solidFill>
                <a:latin typeface="+mn-lt"/>
                <a:ea typeface="+mn-ea"/>
                <a:cs typeface="+mn-cs"/>
              </a:rPr>
              <a:t>enseignants de la spécialité ISN</a:t>
            </a:r>
            <a:endParaRPr lang="fr-FR" sz="1200" b="0" kern="1200" dirty="0" smtClean="0">
              <a:solidFill>
                <a:schemeClr val="tx1"/>
              </a:solidFill>
              <a:latin typeface="+mn-lt"/>
              <a:ea typeface="+mn-ea"/>
              <a:cs typeface="+mn-cs"/>
            </a:endParaRPr>
          </a:p>
          <a:p>
            <a:endParaRPr lang="fr-FR" sz="1200" b="0" kern="1200" dirty="0" smtClean="0">
              <a:solidFill>
                <a:schemeClr val="tx1"/>
              </a:solidFill>
              <a:latin typeface="+mn-lt"/>
              <a:ea typeface="+mn-ea"/>
              <a:cs typeface="+mn-cs"/>
            </a:endParaRPr>
          </a:p>
          <a:p>
            <a:r>
              <a:rPr lang="fr-FR" sz="1200" b="1" kern="1200" dirty="0" smtClean="0">
                <a:solidFill>
                  <a:srgbClr val="C00000"/>
                </a:solidFill>
                <a:latin typeface="+mn-lt"/>
                <a:ea typeface="+mn-ea"/>
                <a:cs typeface="+mn-cs"/>
              </a:rPr>
              <a:t>Le délai étant court, pour le succès de notre journée, il faudrait que nous puissions contacter dès maintenant ces enseignants porteurs d’usages et/ou de projets. Nous souhaitons, en effet, qu’ils puissent  mettre en œuvre rapidement dans leurs classes des activités préparatoires simples en Mathématiques et en Arts Visuel. Ce petit travail en amont permettra la mise en œuvre des défis « </a:t>
            </a:r>
            <a:r>
              <a:rPr lang="fr-FR" sz="1200" b="1" kern="1200" dirty="0" err="1" smtClean="0">
                <a:solidFill>
                  <a:srgbClr val="C00000"/>
                </a:solidFill>
                <a:latin typeface="+mn-lt"/>
                <a:ea typeface="+mn-ea"/>
                <a:cs typeface="+mn-cs"/>
              </a:rPr>
              <a:t>Coding-game</a:t>
            </a:r>
            <a:r>
              <a:rPr lang="fr-FR" sz="1200" b="1" kern="1200" dirty="0" smtClean="0">
                <a:solidFill>
                  <a:srgbClr val="C00000"/>
                </a:solidFill>
                <a:latin typeface="+mn-lt"/>
                <a:ea typeface="+mn-ea"/>
                <a:cs typeface="+mn-cs"/>
              </a:rPr>
              <a:t> » le 26/01/2015.</a:t>
            </a:r>
            <a:r>
              <a:rPr lang="fr-FR" sz="1200" b="1" kern="1200" dirty="0" smtClean="0">
                <a:solidFill>
                  <a:schemeClr val="tx1"/>
                </a:solidFill>
                <a:latin typeface="+mn-lt"/>
                <a:ea typeface="+mn-ea"/>
                <a:cs typeface="+mn-cs"/>
              </a:rPr>
              <a:t>	</a:t>
            </a:r>
          </a:p>
          <a:p>
            <a:endParaRPr lang="fr-FR" i="0" u="none"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16</a:t>
            </a:fld>
            <a:endParaRPr lang="fr-FR"/>
          </a:p>
        </p:txBody>
      </p:sp>
    </p:spTree>
    <p:extLst>
      <p:ext uri="{BB962C8B-B14F-4D97-AF65-F5344CB8AC3E}">
        <p14:creationId xmlns:p14="http://schemas.microsoft.com/office/powerpoint/2010/main" val="3181169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kern="1200" smtClean="0">
                <a:solidFill>
                  <a:schemeClr val="tx1"/>
                </a:solidFill>
                <a:effectLst/>
                <a:latin typeface="+mn-lt"/>
                <a:ea typeface="+mn-ea"/>
                <a:cs typeface="+mn-cs"/>
              </a:rPr>
              <a:t>Démonstration d’outils numériques  par des fournisseurs</a:t>
            </a:r>
          </a:p>
          <a:p>
            <a:pPr lvl="0"/>
            <a:r>
              <a:rPr lang="fr-FR" sz="1200" kern="1200" smtClean="0">
                <a:solidFill>
                  <a:schemeClr val="tx1"/>
                </a:solidFill>
                <a:effectLst/>
                <a:latin typeface="+mn-lt"/>
                <a:ea typeface="+mn-ea"/>
                <a:cs typeface="+mn-cs"/>
              </a:rPr>
              <a:t>Formation à des ressources numériques</a:t>
            </a:r>
          </a:p>
          <a:p>
            <a:pPr lvl="0"/>
            <a:r>
              <a:rPr lang="fr-FR" sz="1200" kern="1200" smtClean="0">
                <a:solidFill>
                  <a:schemeClr val="tx1"/>
                </a:solidFill>
                <a:effectLst/>
                <a:latin typeface="+mn-lt"/>
                <a:ea typeface="+mn-ea"/>
                <a:cs typeface="+mn-cs"/>
              </a:rPr>
              <a:t>Présentation de Viaeduc</a:t>
            </a:r>
          </a:p>
          <a:p>
            <a:r>
              <a:rPr lang="fr-FR" smtClean="0"/>
              <a:t>Mercredi</a:t>
            </a:r>
            <a:r>
              <a:rPr lang="fr-FR" baseline="0" smtClean="0"/>
              <a:t> 27/01</a:t>
            </a:r>
            <a:endParaRPr lang="fr-FR"/>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17</a:t>
            </a:fld>
            <a:endParaRPr lang="fr-FR"/>
          </a:p>
        </p:txBody>
      </p:sp>
    </p:spTree>
    <p:extLst>
      <p:ext uri="{BB962C8B-B14F-4D97-AF65-F5344CB8AC3E}">
        <p14:creationId xmlns:p14="http://schemas.microsoft.com/office/powerpoint/2010/main" val="2230734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mtClean="0"/>
              <a:t>Jeudi 28/01</a:t>
            </a:r>
          </a:p>
          <a:p>
            <a:endParaRPr lang="fr-FR"/>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18</a:t>
            </a:fld>
            <a:endParaRPr lang="fr-FR"/>
          </a:p>
        </p:txBody>
      </p:sp>
    </p:spTree>
    <p:extLst>
      <p:ext uri="{BB962C8B-B14F-4D97-AF65-F5344CB8AC3E}">
        <p14:creationId xmlns:p14="http://schemas.microsoft.com/office/powerpoint/2010/main" val="1987197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Des activités organisé par l’académie</a:t>
            </a: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19</a:t>
            </a:fld>
            <a:endParaRPr lang="fr-FR"/>
          </a:p>
        </p:txBody>
      </p:sp>
    </p:spTree>
    <p:extLst>
      <p:ext uri="{BB962C8B-B14F-4D97-AF65-F5344CB8AC3E}">
        <p14:creationId xmlns:p14="http://schemas.microsoft.com/office/powerpoint/2010/main" val="1933509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 Le numérique </a:t>
            </a:r>
            <a:r>
              <a:rPr lang="fr-FR" sz="1200" strike="sngStrike" kern="1200" dirty="0" smtClean="0">
                <a:solidFill>
                  <a:schemeClr val="tx1"/>
                </a:solidFill>
                <a:effectLst/>
                <a:latin typeface="+mn-lt"/>
                <a:ea typeface="+mn-ea"/>
                <a:cs typeface="+mn-cs"/>
              </a:rPr>
              <a:t>“</a:t>
            </a:r>
            <a:r>
              <a:rPr lang="fr-FR" sz="1200" kern="1200" dirty="0" smtClean="0">
                <a:solidFill>
                  <a:schemeClr val="tx1"/>
                </a:solidFill>
                <a:effectLst/>
                <a:latin typeface="+mn-lt"/>
                <a:ea typeface="+mn-ea"/>
                <a:cs typeface="+mn-cs"/>
              </a:rPr>
              <a:t>Avant – Après » :</a:t>
            </a:r>
          </a:p>
          <a:p>
            <a:r>
              <a:rPr lang="fr-FR" sz="1200" kern="1200" dirty="0" smtClean="0">
                <a:solidFill>
                  <a:schemeClr val="tx1"/>
                </a:solidFill>
                <a:effectLst/>
                <a:latin typeface="+mn-lt"/>
                <a:ea typeface="+mn-ea"/>
                <a:cs typeface="+mn-cs"/>
              </a:rPr>
              <a:t>La meilleure photographie Avant / Après explicitant en quoi le numérique a changé notre vie quotidienne.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Semaine du numérique - 1ère - Action ! » :</a:t>
            </a:r>
          </a:p>
          <a:p>
            <a:r>
              <a:rPr lang="fr-FR" sz="1200" kern="1200" dirty="0" smtClean="0">
                <a:solidFill>
                  <a:schemeClr val="tx1"/>
                </a:solidFill>
                <a:effectLst/>
                <a:latin typeface="+mn-lt"/>
                <a:ea typeface="+mn-ea"/>
                <a:cs typeface="+mn-cs"/>
              </a:rPr>
              <a:t>Le meilleur film publicitaire ventant la semaine du numérique réalisé par des élèves</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Reporter du numérique</a:t>
            </a:r>
          </a:p>
          <a:p>
            <a:r>
              <a:rPr lang="fr-FR" sz="1200" kern="1200" dirty="0" smtClean="0">
                <a:solidFill>
                  <a:schemeClr val="tx1"/>
                </a:solidFill>
                <a:latin typeface="+mn-lt"/>
                <a:ea typeface="+mn-ea"/>
                <a:cs typeface="+mn-cs"/>
              </a:rPr>
              <a:t>Réaliser un</a:t>
            </a:r>
            <a:r>
              <a:rPr lang="fr-FR" sz="1200" kern="1200" baseline="0" dirty="0" smtClean="0">
                <a:solidFill>
                  <a:schemeClr val="tx1"/>
                </a:solidFill>
                <a:latin typeface="+mn-lt"/>
                <a:ea typeface="+mn-ea"/>
                <a:cs typeface="+mn-cs"/>
              </a:rPr>
              <a:t> document numérique (mini-reportage)</a:t>
            </a:r>
            <a:r>
              <a:rPr lang="fr-FR" sz="1200" kern="1200" dirty="0" smtClean="0">
                <a:solidFill>
                  <a:schemeClr val="tx1"/>
                </a:solidFill>
                <a:latin typeface="+mn-lt"/>
                <a:ea typeface="+mn-ea"/>
                <a:cs typeface="+mn-cs"/>
              </a:rPr>
              <a:t> qui met en lumière une professionnelle exerçant dans le secteur du numérique, et qui, par son parcours, son engagement, sa réalisation, peut être exemplaire ou emblématique pour les femmes comme pour les hommes. »</a:t>
            </a:r>
          </a:p>
          <a:p>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Des</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récompenses seront attribuées aux meilleurs contributions et remises par Mme la Rectrice.</a:t>
            </a:r>
          </a:p>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20</a:t>
            </a:fld>
            <a:endParaRPr lang="fr-FR"/>
          </a:p>
        </p:txBody>
      </p:sp>
    </p:spTree>
    <p:extLst>
      <p:ext uri="{BB962C8B-B14F-4D97-AF65-F5344CB8AC3E}">
        <p14:creationId xmlns:p14="http://schemas.microsoft.com/office/powerpoint/2010/main" val="139109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r>
              <a:rPr lang="fr-FR" smtClean="0"/>
              <a:t>ils fédèrent autour d’un projet innovant, établissements d’enseignement scolaire (un ou plusieurs), collectivités territoriales, entreprises, laboratoires de recherche, associations,autres acteurs de l’éducation, etc.</a:t>
            </a:r>
          </a:p>
          <a:p>
            <a:r>
              <a:rPr lang="fr-FR" smtClean="0"/>
              <a:t>• ils constituent ainsi un territoire d’expérimentation soigneusement délimité, permettant</a:t>
            </a:r>
          </a:p>
          <a:p>
            <a:r>
              <a:rPr lang="fr-FR" smtClean="0"/>
              <a:t>d’obtenir un impact significatif et d’assurer un suivi et une évaluation précise des résultats</a:t>
            </a:r>
          </a:p>
          <a:p>
            <a:r>
              <a:rPr lang="fr-FR" smtClean="0"/>
              <a:t>des élèves engagés dans l’expérimentation ;</a:t>
            </a:r>
          </a:p>
          <a:p>
            <a:r>
              <a:rPr lang="fr-FR" smtClean="0"/>
              <a:t>• ils comportent un potentiel très important de transformation des pratiques reproductible</a:t>
            </a:r>
          </a:p>
          <a:p>
            <a:r>
              <a:rPr lang="fr-FR" smtClean="0"/>
              <a:t>dans d’autres établissements (organisation, méthodes, outils d’enseignements, méthodes de</a:t>
            </a:r>
          </a:p>
          <a:p>
            <a:r>
              <a:rPr lang="fr-FR" smtClean="0"/>
              <a:t>travail pour les élèves, notamment pour ceux qui sont en difficulté, etc.) au service des</a:t>
            </a:r>
          </a:p>
          <a:p>
            <a:r>
              <a:rPr lang="fr-FR" smtClean="0"/>
              <a:t>apprentissages fondamentaux des élèves et de leur réussite</a:t>
            </a: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23</a:t>
            </a:fld>
            <a:endParaRPr lang="fr-FR"/>
          </a:p>
        </p:txBody>
      </p:sp>
    </p:spTree>
    <p:extLst>
      <p:ext uri="{BB962C8B-B14F-4D97-AF65-F5344CB8AC3E}">
        <p14:creationId xmlns:p14="http://schemas.microsoft.com/office/powerpoint/2010/main" val="272232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 typeface="Arial" panose="020B0604020202020204" pitchFamily="34" charset="0"/>
              <a:buNone/>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24</a:t>
            </a:fld>
            <a:endParaRPr lang="fr-FR"/>
          </a:p>
        </p:txBody>
      </p:sp>
    </p:spTree>
    <p:extLst>
      <p:ext uri="{BB962C8B-B14F-4D97-AF65-F5344CB8AC3E}">
        <p14:creationId xmlns:p14="http://schemas.microsoft.com/office/powerpoint/2010/main" val="2230514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25</a:t>
            </a:fld>
            <a:endParaRPr lang="fr-FR"/>
          </a:p>
        </p:txBody>
      </p:sp>
    </p:spTree>
    <p:extLst>
      <p:ext uri="{BB962C8B-B14F-4D97-AF65-F5344CB8AC3E}">
        <p14:creationId xmlns:p14="http://schemas.microsoft.com/office/powerpoint/2010/main" val="4290673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26</a:t>
            </a:fld>
            <a:endParaRPr lang="fr-FR"/>
          </a:p>
        </p:txBody>
      </p:sp>
    </p:spTree>
    <p:extLst>
      <p:ext uri="{BB962C8B-B14F-4D97-AF65-F5344CB8AC3E}">
        <p14:creationId xmlns:p14="http://schemas.microsoft.com/office/powerpoint/2010/main" val="154345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27</a:t>
            </a:fld>
            <a:endParaRPr lang="fr-FR"/>
          </a:p>
        </p:txBody>
      </p:sp>
    </p:spTree>
    <p:extLst>
      <p:ext uri="{BB962C8B-B14F-4D97-AF65-F5344CB8AC3E}">
        <p14:creationId xmlns:p14="http://schemas.microsoft.com/office/powerpoint/2010/main" val="169430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28</a:t>
            </a:fld>
            <a:endParaRPr lang="fr-FR"/>
          </a:p>
        </p:txBody>
      </p:sp>
    </p:spTree>
    <p:extLst>
      <p:ext uri="{BB962C8B-B14F-4D97-AF65-F5344CB8AC3E}">
        <p14:creationId xmlns:p14="http://schemas.microsoft.com/office/powerpoint/2010/main" val="599753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0E819601-2C69-6643-86F9-9ECDA73B464A}" type="slidenum">
              <a:rPr lang="fr-FR" smtClean="0"/>
              <a:t>29</a:t>
            </a:fld>
            <a:endParaRPr lang="fr-FR"/>
          </a:p>
        </p:txBody>
      </p:sp>
    </p:spTree>
    <p:extLst>
      <p:ext uri="{BB962C8B-B14F-4D97-AF65-F5344CB8AC3E}">
        <p14:creationId xmlns:p14="http://schemas.microsoft.com/office/powerpoint/2010/main" val="2048527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144" y="273628"/>
            <a:ext cx="8229094" cy="1144884"/>
          </a:xfrm>
          <a:prstGeom prst="rect">
            <a:avLst/>
          </a:prstGeom>
        </p:spPr>
        <p:txBody>
          <a:bodyPr lIns="0" tIns="0" rIns="0" bIns="0" anchor="ctr"/>
          <a:lstStyle/>
          <a:p>
            <a:pPr algn="ctr"/>
            <a:endParaRPr/>
          </a:p>
        </p:txBody>
      </p:sp>
      <p:sp>
        <p:nvSpPr>
          <p:cNvPr id="3" name="PlaceHolder 2"/>
          <p:cNvSpPr>
            <a:spLocks noGrp="1"/>
          </p:cNvSpPr>
          <p:nvPr>
            <p:ph type="subTitle"/>
          </p:nvPr>
        </p:nvSpPr>
        <p:spPr>
          <a:xfrm>
            <a:off x="457144" y="1604559"/>
            <a:ext cx="8229094" cy="3977100"/>
          </a:xfrm>
          <a:prstGeom prst="rect">
            <a:avLst/>
          </a:prstGeom>
        </p:spPr>
        <p:txBody>
          <a:bodyPr lIns="0" tIns="0" rIns="0" bIns="0" anchor="ctr"/>
          <a:lstStyle/>
          <a:p>
            <a:pPr algn="ctr"/>
            <a:endParaRPr/>
          </a:p>
        </p:txBody>
      </p:sp>
    </p:spTree>
    <p:extLst>
      <p:ext uri="{BB962C8B-B14F-4D97-AF65-F5344CB8AC3E}">
        <p14:creationId xmlns:p14="http://schemas.microsoft.com/office/powerpoint/2010/main" val="163220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302334-7E8B-4320-A1E2-4B05AC15A670}" type="datetimeFigureOut">
              <a:rPr lang="fr-FR" smtClean="0"/>
              <a:pPr/>
              <a:t>11/12/2015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582E2-60D7-40E7-AECB-CED9E7320F8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0" i="0" u="none"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jp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4.jpe"/></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Image 164"/>
          <p:cNvPicPr/>
          <p:nvPr/>
        </p:nvPicPr>
        <p:blipFill>
          <a:blip r:embed="rId2"/>
          <a:stretch/>
        </p:blipFill>
        <p:spPr>
          <a:xfrm>
            <a:off x="1164375" y="4599028"/>
            <a:ext cx="3668034" cy="2083472"/>
          </a:xfrm>
          <a:prstGeom prst="rect">
            <a:avLst/>
          </a:prstGeom>
          <a:ln>
            <a:noFill/>
          </a:ln>
        </p:spPr>
      </p:pic>
      <p:sp>
        <p:nvSpPr>
          <p:cNvPr id="166" name="CustomShape 1"/>
          <p:cNvSpPr/>
          <p:nvPr/>
        </p:nvSpPr>
        <p:spPr>
          <a:xfrm rot="9534000">
            <a:off x="23287" y="6214219"/>
            <a:ext cx="1492172" cy="474863"/>
          </a:xfrm>
          <a:prstGeom prst="rightArrow">
            <a:avLst>
              <a:gd name="adj1" fmla="val 43762"/>
              <a:gd name="adj2" fmla="val 125935"/>
            </a:avLst>
          </a:prstGeom>
          <a:blipFill>
            <a:blip r:embed="rId3"/>
          </a:blipFill>
          <a:ln w="12600">
            <a:noFill/>
          </a:ln>
        </p:spPr>
        <p:style>
          <a:lnRef idx="0">
            <a:scrgbClr r="0" g="0" b="0"/>
          </a:lnRef>
          <a:fillRef idx="0">
            <a:scrgbClr r="0" g="0" b="0"/>
          </a:fillRef>
          <a:effectRef idx="0">
            <a:scrgbClr r="0" g="0" b="0"/>
          </a:effectRef>
          <a:fontRef idx="minor"/>
        </p:style>
      </p:sp>
      <p:sp>
        <p:nvSpPr>
          <p:cNvPr id="167" name="CustomShape 2"/>
          <p:cNvSpPr/>
          <p:nvPr/>
        </p:nvSpPr>
        <p:spPr>
          <a:xfrm rot="12813000">
            <a:off x="-81506" y="266034"/>
            <a:ext cx="1492172" cy="474863"/>
          </a:xfrm>
          <a:prstGeom prst="rightArrow">
            <a:avLst>
              <a:gd name="adj1" fmla="val 43762"/>
              <a:gd name="adj2" fmla="val 125935"/>
            </a:avLst>
          </a:prstGeom>
          <a:blipFill>
            <a:blip r:embed="rId3"/>
          </a:blipFill>
          <a:ln w="12600">
            <a:noFill/>
          </a:ln>
        </p:spPr>
        <p:style>
          <a:lnRef idx="0">
            <a:scrgbClr r="0" g="0" b="0"/>
          </a:lnRef>
          <a:fillRef idx="0">
            <a:scrgbClr r="0" g="0" b="0"/>
          </a:fillRef>
          <a:effectRef idx="0">
            <a:scrgbClr r="0" g="0" b="0"/>
          </a:effectRef>
          <a:fontRef idx="minor"/>
        </p:style>
      </p:sp>
      <p:sp>
        <p:nvSpPr>
          <p:cNvPr id="168" name="CustomShape 3"/>
          <p:cNvSpPr/>
          <p:nvPr/>
        </p:nvSpPr>
        <p:spPr>
          <a:xfrm>
            <a:off x="1602028" y="1816678"/>
            <a:ext cx="4735969" cy="1612913"/>
          </a:xfrm>
          <a:prstGeom prst="rect">
            <a:avLst/>
          </a:prstGeom>
          <a:noFill/>
          <a:ln w="12600">
            <a:noFill/>
          </a:ln>
        </p:spPr>
        <p:style>
          <a:lnRef idx="0">
            <a:scrgbClr r="0" g="0" b="0"/>
          </a:lnRef>
          <a:fillRef idx="0">
            <a:scrgbClr r="0" g="0" b="0"/>
          </a:fillRef>
          <a:effectRef idx="0">
            <a:scrgbClr r="0" g="0" b="0"/>
          </a:effectRef>
          <a:fontRef idx="minor"/>
        </p:style>
        <p:txBody>
          <a:bodyPr lIns="35689" tIns="35689" rIns="35689" bIns="35689" anchor="ctr"/>
          <a:lstStyle/>
          <a:p>
            <a:pPr>
              <a:lnSpc>
                <a:spcPct val="100000"/>
              </a:lnSpc>
            </a:pPr>
            <a:r>
              <a:rPr lang="fr-FR" sz="2500">
                <a:solidFill>
                  <a:srgbClr val="000000"/>
                </a:solidFill>
                <a:latin typeface="Arial"/>
                <a:ea typeface="Arial"/>
              </a:rPr>
              <a:t>Pour pouvoir prendre la parole, vous devez activer votre </a:t>
            </a:r>
            <a:r>
              <a:rPr lang="fr-FR" sz="2500" b="1">
                <a:solidFill>
                  <a:srgbClr val="008000"/>
                </a:solidFill>
                <a:latin typeface="Arial"/>
                <a:ea typeface="Arial"/>
              </a:rPr>
              <a:t>micro</a:t>
            </a:r>
            <a:r>
              <a:rPr lang="fr-FR" sz="2500">
                <a:solidFill>
                  <a:srgbClr val="008000"/>
                </a:solidFill>
                <a:latin typeface="Arial"/>
                <a:ea typeface="Arial"/>
              </a:rPr>
              <a:t>.</a:t>
            </a:r>
            <a:endParaRPr/>
          </a:p>
          <a:p>
            <a:pPr>
              <a:lnSpc>
                <a:spcPct val="100000"/>
              </a:lnSpc>
            </a:pPr>
            <a:r>
              <a:rPr lang="fr-FR" sz="2500">
                <a:solidFill>
                  <a:srgbClr val="944794"/>
                </a:solidFill>
                <a:latin typeface="Arial"/>
                <a:ea typeface="Arial"/>
              </a:rPr>
              <a:t>Vous pouvez également activer votre</a:t>
            </a:r>
            <a:r>
              <a:rPr lang="fr-FR" sz="2500">
                <a:solidFill>
                  <a:srgbClr val="C82506"/>
                </a:solidFill>
                <a:latin typeface="Arial"/>
                <a:ea typeface="Arial"/>
              </a:rPr>
              <a:t> </a:t>
            </a:r>
            <a:r>
              <a:rPr lang="fr-FR" sz="2500" b="1">
                <a:solidFill>
                  <a:srgbClr val="008000"/>
                </a:solidFill>
                <a:latin typeface="Arial"/>
                <a:ea typeface="Arial"/>
              </a:rPr>
              <a:t>webcam</a:t>
            </a:r>
            <a:r>
              <a:rPr lang="fr-FR" sz="2500">
                <a:solidFill>
                  <a:srgbClr val="008000"/>
                </a:solidFill>
                <a:latin typeface="Arial"/>
                <a:ea typeface="Arial"/>
              </a:rPr>
              <a:t>.</a:t>
            </a:r>
            <a:endParaRPr/>
          </a:p>
        </p:txBody>
      </p:sp>
      <p:sp>
        <p:nvSpPr>
          <p:cNvPr id="169" name="CustomShape 4"/>
          <p:cNvSpPr/>
          <p:nvPr/>
        </p:nvSpPr>
        <p:spPr>
          <a:xfrm>
            <a:off x="4538278" y="5613047"/>
            <a:ext cx="4558528" cy="842400"/>
          </a:xfrm>
          <a:prstGeom prst="rect">
            <a:avLst/>
          </a:prstGeom>
          <a:noFill/>
          <a:ln w="12600">
            <a:noFill/>
          </a:ln>
        </p:spPr>
        <p:style>
          <a:lnRef idx="0">
            <a:scrgbClr r="0" g="0" b="0"/>
          </a:lnRef>
          <a:fillRef idx="0">
            <a:scrgbClr r="0" g="0" b="0"/>
          </a:fillRef>
          <a:effectRef idx="0">
            <a:scrgbClr r="0" g="0" b="0"/>
          </a:effectRef>
          <a:fontRef idx="minor"/>
        </p:style>
        <p:txBody>
          <a:bodyPr lIns="35689" tIns="35689" rIns="35689" bIns="35689" anchor="ctr"/>
          <a:lstStyle/>
          <a:p>
            <a:pPr>
              <a:lnSpc>
                <a:spcPct val="100000"/>
              </a:lnSpc>
            </a:pPr>
            <a:r>
              <a:rPr lang="fr-FR" sz="2500">
                <a:solidFill>
                  <a:srgbClr val="000000"/>
                </a:solidFill>
                <a:latin typeface="Arial"/>
                <a:ea typeface="Arial"/>
              </a:rPr>
              <a:t>En cas de problème, vous pouvez avoir recours au </a:t>
            </a:r>
            <a:r>
              <a:rPr lang="fr-FR" sz="2500" b="1">
                <a:solidFill>
                  <a:srgbClr val="008000"/>
                </a:solidFill>
                <a:latin typeface="Arial"/>
                <a:ea typeface="Arial"/>
              </a:rPr>
              <a:t>chat</a:t>
            </a:r>
            <a:r>
              <a:rPr lang="fr-FR" sz="2500">
                <a:solidFill>
                  <a:srgbClr val="008000"/>
                </a:solidFill>
                <a:latin typeface="Arial"/>
                <a:ea typeface="Arial"/>
              </a:rPr>
              <a:t>.</a:t>
            </a:r>
            <a:endParaRPr/>
          </a:p>
        </p:txBody>
      </p:sp>
      <p:sp>
        <p:nvSpPr>
          <p:cNvPr id="170" name="Line 5"/>
          <p:cNvSpPr/>
          <p:nvPr/>
        </p:nvSpPr>
        <p:spPr>
          <a:xfrm flipH="1" flipV="1">
            <a:off x="1923750" y="1164375"/>
            <a:ext cx="50625" cy="658125"/>
          </a:xfrm>
          <a:prstGeom prst="line">
            <a:avLst/>
          </a:prstGeom>
          <a:ln w="25560">
            <a:solidFill>
              <a:srgbClr val="C82506"/>
            </a:solidFill>
            <a:miter/>
            <a:tailEnd type="triangle" w="med" len="med"/>
          </a:ln>
        </p:spPr>
      </p:sp>
      <p:sp>
        <p:nvSpPr>
          <p:cNvPr id="171" name="CustomShape 6"/>
          <p:cNvSpPr/>
          <p:nvPr/>
        </p:nvSpPr>
        <p:spPr>
          <a:xfrm>
            <a:off x="7543125" y="6480253"/>
            <a:ext cx="1499006" cy="255403"/>
          </a:xfrm>
          <a:prstGeom prst="rect">
            <a:avLst/>
          </a:prstGeom>
          <a:noFill/>
          <a:ln>
            <a:noFill/>
          </a:ln>
        </p:spPr>
        <p:style>
          <a:lnRef idx="0">
            <a:scrgbClr r="0" g="0" b="0"/>
          </a:lnRef>
          <a:fillRef idx="0">
            <a:scrgbClr r="0" g="0" b="0"/>
          </a:fillRef>
          <a:effectRef idx="0">
            <a:scrgbClr r="0" g="0" b="0"/>
          </a:effectRef>
          <a:fontRef idx="minor"/>
        </p:style>
      </p:sp>
      <p:pic>
        <p:nvPicPr>
          <p:cNvPr id="172" name="Image 171"/>
          <p:cNvPicPr/>
          <p:nvPr/>
        </p:nvPicPr>
        <p:blipFill>
          <a:blip r:embed="rId4"/>
          <a:stretch/>
        </p:blipFill>
        <p:spPr>
          <a:xfrm>
            <a:off x="151875" y="961875"/>
            <a:ext cx="2420381" cy="556875"/>
          </a:xfrm>
          <a:prstGeom prst="rect">
            <a:avLst/>
          </a:prstGeom>
          <a:ln>
            <a:noFill/>
          </a:ln>
        </p:spPr>
      </p:pic>
      <p:pic>
        <p:nvPicPr>
          <p:cNvPr id="173" name="Image 172"/>
          <p:cNvPicPr/>
          <p:nvPr/>
        </p:nvPicPr>
        <p:blipFill>
          <a:blip r:embed="rId5"/>
          <a:stretch/>
        </p:blipFill>
        <p:spPr>
          <a:xfrm>
            <a:off x="3902175" y="3037500"/>
            <a:ext cx="1362825" cy="885431"/>
          </a:xfrm>
          <a:prstGeom prst="rect">
            <a:avLst/>
          </a:prstGeom>
          <a:ln>
            <a:noFill/>
          </a:ln>
        </p:spPr>
      </p:pic>
      <p:pic>
        <p:nvPicPr>
          <p:cNvPr id="174" name="Image 173"/>
          <p:cNvPicPr/>
          <p:nvPr/>
        </p:nvPicPr>
        <p:blipFill>
          <a:blip r:embed="rId6"/>
          <a:stretch/>
        </p:blipFill>
        <p:spPr>
          <a:xfrm>
            <a:off x="3847500" y="1063125"/>
            <a:ext cx="1316250" cy="809747"/>
          </a:xfrm>
          <a:prstGeom prst="rect">
            <a:avLst/>
          </a:prstGeom>
          <a:ln>
            <a:noFill/>
          </a:ln>
        </p:spPr>
      </p:pic>
      <p:sp>
        <p:nvSpPr>
          <p:cNvPr id="2" name="ZoneTexte 1"/>
          <p:cNvSpPr txBox="1"/>
          <p:nvPr/>
        </p:nvSpPr>
        <p:spPr>
          <a:xfrm>
            <a:off x="8493125" y="825500"/>
            <a:ext cx="389850" cy="369332"/>
          </a:xfrm>
          <a:prstGeom prst="rect">
            <a:avLst/>
          </a:prstGeom>
          <a:noFill/>
        </p:spPr>
        <p:txBody>
          <a:bodyPr wrap="none" rtlCol="0">
            <a:spAutoFit/>
          </a:bodyPr>
          <a:lstStyle/>
          <a:p>
            <a:r>
              <a:rPr lang="fr-FR" dirty="0" smtClean="0"/>
              <a:t>ID</a:t>
            </a:r>
            <a:endParaRPr lang="fr-FR" dirty="0"/>
          </a:p>
        </p:txBody>
      </p:sp>
    </p:spTree>
    <p:extLst>
      <p:ext uri="{BB962C8B-B14F-4D97-AF65-F5344CB8AC3E}">
        <p14:creationId xmlns:p14="http://schemas.microsoft.com/office/powerpoint/2010/main" val="460335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Image 178"/>
          <p:cNvPicPr/>
          <p:nvPr/>
        </p:nvPicPr>
        <p:blipFill>
          <a:blip r:embed="rId2"/>
          <a:stretch/>
        </p:blipFill>
        <p:spPr>
          <a:xfrm>
            <a:off x="253125" y="3543750"/>
            <a:ext cx="8647256" cy="2058159"/>
          </a:xfrm>
          <a:prstGeom prst="rect">
            <a:avLst/>
          </a:prstGeom>
          <a:ln>
            <a:noFill/>
          </a:ln>
        </p:spPr>
      </p:pic>
      <p:sp>
        <p:nvSpPr>
          <p:cNvPr id="180" name="CustomShape 1"/>
          <p:cNvSpPr/>
          <p:nvPr/>
        </p:nvSpPr>
        <p:spPr>
          <a:xfrm>
            <a:off x="864169" y="304762"/>
            <a:ext cx="8048363" cy="1011488"/>
          </a:xfrm>
          <a:custGeom>
            <a:avLst/>
            <a:gdLst/>
            <a:ahLst/>
            <a:cxnLst/>
            <a:rect l="0" t="0" r="r" b="b"/>
            <a:pathLst>
              <a:path w="6110345" h="2528048">
                <a:moveTo>
                  <a:pt x="0" y="2216075"/>
                </a:moveTo>
                <a:lnTo>
                  <a:pt x="10758" y="537882"/>
                </a:lnTo>
                <a:lnTo>
                  <a:pt x="5959737" y="0"/>
                </a:lnTo>
                <a:lnTo>
                  <a:pt x="6110344" y="2528047"/>
                </a:lnTo>
                <a:lnTo>
                  <a:pt x="0" y="2216075"/>
                </a:lnTo>
              </a:path>
            </a:pathLst>
          </a:custGeom>
          <a:solidFill>
            <a:srgbClr val="823C85"/>
          </a:solidFill>
          <a:ln w="25560">
            <a:noFill/>
          </a:ln>
        </p:spPr>
        <p:style>
          <a:lnRef idx="0">
            <a:scrgbClr r="0" g="0" b="0"/>
          </a:lnRef>
          <a:fillRef idx="0">
            <a:scrgbClr r="0" g="0" b="0"/>
          </a:fillRef>
          <a:effectRef idx="0">
            <a:scrgbClr r="0" g="0" b="0"/>
          </a:effectRef>
          <a:fontRef idx="minor"/>
        </p:style>
      </p:sp>
      <p:sp>
        <p:nvSpPr>
          <p:cNvPr id="181" name="CustomShape 2"/>
          <p:cNvSpPr/>
          <p:nvPr/>
        </p:nvSpPr>
        <p:spPr>
          <a:xfrm>
            <a:off x="278690" y="304762"/>
            <a:ext cx="1191966" cy="808988"/>
          </a:xfrm>
          <a:custGeom>
            <a:avLst/>
            <a:gdLst/>
            <a:ahLst/>
            <a:cxnLst/>
            <a:rect l="0" t="0" r="r" b="b"/>
            <a:pathLst>
              <a:path w="3905027" h="2097743">
                <a:moveTo>
                  <a:pt x="0" y="0"/>
                </a:moveTo>
                <a:lnTo>
                  <a:pt x="215153" y="2097742"/>
                </a:lnTo>
                <a:lnTo>
                  <a:pt x="3905026" y="2033196"/>
                </a:lnTo>
                <a:lnTo>
                  <a:pt x="3905026" y="494852"/>
                </a:lnTo>
                <a:lnTo>
                  <a:pt x="0" y="0"/>
                </a:lnTo>
              </a:path>
            </a:pathLst>
          </a:custGeom>
          <a:solidFill>
            <a:srgbClr val="80BA27"/>
          </a:solidFill>
          <a:ln w="25560">
            <a:noFill/>
          </a:ln>
        </p:spPr>
        <p:style>
          <a:lnRef idx="0">
            <a:scrgbClr r="0" g="0" b="0"/>
          </a:lnRef>
          <a:fillRef idx="0">
            <a:scrgbClr r="0" g="0" b="0"/>
          </a:fillRef>
          <a:effectRef idx="0">
            <a:scrgbClr r="0" g="0" b="0"/>
          </a:effectRef>
          <a:fontRef idx="minor"/>
        </p:style>
      </p:sp>
      <p:sp>
        <p:nvSpPr>
          <p:cNvPr id="182" name="CustomShape 3"/>
          <p:cNvSpPr/>
          <p:nvPr/>
        </p:nvSpPr>
        <p:spPr>
          <a:xfrm>
            <a:off x="849994" y="1089450"/>
            <a:ext cx="620663" cy="100238"/>
          </a:xfrm>
          <a:custGeom>
            <a:avLst/>
            <a:gdLst/>
            <a:ahLst/>
            <a:cxnLst/>
            <a:rect l="0" t="0" r="r" b="b"/>
            <a:pathLst>
              <a:path w="1452284" h="451823">
                <a:moveTo>
                  <a:pt x="0" y="21516"/>
                </a:moveTo>
                <a:lnTo>
                  <a:pt x="0" y="451822"/>
                </a:lnTo>
                <a:lnTo>
                  <a:pt x="1452283" y="0"/>
                </a:lnTo>
                <a:lnTo>
                  <a:pt x="0" y="21516"/>
                </a:lnTo>
              </a:path>
            </a:pathLst>
          </a:custGeom>
          <a:solidFill>
            <a:srgbClr val="FFD203"/>
          </a:solidFill>
          <a:ln w="25560">
            <a:noFill/>
          </a:ln>
        </p:spPr>
        <p:style>
          <a:lnRef idx="0">
            <a:scrgbClr r="0" g="0" b="0"/>
          </a:lnRef>
          <a:fillRef idx="0">
            <a:scrgbClr r="0" g="0" b="0"/>
          </a:fillRef>
          <a:effectRef idx="0">
            <a:scrgbClr r="0" g="0" b="0"/>
          </a:effectRef>
          <a:fontRef idx="minor"/>
        </p:style>
      </p:sp>
      <p:sp>
        <p:nvSpPr>
          <p:cNvPr id="183" name="CustomShape 4"/>
          <p:cNvSpPr/>
          <p:nvPr/>
        </p:nvSpPr>
        <p:spPr>
          <a:xfrm>
            <a:off x="1290684" y="506756"/>
            <a:ext cx="6561253" cy="470813"/>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fr-FR" sz="3100" b="1">
                <a:solidFill>
                  <a:srgbClr val="FFFFFF"/>
                </a:solidFill>
                <a:latin typeface="Helvetica Neue"/>
                <a:ea typeface="Helvetica Neue"/>
              </a:rPr>
              <a:t>Tour de table</a:t>
            </a:r>
            <a:endParaRPr/>
          </a:p>
        </p:txBody>
      </p:sp>
      <p:sp>
        <p:nvSpPr>
          <p:cNvPr id="184" name="CustomShape 5"/>
          <p:cNvSpPr/>
          <p:nvPr/>
        </p:nvSpPr>
        <p:spPr>
          <a:xfrm>
            <a:off x="5366250" y="4201875"/>
            <a:ext cx="759375" cy="1316250"/>
          </a:xfrm>
          <a:prstGeom prst="rect">
            <a:avLst/>
          </a:prstGeom>
          <a:noFill/>
          <a:ln w="63360">
            <a:solidFill>
              <a:srgbClr val="944794"/>
            </a:solidFill>
            <a:miter/>
          </a:ln>
        </p:spPr>
        <p:style>
          <a:lnRef idx="0">
            <a:scrgbClr r="0" g="0" b="0"/>
          </a:lnRef>
          <a:fillRef idx="0">
            <a:scrgbClr r="0" g="0" b="0"/>
          </a:fillRef>
          <a:effectRef idx="0">
            <a:scrgbClr r="0" g="0" b="0"/>
          </a:effectRef>
          <a:fontRef idx="minor"/>
        </p:style>
      </p:sp>
      <p:sp>
        <p:nvSpPr>
          <p:cNvPr id="185" name="Line 6"/>
          <p:cNvSpPr/>
          <p:nvPr/>
        </p:nvSpPr>
        <p:spPr>
          <a:xfrm>
            <a:off x="4657500" y="2319384"/>
            <a:ext cx="961875" cy="1781241"/>
          </a:xfrm>
          <a:prstGeom prst="line">
            <a:avLst/>
          </a:prstGeom>
          <a:ln w="50760">
            <a:solidFill>
              <a:srgbClr val="944794"/>
            </a:solidFill>
            <a:miter/>
            <a:tailEnd type="triangle" w="med" len="med"/>
          </a:ln>
        </p:spPr>
      </p:sp>
      <p:sp>
        <p:nvSpPr>
          <p:cNvPr id="186" name="CustomShape 7"/>
          <p:cNvSpPr/>
          <p:nvPr/>
        </p:nvSpPr>
        <p:spPr>
          <a:xfrm>
            <a:off x="610031" y="1476984"/>
            <a:ext cx="7922559" cy="841388"/>
          </a:xfrm>
          <a:prstGeom prst="rect">
            <a:avLst/>
          </a:prstGeom>
          <a:noFill/>
          <a:ln w="12600">
            <a:noFill/>
          </a:ln>
        </p:spPr>
        <p:style>
          <a:lnRef idx="0">
            <a:scrgbClr r="0" g="0" b="0"/>
          </a:lnRef>
          <a:fillRef idx="0">
            <a:scrgbClr r="0" g="0" b="0"/>
          </a:fillRef>
          <a:effectRef idx="0">
            <a:scrgbClr r="0" g="0" b="0"/>
          </a:effectRef>
          <a:fontRef idx="minor"/>
        </p:style>
        <p:txBody>
          <a:bodyPr lIns="35689" tIns="35689" rIns="35689" bIns="35689" anchor="ctr"/>
          <a:lstStyle/>
          <a:p>
            <a:pPr>
              <a:lnSpc>
                <a:spcPct val="100000"/>
              </a:lnSpc>
            </a:pPr>
            <a:r>
              <a:rPr lang="fr-FR" sz="2500">
                <a:solidFill>
                  <a:srgbClr val="4C4C4C"/>
                </a:solidFill>
                <a:latin typeface="Helvetica Neue"/>
                <a:ea typeface="Arial"/>
              </a:rPr>
              <a:t>Prenez place, en inscrivant votre nom</a:t>
            </a:r>
            <a:endParaRPr/>
          </a:p>
          <a:p>
            <a:pPr>
              <a:lnSpc>
                <a:spcPct val="100000"/>
              </a:lnSpc>
            </a:pPr>
            <a:r>
              <a:rPr lang="fr-FR" sz="2500">
                <a:solidFill>
                  <a:srgbClr val="4C4C4C"/>
                </a:solidFill>
                <a:latin typeface="Helvetica Neue"/>
                <a:ea typeface="Arial"/>
              </a:rPr>
              <a:t>à tour de rôle avec l’outil texte, et présentez-vous.</a:t>
            </a:r>
            <a:endParaRPr/>
          </a:p>
        </p:txBody>
      </p:sp>
      <p:sp>
        <p:nvSpPr>
          <p:cNvPr id="187" name="CustomShape 8"/>
          <p:cNvSpPr/>
          <p:nvPr/>
        </p:nvSpPr>
        <p:spPr>
          <a:xfrm>
            <a:off x="7543125" y="6480000"/>
            <a:ext cx="1499006" cy="255403"/>
          </a:xfrm>
          <a:prstGeom prst="rect">
            <a:avLst/>
          </a:prstGeom>
          <a:noFill/>
          <a:ln>
            <a:noFill/>
          </a:ln>
        </p:spPr>
        <p:style>
          <a:lnRef idx="0">
            <a:scrgbClr r="0" g="0" b="0"/>
          </a:lnRef>
          <a:fillRef idx="0">
            <a:scrgbClr r="0" g="0" b="0"/>
          </a:fillRef>
          <a:effectRef idx="0">
            <a:scrgbClr r="0" g="0" b="0"/>
          </a:effectRef>
          <a:fontRef idx="minor"/>
        </p:style>
      </p:sp>
      <p:sp>
        <p:nvSpPr>
          <p:cNvPr id="2" name="ZoneTexte 1"/>
          <p:cNvSpPr txBox="1"/>
          <p:nvPr/>
        </p:nvSpPr>
        <p:spPr>
          <a:xfrm>
            <a:off x="8699500" y="2190750"/>
            <a:ext cx="389850" cy="646331"/>
          </a:xfrm>
          <a:prstGeom prst="rect">
            <a:avLst/>
          </a:prstGeom>
          <a:noFill/>
        </p:spPr>
        <p:txBody>
          <a:bodyPr wrap="none" rtlCol="0">
            <a:spAutoFit/>
          </a:bodyPr>
          <a:lstStyle/>
          <a:p>
            <a:r>
              <a:rPr lang="fr-FR" dirty="0"/>
              <a:t>ID</a:t>
            </a:r>
          </a:p>
          <a:p>
            <a:endParaRPr lang="fr-FR" dirty="0"/>
          </a:p>
        </p:txBody>
      </p:sp>
    </p:spTree>
    <p:extLst>
      <p:ext uri="{BB962C8B-B14F-4D97-AF65-F5344CB8AC3E}">
        <p14:creationId xmlns:p14="http://schemas.microsoft.com/office/powerpoint/2010/main" val="1626870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fauteuils.jpg"/>
          <p:cNvPicPr/>
          <p:nvPr/>
        </p:nvPicPr>
        <p:blipFill>
          <a:blip r:embed="rId3"/>
          <a:stretch/>
        </p:blipFill>
        <p:spPr>
          <a:xfrm>
            <a:off x="1996397" y="1763775"/>
            <a:ext cx="5149828" cy="3329100"/>
          </a:xfrm>
          <a:prstGeom prst="rect">
            <a:avLst/>
          </a:prstGeom>
          <a:ln w="12600">
            <a:noFill/>
          </a:ln>
        </p:spPr>
      </p:pic>
      <p:sp>
        <p:nvSpPr>
          <p:cNvPr id="205" name="CustomShape 1"/>
          <p:cNvSpPr/>
          <p:nvPr/>
        </p:nvSpPr>
        <p:spPr>
          <a:xfrm>
            <a:off x="3049903" y="3029906"/>
            <a:ext cx="3042816" cy="535106"/>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fr-FR" sz="3500" b="1">
                <a:solidFill>
                  <a:srgbClr val="944794"/>
                </a:solidFill>
                <a:latin typeface="Helvetica Neue"/>
                <a:ea typeface="Helvetica Neue"/>
              </a:rPr>
              <a:t>Tour de table</a:t>
            </a:r>
            <a:endParaRPr/>
          </a:p>
        </p:txBody>
      </p:sp>
      <p:sp>
        <p:nvSpPr>
          <p:cNvPr id="206" name="CustomShape 2"/>
          <p:cNvSpPr/>
          <p:nvPr/>
        </p:nvSpPr>
        <p:spPr>
          <a:xfrm>
            <a:off x="7543125" y="6480253"/>
            <a:ext cx="1499006" cy="255403"/>
          </a:xfrm>
          <a:prstGeom prst="rect">
            <a:avLst/>
          </a:prstGeom>
          <a:noFill/>
          <a:ln>
            <a:noFill/>
          </a:ln>
        </p:spPr>
        <p:style>
          <a:lnRef idx="0">
            <a:scrgbClr r="0" g="0" b="0"/>
          </a:lnRef>
          <a:fillRef idx="0">
            <a:scrgbClr r="0" g="0" b="0"/>
          </a:fillRef>
          <a:effectRef idx="0">
            <a:scrgbClr r="0" g="0" b="0"/>
          </a:effectRef>
          <a:fontRef idx="minor"/>
        </p:style>
      </p:sp>
      <p:sp>
        <p:nvSpPr>
          <p:cNvPr id="207" name="CustomShape 3"/>
          <p:cNvSpPr/>
          <p:nvPr/>
        </p:nvSpPr>
        <p:spPr>
          <a:xfrm>
            <a:off x="7188750" y="6516956"/>
            <a:ext cx="1872113" cy="215156"/>
          </a:xfrm>
          <a:prstGeom prst="rect">
            <a:avLst/>
          </a:prstGeom>
          <a:noFill/>
          <a:ln>
            <a:noFill/>
          </a:ln>
        </p:spPr>
        <p:style>
          <a:lnRef idx="0">
            <a:scrgbClr r="0" g="0" b="0"/>
          </a:lnRef>
          <a:fillRef idx="0">
            <a:scrgbClr r="0" g="0" b="0"/>
          </a:fillRef>
          <a:effectRef idx="0">
            <a:scrgbClr r="0" g="0" b="0"/>
          </a:effectRef>
          <a:fontRef idx="minor"/>
        </p:style>
        <p:txBody>
          <a:bodyPr lIns="63279" tIns="0" rIns="63279" bIns="0" anchor="ctr"/>
          <a:lstStyle/>
          <a:p>
            <a:pPr>
              <a:lnSpc>
                <a:spcPct val="100000"/>
              </a:lnSpc>
            </a:pPr>
            <a:r>
              <a:rPr lang="fr-FR" sz="700">
                <a:solidFill>
                  <a:srgbClr val="808080"/>
                </a:solidFill>
                <a:latin typeface="Calibri"/>
                <a:ea typeface="DejaVu Sans"/>
              </a:rPr>
              <a:t>Diaporama réalisé par Anne-Cécile Franc</a:t>
            </a:r>
            <a:endParaRPr/>
          </a:p>
        </p:txBody>
      </p:sp>
      <p:sp>
        <p:nvSpPr>
          <p:cNvPr id="2" name="ZoneTexte 1"/>
          <p:cNvSpPr txBox="1"/>
          <p:nvPr/>
        </p:nvSpPr>
        <p:spPr>
          <a:xfrm>
            <a:off x="8397875" y="666750"/>
            <a:ext cx="389850" cy="646331"/>
          </a:xfrm>
          <a:prstGeom prst="rect">
            <a:avLst/>
          </a:prstGeom>
          <a:noFill/>
        </p:spPr>
        <p:txBody>
          <a:bodyPr wrap="none" rtlCol="0">
            <a:spAutoFit/>
          </a:bodyPr>
          <a:lstStyle/>
          <a:p>
            <a:r>
              <a:rPr lang="fr-FR" dirty="0"/>
              <a:t>ID</a:t>
            </a:r>
          </a:p>
          <a:p>
            <a:endParaRPr lang="fr-FR" dirty="0"/>
          </a:p>
        </p:txBody>
      </p:sp>
    </p:spTree>
    <p:extLst>
      <p:ext uri="{BB962C8B-B14F-4D97-AF65-F5344CB8AC3E}">
        <p14:creationId xmlns:p14="http://schemas.microsoft.com/office/powerpoint/2010/main" val="105175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0" name="Picture 416" descr="C:\Users\Tom\AppData\Local\Microsoft\Windows\Temporary Internet Files\Content.IE5\3TCQXQ9O\MPj0433176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2202" y="2852936"/>
            <a:ext cx="9146202" cy="2088232"/>
          </a:xfrm>
          <a:prstGeom prst="rect">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p:ph type="subTitle" idx="1"/>
          </p:nvPr>
        </p:nvSpPr>
        <p:spPr>
          <a:xfrm>
            <a:off x="0" y="3350197"/>
            <a:ext cx="9144000" cy="1126976"/>
          </a:xfrm>
          <a:solidFill>
            <a:schemeClr val="accent1">
              <a:lumMod val="75000"/>
            </a:schemeClr>
          </a:solidFill>
          <a:ln w="57150">
            <a:solidFill>
              <a:schemeClr val="bg1"/>
            </a:solidFill>
          </a:ln>
        </p:spPr>
        <p:txBody>
          <a:bodyPr anchor="ctr">
            <a:normAutofit/>
          </a:bodyPr>
          <a:lstStyle/>
          <a:p>
            <a:r>
              <a:rPr lang="fr-FR" sz="6000" b="1" cap="small" dirty="0" smtClean="0">
                <a:solidFill>
                  <a:schemeClr val="bg1"/>
                </a:solidFill>
              </a:rPr>
              <a:t>La semaine du numérique</a:t>
            </a:r>
            <a:endParaRPr lang="fr-FR" sz="6000" b="1" cap="small" dirty="0">
              <a:solidFill>
                <a:schemeClr val="bg1"/>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08699">
            <a:off x="6653276" y="211573"/>
            <a:ext cx="2238247" cy="31660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8949" y="5807871"/>
            <a:ext cx="1979141" cy="763879"/>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68" y="5730034"/>
            <a:ext cx="1178213" cy="957298"/>
          </a:xfrm>
          <a:prstGeom prst="rect">
            <a:avLst/>
          </a:prstGeom>
        </p:spPr>
      </p:pic>
    </p:spTree>
    <p:extLst>
      <p:ext uri="{BB962C8B-B14F-4D97-AF65-F5344CB8AC3E}">
        <p14:creationId xmlns:p14="http://schemas.microsoft.com/office/powerpoint/2010/main" val="1736596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792088"/>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small" dirty="0" smtClean="0">
                <a:solidFill>
                  <a:schemeClr val="bg1"/>
                </a:solidFill>
              </a:rPr>
              <a:t>Contextes et enjeux</a:t>
            </a:r>
            <a:endParaRPr lang="fr-FR" sz="1200" b="1" cap="small" dirty="0">
              <a:solidFill>
                <a:schemeClr val="bg1"/>
              </a:solidFill>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484785"/>
            <a:ext cx="4248472" cy="1719226"/>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8" y="1052736"/>
            <a:ext cx="2473248" cy="5805264"/>
          </a:xfrm>
          <a:prstGeom prst="rect">
            <a:avLst/>
          </a:prstGeom>
        </p:spPr>
      </p:pic>
      <p:sp>
        <p:nvSpPr>
          <p:cNvPr id="5" name="Ellipse 4"/>
          <p:cNvSpPr/>
          <p:nvPr/>
        </p:nvSpPr>
        <p:spPr>
          <a:xfrm>
            <a:off x="7524328" y="5013176"/>
            <a:ext cx="1224136" cy="122413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202" y="3861047"/>
            <a:ext cx="4033821" cy="24041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74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0" name="Picture 416" descr="C:\Users\Tom\AppData\Local\Microsoft\Windows\Temporary Internet Files\Content.IE5\3TCQXQ9O\MPj0433176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2202" y="2852936"/>
            <a:ext cx="9146202" cy="2088232"/>
          </a:xfrm>
          <a:prstGeom prst="rect">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p:ph type="subTitle" idx="1"/>
          </p:nvPr>
        </p:nvSpPr>
        <p:spPr>
          <a:xfrm>
            <a:off x="754475" y="3350197"/>
            <a:ext cx="7632848" cy="1126976"/>
          </a:xfrm>
          <a:solidFill>
            <a:schemeClr val="accent1">
              <a:lumMod val="75000"/>
            </a:schemeClr>
          </a:solidFill>
          <a:ln w="57150">
            <a:solidFill>
              <a:schemeClr val="bg1"/>
            </a:solidFill>
          </a:ln>
        </p:spPr>
        <p:txBody>
          <a:bodyPr anchor="ctr">
            <a:normAutofit/>
          </a:bodyPr>
          <a:lstStyle/>
          <a:p>
            <a:r>
              <a:rPr lang="fr-FR" sz="6000" dirty="0" smtClean="0">
                <a:solidFill>
                  <a:schemeClr val="bg1"/>
                </a:solidFill>
              </a:rPr>
              <a:t>Une semaine pour …</a:t>
            </a:r>
            <a:endParaRPr lang="fr-FR" sz="6000" dirty="0">
              <a:solidFill>
                <a:schemeClr val="bg1"/>
              </a:solidFill>
            </a:endParaRPr>
          </a:p>
        </p:txBody>
      </p:sp>
      <p:sp>
        <p:nvSpPr>
          <p:cNvPr id="2" name="Titre 1"/>
          <p:cNvSpPr>
            <a:spLocks noGrp="1"/>
          </p:cNvSpPr>
          <p:nvPr>
            <p:ph type="ctrTitle"/>
          </p:nvPr>
        </p:nvSpPr>
        <p:spPr>
          <a:xfrm>
            <a:off x="-2202" y="548680"/>
            <a:ext cx="9146202" cy="1470025"/>
          </a:xfrm>
          <a:solidFill>
            <a:schemeClr val="bg1">
              <a:alpha val="75000"/>
            </a:schemeClr>
          </a:solidFill>
        </p:spPr>
        <p:txBody>
          <a:bodyPr>
            <a:noAutofit/>
          </a:bodyPr>
          <a:lstStyle/>
          <a:p>
            <a:pPr algn="l"/>
            <a:r>
              <a:rPr lang="fr-FR" b="1" cap="small" dirty="0" smtClean="0">
                <a:solidFill>
                  <a:schemeClr val="accent1">
                    <a:lumMod val="50000"/>
                  </a:schemeClr>
                </a:solidFill>
              </a:rPr>
              <a:t>  </a:t>
            </a:r>
            <a:r>
              <a:rPr lang="fr-FR" sz="4800" b="1" cap="small" dirty="0" smtClean="0">
                <a:solidFill>
                  <a:schemeClr val="accent1">
                    <a:lumMod val="50000"/>
                  </a:schemeClr>
                </a:solidFill>
              </a:rPr>
              <a:t>La semaine du numérique</a:t>
            </a:r>
            <a:endParaRPr lang="fr-FR" sz="4800" b="1" cap="small" dirty="0">
              <a:solidFill>
                <a:schemeClr val="accent1">
                  <a:lumMod val="50000"/>
                </a:schemeClr>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08699">
            <a:off x="6653276" y="211573"/>
            <a:ext cx="2238247" cy="31660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8949" y="5807871"/>
            <a:ext cx="1979141" cy="763879"/>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68" y="5730034"/>
            <a:ext cx="1178213" cy="95729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 y="2053416"/>
            <a:ext cx="9144420" cy="3240360"/>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cap="small" dirty="0">
                <a:solidFill>
                  <a:schemeClr val="bg1"/>
                </a:solidFill>
              </a:rPr>
              <a:t>V</a:t>
            </a:r>
            <a:r>
              <a:rPr lang="fr-FR" sz="4800" b="1" cap="small" dirty="0" smtClean="0">
                <a:solidFill>
                  <a:schemeClr val="bg1"/>
                </a:solidFill>
              </a:rPr>
              <a:t>aloriser</a:t>
            </a:r>
            <a:r>
              <a:rPr lang="fr-FR" sz="3200" b="1" cap="small" dirty="0" smtClean="0">
                <a:solidFill>
                  <a:schemeClr val="bg1"/>
                </a:solidFill>
              </a:rPr>
              <a:t> </a:t>
            </a:r>
            <a:r>
              <a:rPr lang="fr-FR" sz="3200" b="1" cap="small" dirty="0">
                <a:solidFill>
                  <a:schemeClr val="bg1"/>
                </a:solidFill>
              </a:rPr>
              <a:t>les </a:t>
            </a:r>
            <a:r>
              <a:rPr lang="fr-FR" sz="3200" b="1" cap="small" dirty="0" smtClean="0">
                <a:solidFill>
                  <a:schemeClr val="bg1"/>
                </a:solidFill>
              </a:rPr>
              <a:t>actions </a:t>
            </a:r>
            <a:r>
              <a:rPr lang="fr-FR" sz="3200" b="1" cap="small" dirty="0">
                <a:solidFill>
                  <a:schemeClr val="bg1"/>
                </a:solidFill>
              </a:rPr>
              <a:t>mises en œuvre </a:t>
            </a:r>
            <a:r>
              <a:rPr lang="fr-FR" sz="3200" b="1" cap="small" dirty="0" smtClean="0">
                <a:solidFill>
                  <a:schemeClr val="bg1"/>
                </a:solidFill>
              </a:rPr>
              <a:t>en </a:t>
            </a:r>
            <a:r>
              <a:rPr lang="fr-FR" sz="3200" b="1" cap="small" dirty="0">
                <a:solidFill>
                  <a:schemeClr val="bg1"/>
                </a:solidFill>
              </a:rPr>
              <a:t>faveur du </a:t>
            </a:r>
            <a:r>
              <a:rPr lang="fr-FR" sz="4400" b="1" cap="small" dirty="0">
                <a:solidFill>
                  <a:schemeClr val="bg1"/>
                </a:solidFill>
              </a:rPr>
              <a:t>rayonnement</a:t>
            </a:r>
            <a:r>
              <a:rPr lang="fr-FR" sz="3200" b="1" cap="small" dirty="0">
                <a:solidFill>
                  <a:schemeClr val="bg1"/>
                </a:solidFill>
              </a:rPr>
              <a:t> du </a:t>
            </a:r>
            <a:r>
              <a:rPr lang="fr-FR" sz="4400" b="1" cap="small" dirty="0">
                <a:solidFill>
                  <a:schemeClr val="bg1"/>
                </a:solidFill>
              </a:rPr>
              <a:t>numérique</a:t>
            </a:r>
            <a:r>
              <a:rPr lang="fr-FR" sz="3200" b="1" cap="small" dirty="0">
                <a:solidFill>
                  <a:schemeClr val="bg1"/>
                </a:solidFill>
              </a:rPr>
              <a:t> </a:t>
            </a:r>
            <a:r>
              <a:rPr lang="fr-FR" sz="4400" b="1" cap="small" dirty="0" smtClean="0">
                <a:solidFill>
                  <a:schemeClr val="bg1"/>
                </a:solidFill>
              </a:rPr>
              <a:t>éducatif</a:t>
            </a:r>
            <a:endParaRPr lang="fr-FR" sz="4400" b="1" cap="small" dirty="0">
              <a:solidFill>
                <a:schemeClr val="bg1"/>
              </a:solidFill>
            </a:endParaRPr>
          </a:p>
        </p:txBody>
      </p:sp>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40214">
            <a:off x="2022205" y="1143779"/>
            <a:ext cx="2131581" cy="15986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45444">
            <a:off x="-45252" y="554103"/>
            <a:ext cx="2513158" cy="14136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itre 1"/>
          <p:cNvSpPr txBox="1">
            <a:spLocks/>
          </p:cNvSpPr>
          <p:nvPr/>
        </p:nvSpPr>
        <p:spPr>
          <a:xfrm>
            <a:off x="0" y="45537"/>
            <a:ext cx="9146202" cy="864096"/>
          </a:xfrm>
          <a:prstGeom prst="rect">
            <a:avLst/>
          </a:prstGeom>
          <a:no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400" b="1" cap="small" dirty="0" smtClean="0">
                <a:solidFill>
                  <a:schemeClr val="accent1">
                    <a:lumMod val="50000"/>
                  </a:schemeClr>
                </a:solidFill>
              </a:rPr>
              <a:t>  </a:t>
            </a:r>
            <a:r>
              <a:rPr lang="fr-FR" sz="2800" b="1" cap="small" dirty="0" smtClean="0">
                <a:solidFill>
                  <a:schemeClr val="accent1">
                    <a:lumMod val="50000"/>
                  </a:schemeClr>
                </a:solidFill>
              </a:rPr>
              <a:t>La semaine du numérique</a:t>
            </a:r>
            <a:endParaRPr lang="fr-FR" sz="2800" b="1" cap="small" dirty="0">
              <a:solidFill>
                <a:schemeClr val="accent1">
                  <a:lumMod val="50000"/>
                </a:schemeClr>
              </a:solidFill>
            </a:endParaRPr>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446159">
            <a:off x="68694" y="5099927"/>
            <a:ext cx="2486793" cy="13988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62279">
            <a:off x="6773866" y="1036"/>
            <a:ext cx="2535463" cy="142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4019">
            <a:off x="2141728" y="4952008"/>
            <a:ext cx="1966315" cy="1474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748409">
            <a:off x="5457756" y="4883110"/>
            <a:ext cx="1496348" cy="19951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82189">
            <a:off x="3610703" y="410815"/>
            <a:ext cx="2267744" cy="17008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95613">
            <a:off x="5803673" y="967269"/>
            <a:ext cx="2164590" cy="16234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9338482">
            <a:off x="3648700" y="5257609"/>
            <a:ext cx="1979712" cy="12461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700071">
            <a:off x="6711454" y="5125622"/>
            <a:ext cx="2422294" cy="13474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897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8" y="620688"/>
            <a:ext cx="9144420" cy="1375584"/>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Quand ?</a:t>
            </a:r>
            <a:endParaRPr lang="fr-FR" sz="3200" b="1" cap="small" dirty="0">
              <a:solidFill>
                <a:schemeClr val="bg1"/>
              </a:solidFill>
            </a:endParaRPr>
          </a:p>
        </p:txBody>
      </p:sp>
      <p:sp>
        <p:nvSpPr>
          <p:cNvPr id="3" name="Rectangle 2"/>
          <p:cNvSpPr/>
          <p:nvPr/>
        </p:nvSpPr>
        <p:spPr>
          <a:xfrm>
            <a:off x="11654" y="4005064"/>
            <a:ext cx="9144420" cy="1375584"/>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000" b="1" cap="small" dirty="0" smtClean="0">
                <a:solidFill>
                  <a:schemeClr val="bg1"/>
                </a:solidFill>
              </a:rPr>
              <a:t>Pour qui ?</a:t>
            </a:r>
            <a:endParaRPr lang="fr-FR" sz="2400" b="1" cap="small" dirty="0">
              <a:solidFill>
                <a:schemeClr val="bg1"/>
              </a:solidFill>
            </a:endParaRPr>
          </a:p>
        </p:txBody>
      </p:sp>
      <p:grpSp>
        <p:nvGrpSpPr>
          <p:cNvPr id="10" name="Grouper 9"/>
          <p:cNvGrpSpPr/>
          <p:nvPr/>
        </p:nvGrpSpPr>
        <p:grpSpPr>
          <a:xfrm>
            <a:off x="0" y="620688"/>
            <a:ext cx="9144420" cy="1375584"/>
            <a:chOff x="0" y="620688"/>
            <a:chExt cx="9144420" cy="1375584"/>
          </a:xfrm>
        </p:grpSpPr>
        <p:sp>
          <p:nvSpPr>
            <p:cNvPr id="4" name="Rectangle 3"/>
            <p:cNvSpPr/>
            <p:nvPr/>
          </p:nvSpPr>
          <p:spPr>
            <a:xfrm>
              <a:off x="0" y="620688"/>
              <a:ext cx="9144420" cy="1375584"/>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1"/>
              <a:r>
                <a:rPr lang="fr-FR" sz="2800" b="1" cap="small" dirty="0" smtClean="0">
                  <a:solidFill>
                    <a:schemeClr val="bg1"/>
                  </a:solidFill>
                </a:rPr>
                <a:t>Quand ?</a:t>
              </a:r>
              <a:endParaRPr lang="fr-FR" sz="1600" b="1" cap="small" dirty="0">
                <a:solidFill>
                  <a:schemeClr val="bg1"/>
                </a:solidFill>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620688"/>
              <a:ext cx="850891" cy="850891"/>
            </a:xfrm>
            <a:prstGeom prst="rect">
              <a:avLst/>
            </a:prstGeom>
          </p:spPr>
        </p:pic>
        <p:sp>
          <p:nvSpPr>
            <p:cNvPr id="6" name="ZoneTexte 5"/>
            <p:cNvSpPr txBox="1"/>
            <p:nvPr/>
          </p:nvSpPr>
          <p:spPr>
            <a:xfrm>
              <a:off x="2483768" y="1046133"/>
              <a:ext cx="6048672" cy="707886"/>
            </a:xfrm>
            <a:prstGeom prst="rect">
              <a:avLst/>
            </a:prstGeom>
            <a:noFill/>
          </p:spPr>
          <p:txBody>
            <a:bodyPr wrap="square" rtlCol="0">
              <a:spAutoFit/>
            </a:bodyPr>
            <a:lstStyle/>
            <a:p>
              <a:r>
                <a:rPr lang="fr-FR" sz="4000" b="1" dirty="0" smtClean="0">
                  <a:solidFill>
                    <a:schemeClr val="bg1"/>
                  </a:solidFill>
                </a:rPr>
                <a:t>Du 25 au 29 janvier</a:t>
              </a:r>
              <a:endParaRPr lang="fr-FR" sz="4000" b="1" dirty="0">
                <a:solidFill>
                  <a:schemeClr val="bg1"/>
                </a:solidFill>
              </a:endParaRPr>
            </a:p>
          </p:txBody>
        </p:sp>
      </p:grpSp>
      <p:grpSp>
        <p:nvGrpSpPr>
          <p:cNvPr id="11" name="Grouper 10"/>
          <p:cNvGrpSpPr/>
          <p:nvPr/>
        </p:nvGrpSpPr>
        <p:grpSpPr>
          <a:xfrm>
            <a:off x="3045246" y="3313802"/>
            <a:ext cx="6128611" cy="2878285"/>
            <a:chOff x="3045246" y="3313802"/>
            <a:chExt cx="6128611" cy="2878285"/>
          </a:xfrm>
        </p:grpSpPr>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48409">
              <a:off x="3045246" y="3313802"/>
              <a:ext cx="2068581" cy="2758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p:cNvPicPr>
              <a:picLocks noChangeAspect="1"/>
            </p:cNvPicPr>
            <p:nvPr/>
          </p:nvPicPr>
          <p:blipFill rotWithShape="1">
            <a:blip r:embed="rId5" cstate="print">
              <a:extLst>
                <a:ext uri="{28A0092B-C50C-407E-A947-70E740481C1C}">
                  <a14:useLocalDpi xmlns:a14="http://schemas.microsoft.com/office/drawing/2010/main" val="0"/>
                </a:ext>
              </a:extLst>
            </a:blip>
            <a:srcRect l="36018"/>
            <a:stretch/>
          </p:blipFill>
          <p:spPr>
            <a:xfrm rot="20860227">
              <a:off x="4829928" y="3336853"/>
              <a:ext cx="2293797" cy="26887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 8"/>
            <p:cNvPicPr>
              <a:picLocks noChangeAspect="1"/>
            </p:cNvPicPr>
            <p:nvPr/>
          </p:nvPicPr>
          <p:blipFill rotWithShape="1">
            <a:blip r:embed="rId6">
              <a:extLst>
                <a:ext uri="{28A0092B-C50C-407E-A947-70E740481C1C}">
                  <a14:useLocalDpi xmlns:a14="http://schemas.microsoft.com/office/drawing/2010/main" val="0"/>
                </a:ext>
              </a:extLst>
            </a:blip>
            <a:srcRect r="24719"/>
            <a:stretch/>
          </p:blipFill>
          <p:spPr>
            <a:xfrm rot="619035">
              <a:off x="6895828" y="3355526"/>
              <a:ext cx="2278029" cy="28365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92523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0"/>
            <a:ext cx="6849438" cy="6858000"/>
          </a:xfrm>
          <a:prstGeom prst="rect">
            <a:avLst/>
          </a:prstGeom>
        </p:spPr>
      </p:pic>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dirty="0" smtClean="0">
                <a:solidFill>
                  <a:schemeClr val="bg1"/>
                </a:solidFill>
              </a:rPr>
              <a:t>Thématique : Culture numérique</a:t>
            </a:r>
            <a:endParaRPr lang="fr-FR" sz="3200" b="1" cap="small" dirty="0">
              <a:solidFill>
                <a:schemeClr val="bg1"/>
              </a:solidFill>
            </a:endParaRPr>
          </a:p>
        </p:txBody>
      </p:sp>
      <p:sp>
        <p:nvSpPr>
          <p:cNvPr id="2" name="ZoneTexte 1"/>
          <p:cNvSpPr txBox="1"/>
          <p:nvPr/>
        </p:nvSpPr>
        <p:spPr>
          <a:xfrm>
            <a:off x="395536" y="1572632"/>
            <a:ext cx="2736304" cy="1200329"/>
          </a:xfrm>
          <a:prstGeom prst="rect">
            <a:avLst/>
          </a:prstGeom>
          <a:noFill/>
        </p:spPr>
        <p:txBody>
          <a:bodyPr wrap="square" rtlCol="0">
            <a:spAutoFit/>
          </a:bodyPr>
          <a:lstStyle/>
          <a:p>
            <a:pPr algn="ctr"/>
            <a:r>
              <a:rPr lang="fr-FR" sz="3600" b="1" dirty="0" smtClean="0">
                <a:solidFill>
                  <a:schemeClr val="tx2">
                    <a:lumMod val="60000"/>
                    <a:lumOff val="40000"/>
                  </a:schemeClr>
                </a:solidFill>
              </a:rPr>
              <a:t>Objectifs de formation</a:t>
            </a:r>
            <a:endParaRPr lang="fr-FR" sz="3600" b="1" dirty="0">
              <a:solidFill>
                <a:schemeClr val="tx2">
                  <a:lumMod val="60000"/>
                  <a:lumOff val="40000"/>
                </a:schemeClr>
              </a:solidFill>
            </a:endParaRPr>
          </a:p>
        </p:txBody>
      </p:sp>
      <p:sp>
        <p:nvSpPr>
          <p:cNvPr id="6" name="ZoneTexte 5"/>
          <p:cNvSpPr txBox="1"/>
          <p:nvPr/>
        </p:nvSpPr>
        <p:spPr>
          <a:xfrm>
            <a:off x="395536" y="3071237"/>
            <a:ext cx="2736304" cy="1200329"/>
          </a:xfrm>
          <a:prstGeom prst="rect">
            <a:avLst/>
          </a:prstGeom>
          <a:noFill/>
        </p:spPr>
        <p:txBody>
          <a:bodyPr wrap="square" rtlCol="0">
            <a:spAutoFit/>
          </a:bodyPr>
          <a:lstStyle/>
          <a:p>
            <a:pPr algn="ctr"/>
            <a:r>
              <a:rPr lang="fr-FR" sz="3600" b="1" dirty="0" smtClean="0">
                <a:solidFill>
                  <a:srgbClr val="C00000"/>
                </a:solidFill>
              </a:rPr>
              <a:t>Esprit critique</a:t>
            </a:r>
            <a:endParaRPr lang="fr-FR" sz="3600" b="1" dirty="0">
              <a:solidFill>
                <a:srgbClr val="C00000"/>
              </a:solidFill>
            </a:endParaRPr>
          </a:p>
        </p:txBody>
      </p:sp>
      <p:sp>
        <p:nvSpPr>
          <p:cNvPr id="7" name="ZoneTexte 6"/>
          <p:cNvSpPr txBox="1"/>
          <p:nvPr/>
        </p:nvSpPr>
        <p:spPr>
          <a:xfrm>
            <a:off x="-310852" y="4703862"/>
            <a:ext cx="4149080" cy="1754326"/>
          </a:xfrm>
          <a:prstGeom prst="rect">
            <a:avLst/>
          </a:prstGeom>
          <a:noFill/>
        </p:spPr>
        <p:txBody>
          <a:bodyPr wrap="square" rtlCol="0">
            <a:spAutoFit/>
          </a:bodyPr>
          <a:lstStyle/>
          <a:p>
            <a:pPr algn="ctr"/>
            <a:r>
              <a:rPr lang="fr-FR" sz="3600" b="1" dirty="0" smtClean="0">
                <a:solidFill>
                  <a:schemeClr val="accent3">
                    <a:lumMod val="50000"/>
                  </a:schemeClr>
                </a:solidFill>
              </a:rPr>
              <a:t>Education aux médias et à l’information</a:t>
            </a:r>
            <a:endParaRPr lang="fr-FR" sz="3600" b="1" dirty="0">
              <a:solidFill>
                <a:schemeClr val="accent3">
                  <a:lumMod val="50000"/>
                </a:schemeClr>
              </a:solidFill>
            </a:endParaRPr>
          </a:p>
        </p:txBody>
      </p:sp>
    </p:spTree>
    <p:extLst>
      <p:ext uri="{BB962C8B-B14F-4D97-AF65-F5344CB8AC3E}">
        <p14:creationId xmlns:p14="http://schemas.microsoft.com/office/powerpoint/2010/main" val="152004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600" b="1" cap="small" dirty="0" smtClean="0">
                <a:solidFill>
                  <a:schemeClr val="bg1"/>
                </a:solidFill>
              </a:rPr>
              <a:t>Des pistes d’activités pour les enseignants</a:t>
            </a:r>
          </a:p>
          <a:p>
            <a:pPr lvl="1" algn="r"/>
            <a:r>
              <a:rPr lang="fr-FR" sz="2400" b="1" cap="small" dirty="0" smtClean="0">
                <a:solidFill>
                  <a:schemeClr val="bg1"/>
                </a:solidFill>
              </a:rPr>
              <a:t>Des initiatives opérées par les établissements scolaires</a:t>
            </a:r>
            <a:endParaRPr lang="fr-FR" sz="1400" b="1" cap="small" dirty="0">
              <a:solidFill>
                <a:schemeClr val="bg1"/>
              </a:solidFill>
            </a:endParaRPr>
          </a:p>
        </p:txBody>
      </p:sp>
      <p:grpSp>
        <p:nvGrpSpPr>
          <p:cNvPr id="34" name="Grouper 33"/>
          <p:cNvGrpSpPr/>
          <p:nvPr/>
        </p:nvGrpSpPr>
        <p:grpSpPr>
          <a:xfrm>
            <a:off x="179512" y="1340768"/>
            <a:ext cx="4176464" cy="1671052"/>
            <a:chOff x="251520" y="1308636"/>
            <a:chExt cx="4104456" cy="1775192"/>
          </a:xfrm>
        </p:grpSpPr>
        <p:grpSp>
          <p:nvGrpSpPr>
            <p:cNvPr id="12" name="Grouper 11"/>
            <p:cNvGrpSpPr/>
            <p:nvPr/>
          </p:nvGrpSpPr>
          <p:grpSpPr>
            <a:xfrm>
              <a:off x="251520" y="1308636"/>
              <a:ext cx="4104456" cy="1775192"/>
              <a:chOff x="251520" y="1340768"/>
              <a:chExt cx="4104456" cy="1775192"/>
            </a:xfrm>
          </p:grpSpPr>
          <p:sp>
            <p:nvSpPr>
              <p:cNvPr id="10" name="Rectangle 9"/>
              <p:cNvSpPr/>
              <p:nvPr/>
            </p:nvSpPr>
            <p:spPr>
              <a:xfrm>
                <a:off x="251520" y="1340768"/>
                <a:ext cx="4104456" cy="1775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2075672" y="1423786"/>
                <a:ext cx="2160240" cy="1631216"/>
              </a:xfrm>
              <a:prstGeom prst="rect">
                <a:avLst/>
              </a:prstGeom>
              <a:noFill/>
            </p:spPr>
            <p:txBody>
              <a:bodyPr wrap="square" rtlCol="0">
                <a:spAutoFit/>
              </a:bodyPr>
              <a:lstStyle/>
              <a:p>
                <a:r>
                  <a:rPr lang="fr-FR" sz="2000" b="1" dirty="0" smtClean="0">
                    <a:solidFill>
                      <a:schemeClr val="bg1"/>
                    </a:solidFill>
                  </a:rPr>
                  <a:t>Rencontre avec les professionnels</a:t>
                </a:r>
              </a:p>
              <a:p>
                <a:r>
                  <a:rPr lang="fr-FR" sz="2000" b="1" dirty="0" smtClean="0">
                    <a:solidFill>
                      <a:schemeClr val="bg1"/>
                    </a:solidFill>
                  </a:rPr>
                  <a:t>Conférences</a:t>
                </a:r>
              </a:p>
              <a:p>
                <a:r>
                  <a:rPr lang="fr-FR" sz="2000" b="1" dirty="0" smtClean="0">
                    <a:solidFill>
                      <a:schemeClr val="bg1"/>
                    </a:solidFill>
                  </a:rPr>
                  <a:t>Débats</a:t>
                </a:r>
              </a:p>
              <a:p>
                <a:r>
                  <a:rPr lang="fr-FR" sz="2000" b="1" dirty="0" smtClean="0">
                    <a:solidFill>
                      <a:schemeClr val="bg1"/>
                    </a:solidFill>
                  </a:rPr>
                  <a:t>Visite d’entreprise</a:t>
                </a:r>
                <a:endParaRPr lang="fr-FR" sz="2000" b="1" dirty="0">
                  <a:solidFill>
                    <a:schemeClr val="bg1"/>
                  </a:solidFill>
                </a:endParaRPr>
              </a:p>
            </p:txBody>
          </p:sp>
        </p:gr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808" y="1380644"/>
              <a:ext cx="1628800" cy="1628800"/>
            </a:xfrm>
            <a:prstGeom prst="rect">
              <a:avLst/>
            </a:prstGeom>
          </p:spPr>
        </p:pic>
      </p:grpSp>
      <p:grpSp>
        <p:nvGrpSpPr>
          <p:cNvPr id="35" name="Grouper 34"/>
          <p:cNvGrpSpPr/>
          <p:nvPr/>
        </p:nvGrpSpPr>
        <p:grpSpPr>
          <a:xfrm>
            <a:off x="179512" y="3187968"/>
            <a:ext cx="4176464" cy="1671052"/>
            <a:chOff x="251520" y="3155836"/>
            <a:chExt cx="4104456" cy="1775192"/>
          </a:xfrm>
        </p:grpSpPr>
        <p:grpSp>
          <p:nvGrpSpPr>
            <p:cNvPr id="13" name="Grouper 12"/>
            <p:cNvGrpSpPr/>
            <p:nvPr/>
          </p:nvGrpSpPr>
          <p:grpSpPr>
            <a:xfrm>
              <a:off x="251520" y="3155836"/>
              <a:ext cx="4104456" cy="1775192"/>
              <a:chOff x="251520" y="1340768"/>
              <a:chExt cx="4104456" cy="1775192"/>
            </a:xfrm>
          </p:grpSpPr>
          <p:sp>
            <p:nvSpPr>
              <p:cNvPr id="14" name="Rectangle 13"/>
              <p:cNvSpPr/>
              <p:nvPr/>
            </p:nvSpPr>
            <p:spPr>
              <a:xfrm>
                <a:off x="251520" y="1340768"/>
                <a:ext cx="4104456" cy="1775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2075672" y="1433678"/>
                <a:ext cx="2160240" cy="584775"/>
              </a:xfrm>
              <a:prstGeom prst="rect">
                <a:avLst/>
              </a:prstGeom>
              <a:noFill/>
            </p:spPr>
            <p:txBody>
              <a:bodyPr wrap="square" rtlCol="0">
                <a:spAutoFit/>
              </a:bodyPr>
              <a:lstStyle/>
              <a:p>
                <a:r>
                  <a:rPr lang="fr-FR" sz="3200" b="1" smtClean="0">
                    <a:solidFill>
                      <a:schemeClr val="bg1"/>
                    </a:solidFill>
                  </a:rPr>
                  <a:t>Concours</a:t>
                </a:r>
                <a:endParaRPr lang="fr-FR" sz="3200" b="1" dirty="0">
                  <a:solidFill>
                    <a:schemeClr val="bg1"/>
                  </a:solidFill>
                </a:endParaRPr>
              </a:p>
            </p:txBody>
          </p:sp>
        </p:gr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808" y="3209832"/>
              <a:ext cx="1628800" cy="1628800"/>
            </a:xfrm>
            <a:prstGeom prst="rect">
              <a:avLst/>
            </a:prstGeom>
          </p:spPr>
        </p:pic>
      </p:grpSp>
      <p:grpSp>
        <p:nvGrpSpPr>
          <p:cNvPr id="37" name="Grouper 36"/>
          <p:cNvGrpSpPr/>
          <p:nvPr/>
        </p:nvGrpSpPr>
        <p:grpSpPr>
          <a:xfrm>
            <a:off x="4788024" y="1351798"/>
            <a:ext cx="4176464" cy="1671052"/>
            <a:chOff x="4860032" y="1319666"/>
            <a:chExt cx="4104456" cy="1775192"/>
          </a:xfrm>
        </p:grpSpPr>
        <p:grpSp>
          <p:nvGrpSpPr>
            <p:cNvPr id="25" name="Grouper 24"/>
            <p:cNvGrpSpPr/>
            <p:nvPr/>
          </p:nvGrpSpPr>
          <p:grpSpPr>
            <a:xfrm>
              <a:off x="4860032" y="1319666"/>
              <a:ext cx="4104456" cy="1775192"/>
              <a:chOff x="251520" y="1340768"/>
              <a:chExt cx="4104456" cy="1775192"/>
            </a:xfrm>
          </p:grpSpPr>
          <p:sp>
            <p:nvSpPr>
              <p:cNvPr id="26" name="Rectangle 25"/>
              <p:cNvSpPr/>
              <p:nvPr/>
            </p:nvSpPr>
            <p:spPr>
              <a:xfrm>
                <a:off x="251520" y="1340768"/>
                <a:ext cx="4104456" cy="1775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p:cNvSpPr txBox="1"/>
              <p:nvPr/>
            </p:nvSpPr>
            <p:spPr>
              <a:xfrm>
                <a:off x="2075672" y="1423786"/>
                <a:ext cx="2160240" cy="707886"/>
              </a:xfrm>
              <a:prstGeom prst="rect">
                <a:avLst/>
              </a:prstGeom>
              <a:noFill/>
            </p:spPr>
            <p:txBody>
              <a:bodyPr wrap="square" rtlCol="0">
                <a:spAutoFit/>
              </a:bodyPr>
              <a:lstStyle/>
              <a:p>
                <a:r>
                  <a:rPr lang="fr-FR" sz="2000" b="1" dirty="0" smtClean="0">
                    <a:solidFill>
                      <a:schemeClr val="bg1"/>
                    </a:solidFill>
                  </a:rPr>
                  <a:t>Défis « culture numérique »</a:t>
                </a:r>
                <a:endParaRPr lang="fr-FR" sz="2000" b="1" dirty="0">
                  <a:solidFill>
                    <a:schemeClr val="bg1"/>
                  </a:solidFill>
                </a:endParaRPr>
              </a:p>
            </p:txBody>
          </p:sp>
        </p:gr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1899" y="1412776"/>
              <a:ext cx="1560418" cy="1610094"/>
            </a:xfrm>
            <a:prstGeom prst="rect">
              <a:avLst/>
            </a:prstGeom>
          </p:spPr>
        </p:pic>
      </p:grpSp>
      <p:grpSp>
        <p:nvGrpSpPr>
          <p:cNvPr id="39" name="Grouper 38"/>
          <p:cNvGrpSpPr/>
          <p:nvPr/>
        </p:nvGrpSpPr>
        <p:grpSpPr>
          <a:xfrm>
            <a:off x="4775595" y="5045308"/>
            <a:ext cx="4176464" cy="1671052"/>
            <a:chOff x="4847603" y="5013176"/>
            <a:chExt cx="4104456" cy="1775192"/>
          </a:xfrm>
        </p:grpSpPr>
        <p:grpSp>
          <p:nvGrpSpPr>
            <p:cNvPr id="31" name="Grouper 30"/>
            <p:cNvGrpSpPr/>
            <p:nvPr/>
          </p:nvGrpSpPr>
          <p:grpSpPr>
            <a:xfrm>
              <a:off x="4847603" y="5013176"/>
              <a:ext cx="4104456" cy="1775192"/>
              <a:chOff x="251520" y="1340768"/>
              <a:chExt cx="4104456" cy="1775192"/>
            </a:xfrm>
          </p:grpSpPr>
          <p:sp>
            <p:nvSpPr>
              <p:cNvPr id="32" name="Rectangle 31"/>
              <p:cNvSpPr/>
              <p:nvPr/>
            </p:nvSpPr>
            <p:spPr>
              <a:xfrm>
                <a:off x="251520" y="1340768"/>
                <a:ext cx="4104456" cy="1775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p:cNvSpPr txBox="1"/>
              <p:nvPr/>
            </p:nvSpPr>
            <p:spPr>
              <a:xfrm>
                <a:off x="2075672" y="1423786"/>
                <a:ext cx="2160240" cy="1015663"/>
              </a:xfrm>
              <a:prstGeom prst="rect">
                <a:avLst/>
              </a:prstGeom>
              <a:noFill/>
            </p:spPr>
            <p:txBody>
              <a:bodyPr wrap="square" rtlCol="0">
                <a:spAutoFit/>
              </a:bodyPr>
              <a:lstStyle/>
              <a:p>
                <a:r>
                  <a:rPr lang="fr-FR" sz="2000" b="1" dirty="0" smtClean="0">
                    <a:solidFill>
                      <a:schemeClr val="bg1"/>
                    </a:solidFill>
                  </a:rPr>
                  <a:t>Expositions des réalisations des élèves</a:t>
                </a:r>
                <a:endParaRPr lang="fr-FR" sz="2000" b="1" dirty="0">
                  <a:solidFill>
                    <a:schemeClr val="bg1"/>
                  </a:solidFill>
                </a:endParaRPr>
              </a:p>
            </p:txBody>
          </p:sp>
        </p:grpSp>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1148" y="5068853"/>
              <a:ext cx="1641451" cy="1641451"/>
            </a:xfrm>
            <a:prstGeom prst="rect">
              <a:avLst/>
            </a:prstGeom>
          </p:spPr>
        </p:pic>
      </p:grpSp>
      <p:grpSp>
        <p:nvGrpSpPr>
          <p:cNvPr id="40" name="Grouper 39"/>
          <p:cNvGrpSpPr/>
          <p:nvPr/>
        </p:nvGrpSpPr>
        <p:grpSpPr>
          <a:xfrm>
            <a:off x="179512" y="5050470"/>
            <a:ext cx="4176464" cy="1685026"/>
            <a:chOff x="251520" y="5051527"/>
            <a:chExt cx="4104456" cy="1757636"/>
          </a:xfrm>
        </p:grpSpPr>
        <p:sp>
          <p:nvSpPr>
            <p:cNvPr id="17" name="Rectangle 16"/>
            <p:cNvSpPr/>
            <p:nvPr/>
          </p:nvSpPr>
          <p:spPr>
            <a:xfrm>
              <a:off x="251520" y="5051527"/>
              <a:ext cx="4104456" cy="1717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1972286" y="5107656"/>
              <a:ext cx="2263626" cy="1701507"/>
            </a:xfrm>
            <a:prstGeom prst="rect">
              <a:avLst/>
            </a:prstGeom>
            <a:noFill/>
          </p:spPr>
          <p:txBody>
            <a:bodyPr wrap="square" rtlCol="0">
              <a:spAutoFit/>
            </a:bodyPr>
            <a:lstStyle/>
            <a:p>
              <a:r>
                <a:rPr lang="fr-FR" sz="2000" b="1" dirty="0" smtClean="0">
                  <a:solidFill>
                    <a:schemeClr val="bg1"/>
                  </a:solidFill>
                </a:rPr>
                <a:t>Réalisation de films</a:t>
              </a:r>
            </a:p>
            <a:p>
              <a:r>
                <a:rPr lang="fr-FR" sz="2000" b="1" dirty="0" err="1" smtClean="0">
                  <a:solidFill>
                    <a:schemeClr val="bg1"/>
                  </a:solidFill>
                </a:rPr>
                <a:t>Booktbbing</a:t>
              </a:r>
              <a:endParaRPr lang="fr-FR" sz="2000" b="1" dirty="0">
                <a:solidFill>
                  <a:schemeClr val="bg1"/>
                </a:solidFill>
              </a:endParaRPr>
            </a:p>
            <a:p>
              <a:r>
                <a:rPr lang="fr-FR" sz="2000" b="1" dirty="0" err="1" smtClean="0">
                  <a:solidFill>
                    <a:schemeClr val="bg1"/>
                  </a:solidFill>
                </a:rPr>
                <a:t>Fansubbing</a:t>
              </a:r>
              <a:endParaRPr lang="fr-FR" sz="2000" b="1" dirty="0" smtClean="0">
                <a:solidFill>
                  <a:schemeClr val="bg1"/>
                </a:solidFill>
              </a:endParaRPr>
            </a:p>
            <a:p>
              <a:r>
                <a:rPr lang="fr-FR" sz="2000" b="1" dirty="0" err="1" smtClean="0">
                  <a:solidFill>
                    <a:schemeClr val="bg1"/>
                  </a:solidFill>
                </a:rPr>
                <a:t>Webradio</a:t>
              </a:r>
              <a:r>
                <a:rPr lang="fr-FR" sz="2000" b="1" dirty="0" smtClean="0">
                  <a:solidFill>
                    <a:schemeClr val="bg1"/>
                  </a:solidFill>
                </a:rPr>
                <a:t>…</a:t>
              </a:r>
            </a:p>
            <a:p>
              <a:r>
                <a:rPr lang="fr-FR" sz="2000" b="1" dirty="0" smtClean="0">
                  <a:solidFill>
                    <a:schemeClr val="bg1"/>
                  </a:solidFill>
                </a:rPr>
                <a:t>Projection de Film</a:t>
              </a:r>
            </a:p>
          </p:txBody>
        </p:sp>
      </p:grpSp>
      <p:pic>
        <p:nvPicPr>
          <p:cNvPr id="5" name="Imag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116" y="5107656"/>
            <a:ext cx="1656184" cy="1605272"/>
          </a:xfrm>
          <a:prstGeom prst="rect">
            <a:avLst/>
          </a:prstGeom>
        </p:spPr>
      </p:pic>
      <p:grpSp>
        <p:nvGrpSpPr>
          <p:cNvPr id="38" name="Grouper 37"/>
          <p:cNvGrpSpPr/>
          <p:nvPr/>
        </p:nvGrpSpPr>
        <p:grpSpPr>
          <a:xfrm>
            <a:off x="4788024" y="3187968"/>
            <a:ext cx="4176464" cy="1671052"/>
            <a:chOff x="4860032" y="3155836"/>
            <a:chExt cx="4104456" cy="1775192"/>
          </a:xfrm>
        </p:grpSpPr>
        <p:grpSp>
          <p:nvGrpSpPr>
            <p:cNvPr id="28" name="Grouper 27"/>
            <p:cNvGrpSpPr/>
            <p:nvPr/>
          </p:nvGrpSpPr>
          <p:grpSpPr>
            <a:xfrm>
              <a:off x="4860032" y="3155836"/>
              <a:ext cx="4104456" cy="1775192"/>
              <a:chOff x="251520" y="1760158"/>
              <a:chExt cx="4104456" cy="1775192"/>
            </a:xfrm>
          </p:grpSpPr>
          <p:sp>
            <p:nvSpPr>
              <p:cNvPr id="29" name="Rectangle 28"/>
              <p:cNvSpPr/>
              <p:nvPr/>
            </p:nvSpPr>
            <p:spPr>
              <a:xfrm>
                <a:off x="251520" y="1760158"/>
                <a:ext cx="4104456" cy="1775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p:cNvSpPr txBox="1"/>
              <p:nvPr/>
            </p:nvSpPr>
            <p:spPr>
              <a:xfrm>
                <a:off x="2027787" y="1873322"/>
                <a:ext cx="2280304" cy="707886"/>
              </a:xfrm>
              <a:prstGeom prst="rect">
                <a:avLst/>
              </a:prstGeom>
              <a:noFill/>
            </p:spPr>
            <p:txBody>
              <a:bodyPr wrap="square" rtlCol="0">
                <a:spAutoFit/>
              </a:bodyPr>
              <a:lstStyle/>
              <a:p>
                <a:r>
                  <a:rPr lang="fr-FR" sz="2000" b="1" dirty="0" smtClean="0">
                    <a:solidFill>
                      <a:schemeClr val="bg1"/>
                    </a:solidFill>
                  </a:rPr>
                  <a:t>Activités de codage</a:t>
                </a:r>
              </a:p>
              <a:p>
                <a:r>
                  <a:rPr lang="fr-FR" sz="2000" b="1" dirty="0" smtClean="0">
                    <a:solidFill>
                      <a:schemeClr val="bg1"/>
                    </a:solidFill>
                  </a:rPr>
                  <a:t>Réalité augmentée</a:t>
                </a:r>
                <a:endParaRPr lang="fr-FR" sz="2000" b="1" dirty="0">
                  <a:solidFill>
                    <a:schemeClr val="bg1"/>
                  </a:solidFill>
                </a:endParaRPr>
              </a:p>
            </p:txBody>
          </p:sp>
        </p:grpSp>
        <p:pic>
          <p:nvPicPr>
            <p:cNvPr id="8" name="Imag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32040" y="3240360"/>
              <a:ext cx="1640560" cy="1628800"/>
            </a:xfrm>
            <a:prstGeom prst="rect">
              <a:avLst/>
            </a:prstGeom>
          </p:spPr>
        </p:pic>
      </p:grpSp>
    </p:spTree>
    <p:extLst>
      <p:ext uri="{BB962C8B-B14F-4D97-AF65-F5344CB8AC3E}">
        <p14:creationId xmlns:p14="http://schemas.microsoft.com/office/powerpoint/2010/main" val="501848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small" dirty="0" smtClean="0">
                <a:solidFill>
                  <a:schemeClr val="bg1"/>
                </a:solidFill>
              </a:rPr>
              <a:t>Des actions en résonnance avec les priorités actuelles</a:t>
            </a:r>
            <a:endParaRPr lang="fr-FR" sz="1200" b="1" cap="small" dirty="0">
              <a:solidFill>
                <a:schemeClr val="bg1"/>
              </a:solidFill>
            </a:endParaRPr>
          </a:p>
        </p:txBody>
      </p:sp>
      <p:grpSp>
        <p:nvGrpSpPr>
          <p:cNvPr id="11" name="Grouper 10"/>
          <p:cNvGrpSpPr/>
          <p:nvPr/>
        </p:nvGrpSpPr>
        <p:grpSpPr>
          <a:xfrm>
            <a:off x="6214247" y="1586142"/>
            <a:ext cx="3196812" cy="4053250"/>
            <a:chOff x="6214247" y="1586142"/>
            <a:chExt cx="3196812" cy="405325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82986">
              <a:off x="6214247" y="1586142"/>
              <a:ext cx="2667000" cy="3524250"/>
            </a:xfrm>
            <a:prstGeom prst="rect">
              <a:avLst/>
            </a:prstGeom>
          </p:spPr>
        </p:pic>
        <p:sp>
          <p:nvSpPr>
            <p:cNvPr id="8" name="ZoneTexte 7"/>
            <p:cNvSpPr txBox="1"/>
            <p:nvPr/>
          </p:nvSpPr>
          <p:spPr>
            <a:xfrm>
              <a:off x="6530739" y="4993061"/>
              <a:ext cx="2880320" cy="646331"/>
            </a:xfrm>
            <a:prstGeom prst="rect">
              <a:avLst/>
            </a:prstGeom>
            <a:noFill/>
          </p:spPr>
          <p:txBody>
            <a:bodyPr wrap="square" rtlCol="0">
              <a:spAutoFit/>
            </a:bodyPr>
            <a:lstStyle/>
            <a:p>
              <a:r>
                <a:rPr lang="fr-FR" sz="3600" b="1" smtClean="0"/>
                <a:t>Harcèlement</a:t>
              </a:r>
              <a:endParaRPr lang="fr-FR" sz="3600" b="1" dirty="0">
                <a:solidFill>
                  <a:schemeClr val="accent1"/>
                </a:solidFill>
              </a:endParaRPr>
            </a:p>
          </p:txBody>
        </p:sp>
      </p:grpSp>
      <p:grpSp>
        <p:nvGrpSpPr>
          <p:cNvPr id="10" name="Grouper 9"/>
          <p:cNvGrpSpPr/>
          <p:nvPr/>
        </p:nvGrpSpPr>
        <p:grpSpPr>
          <a:xfrm>
            <a:off x="251520" y="3532986"/>
            <a:ext cx="6293787" cy="2948289"/>
            <a:chOff x="251520" y="3532986"/>
            <a:chExt cx="6293787" cy="2948289"/>
          </a:xfrm>
        </p:grpSpPr>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78097">
              <a:off x="1541259" y="3532986"/>
              <a:ext cx="5004048" cy="2616982"/>
            </a:xfrm>
            <a:prstGeom prst="rect">
              <a:avLst/>
            </a:prstGeom>
          </p:spPr>
        </p:pic>
        <p:sp>
          <p:nvSpPr>
            <p:cNvPr id="7" name="ZoneTexte 6"/>
            <p:cNvSpPr txBox="1"/>
            <p:nvPr/>
          </p:nvSpPr>
          <p:spPr>
            <a:xfrm>
              <a:off x="251520" y="5280946"/>
              <a:ext cx="3600400" cy="1200329"/>
            </a:xfrm>
            <a:prstGeom prst="rect">
              <a:avLst/>
            </a:prstGeom>
            <a:noFill/>
          </p:spPr>
          <p:txBody>
            <a:bodyPr wrap="square" rtlCol="0">
              <a:spAutoFit/>
            </a:bodyPr>
            <a:lstStyle/>
            <a:p>
              <a:r>
                <a:rPr lang="fr-FR" sz="3600" b="1" dirty="0" smtClean="0"/>
                <a:t>Valeurs</a:t>
              </a:r>
            </a:p>
            <a:p>
              <a:r>
                <a:rPr lang="fr-FR" sz="3600" b="1" dirty="0" smtClean="0"/>
                <a:t>De la République </a:t>
              </a:r>
            </a:p>
          </p:txBody>
        </p:sp>
      </p:grpSp>
      <p:grpSp>
        <p:nvGrpSpPr>
          <p:cNvPr id="9" name="Grouper 8"/>
          <p:cNvGrpSpPr/>
          <p:nvPr/>
        </p:nvGrpSpPr>
        <p:grpSpPr>
          <a:xfrm>
            <a:off x="141111" y="1229382"/>
            <a:ext cx="6087073" cy="2592997"/>
            <a:chOff x="141111" y="1229382"/>
            <a:chExt cx="6087073" cy="2592997"/>
          </a:xfrm>
        </p:grpSpPr>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02956">
              <a:off x="141111" y="1826199"/>
              <a:ext cx="3558407" cy="1996180"/>
            </a:xfrm>
            <a:prstGeom prst="rect">
              <a:avLst/>
            </a:prstGeom>
          </p:spPr>
        </p:pic>
        <p:sp>
          <p:nvSpPr>
            <p:cNvPr id="6" name="ZoneTexte 5"/>
            <p:cNvSpPr txBox="1"/>
            <p:nvPr/>
          </p:nvSpPr>
          <p:spPr>
            <a:xfrm>
              <a:off x="3347864" y="1229382"/>
              <a:ext cx="2880320" cy="1200329"/>
            </a:xfrm>
            <a:prstGeom prst="rect">
              <a:avLst/>
            </a:prstGeom>
            <a:noFill/>
          </p:spPr>
          <p:txBody>
            <a:bodyPr wrap="square" rtlCol="0">
              <a:spAutoFit/>
            </a:bodyPr>
            <a:lstStyle/>
            <a:p>
              <a:r>
                <a:rPr lang="fr-FR" sz="3600" b="1" dirty="0" smtClean="0"/>
                <a:t>Egalité </a:t>
              </a:r>
            </a:p>
            <a:p>
              <a:r>
                <a:rPr lang="fr-FR" sz="3600" b="1" dirty="0" smtClean="0">
                  <a:solidFill>
                    <a:schemeClr val="accent2"/>
                  </a:solidFill>
                </a:rPr>
                <a:t>Filles</a:t>
              </a:r>
              <a:r>
                <a:rPr lang="fr-FR" sz="3600" b="1" dirty="0" smtClean="0"/>
                <a:t>-</a:t>
              </a:r>
              <a:r>
                <a:rPr lang="fr-FR" sz="3600" b="1" dirty="0" smtClean="0">
                  <a:solidFill>
                    <a:schemeClr val="accent1"/>
                  </a:solidFill>
                </a:rPr>
                <a:t>Garçons</a:t>
              </a:r>
              <a:endParaRPr lang="fr-FR" sz="3600" b="1" dirty="0">
                <a:solidFill>
                  <a:schemeClr val="accent1"/>
                </a:solidFill>
              </a:endParaRPr>
            </a:p>
          </p:txBody>
        </p:sp>
      </p:grpSp>
    </p:spTree>
    <p:extLst>
      <p:ext uri="{BB962C8B-B14F-4D97-AF65-F5344CB8AC3E}">
        <p14:creationId xmlns:p14="http://schemas.microsoft.com/office/powerpoint/2010/main" val="134465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small" dirty="0" smtClean="0">
                <a:solidFill>
                  <a:schemeClr val="bg1"/>
                </a:solidFill>
              </a:rPr>
              <a:t>Comment proposer des activités, des projets ?</a:t>
            </a:r>
            <a:endParaRPr lang="fr-FR" sz="1200" b="1" cap="small" dirty="0">
              <a:solidFill>
                <a:schemeClr val="bg1"/>
              </a:solidFill>
            </a:endParaRPr>
          </a:p>
        </p:txBody>
      </p:sp>
      <p:grpSp>
        <p:nvGrpSpPr>
          <p:cNvPr id="9" name="Grouper 8"/>
          <p:cNvGrpSpPr/>
          <p:nvPr/>
        </p:nvGrpSpPr>
        <p:grpSpPr>
          <a:xfrm>
            <a:off x="496394" y="1662146"/>
            <a:ext cx="3644271" cy="3412697"/>
            <a:chOff x="496394" y="1662146"/>
            <a:chExt cx="3644271" cy="3412697"/>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10733">
              <a:off x="496394" y="1662146"/>
              <a:ext cx="2445318" cy="3412697"/>
            </a:xfrm>
            <a:prstGeom prst="rect">
              <a:avLst/>
            </a:prstGeom>
          </p:spPr>
        </p:pic>
        <p:sp>
          <p:nvSpPr>
            <p:cNvPr id="6" name="ZoneTexte 5"/>
            <p:cNvSpPr txBox="1"/>
            <p:nvPr/>
          </p:nvSpPr>
          <p:spPr>
            <a:xfrm>
              <a:off x="2237609" y="1869084"/>
              <a:ext cx="1903056" cy="707886"/>
            </a:xfrm>
            <a:prstGeom prst="rect">
              <a:avLst/>
            </a:prstGeom>
            <a:noFill/>
          </p:spPr>
          <p:txBody>
            <a:bodyPr wrap="square" rtlCol="0">
              <a:spAutoFit/>
            </a:bodyPr>
            <a:lstStyle/>
            <a:p>
              <a:pPr algn="ctr"/>
              <a:r>
                <a:rPr lang="fr-FR" sz="2000" b="1" dirty="0" smtClean="0"/>
                <a:t>Fiche action à compléter</a:t>
              </a:r>
              <a:endParaRPr lang="fr-FR" sz="2000" b="1" dirty="0"/>
            </a:p>
          </p:txBody>
        </p:sp>
      </p:grpSp>
      <p:grpSp>
        <p:nvGrpSpPr>
          <p:cNvPr id="10" name="Grouper 9"/>
          <p:cNvGrpSpPr/>
          <p:nvPr/>
        </p:nvGrpSpPr>
        <p:grpSpPr>
          <a:xfrm>
            <a:off x="4139952" y="1680895"/>
            <a:ext cx="4455954" cy="3624064"/>
            <a:chOff x="4139952" y="1680895"/>
            <a:chExt cx="4455954" cy="3624064"/>
          </a:xfrm>
        </p:grpSpPr>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92436">
              <a:off x="6041732" y="1680895"/>
              <a:ext cx="2554174" cy="3624064"/>
            </a:xfrm>
            <a:prstGeom prst="rect">
              <a:avLst/>
            </a:prstGeom>
          </p:spPr>
        </p:pic>
        <p:sp>
          <p:nvSpPr>
            <p:cNvPr id="7" name="ZoneTexte 6"/>
            <p:cNvSpPr txBox="1"/>
            <p:nvPr/>
          </p:nvSpPr>
          <p:spPr>
            <a:xfrm>
              <a:off x="4139952" y="3014551"/>
              <a:ext cx="2070208" cy="707886"/>
            </a:xfrm>
            <a:prstGeom prst="rect">
              <a:avLst/>
            </a:prstGeom>
            <a:noFill/>
          </p:spPr>
          <p:txBody>
            <a:bodyPr wrap="square" rtlCol="0">
              <a:spAutoFit/>
            </a:bodyPr>
            <a:lstStyle/>
            <a:p>
              <a:pPr algn="ctr"/>
              <a:r>
                <a:rPr lang="fr-FR" sz="2000" b="1" dirty="0" smtClean="0"/>
                <a:t>Guide « semaine du numérique »</a:t>
              </a:r>
              <a:endParaRPr lang="fr-FR" sz="2000" b="1" dirty="0"/>
            </a:p>
          </p:txBody>
        </p:sp>
      </p:grpSp>
      <p:grpSp>
        <p:nvGrpSpPr>
          <p:cNvPr id="11" name="Grouper 10"/>
          <p:cNvGrpSpPr/>
          <p:nvPr/>
        </p:nvGrpSpPr>
        <p:grpSpPr>
          <a:xfrm>
            <a:off x="2236896" y="4337183"/>
            <a:ext cx="5286975" cy="2321033"/>
            <a:chOff x="2236896" y="4337183"/>
            <a:chExt cx="5286975" cy="2321033"/>
          </a:xfrm>
        </p:grpSpPr>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33700">
              <a:off x="4068400" y="4337183"/>
              <a:ext cx="3455471" cy="2321033"/>
            </a:xfrm>
            <a:prstGeom prst="rect">
              <a:avLst/>
            </a:prstGeom>
          </p:spPr>
        </p:pic>
        <p:sp>
          <p:nvSpPr>
            <p:cNvPr id="8" name="ZoneTexte 7"/>
            <p:cNvSpPr txBox="1"/>
            <p:nvPr/>
          </p:nvSpPr>
          <p:spPr>
            <a:xfrm>
              <a:off x="2236896" y="5709010"/>
              <a:ext cx="1903056" cy="707886"/>
            </a:xfrm>
            <a:prstGeom prst="rect">
              <a:avLst/>
            </a:prstGeom>
            <a:noFill/>
          </p:spPr>
          <p:txBody>
            <a:bodyPr wrap="square" rtlCol="0">
              <a:spAutoFit/>
            </a:bodyPr>
            <a:lstStyle/>
            <a:p>
              <a:pPr algn="ctr"/>
              <a:r>
                <a:rPr lang="fr-FR" sz="2000" b="1" smtClean="0"/>
                <a:t>Panel d’actions à mener</a:t>
              </a:r>
              <a:endParaRPr lang="fr-FR" sz="2000" b="1" dirty="0"/>
            </a:p>
          </p:txBody>
        </p:sp>
      </p:grpSp>
      <p:sp>
        <p:nvSpPr>
          <p:cNvPr id="12" name="ZoneTexte 11"/>
          <p:cNvSpPr txBox="1"/>
          <p:nvPr/>
        </p:nvSpPr>
        <p:spPr>
          <a:xfrm>
            <a:off x="1187624" y="2576970"/>
            <a:ext cx="4596923" cy="677108"/>
          </a:xfrm>
          <a:prstGeom prst="rect">
            <a:avLst/>
          </a:prstGeom>
          <a:noFill/>
        </p:spPr>
        <p:txBody>
          <a:bodyPr wrap="square" rtlCol="0">
            <a:spAutoFit/>
          </a:bodyPr>
          <a:lstStyle/>
          <a:p>
            <a:r>
              <a:rPr lang="fr-FR" sz="2000" b="1" dirty="0" err="1">
                <a:solidFill>
                  <a:srgbClr val="C00000"/>
                </a:solidFill>
              </a:rPr>
              <a:t>semainedunumerique@ac-martinique.fr</a:t>
            </a:r>
            <a:r>
              <a:rPr lang="fr-FR" sz="2000" b="1" dirty="0">
                <a:solidFill>
                  <a:srgbClr val="C00000"/>
                </a:solidFill>
              </a:rPr>
              <a:t>.</a:t>
            </a:r>
          </a:p>
          <a:p>
            <a:endParaRPr lang="fr-FR" dirty="0"/>
          </a:p>
        </p:txBody>
      </p:sp>
    </p:spTree>
    <p:extLst>
      <p:ext uri="{BB962C8B-B14F-4D97-AF65-F5344CB8AC3E}">
        <p14:creationId xmlns:p14="http://schemas.microsoft.com/office/powerpoint/2010/main" val="20109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small" dirty="0" smtClean="0">
                <a:solidFill>
                  <a:schemeClr val="bg1"/>
                </a:solidFill>
              </a:rPr>
              <a:t>Pilotage en établissement</a:t>
            </a:r>
          </a:p>
          <a:p>
            <a:pPr algn="ctr"/>
            <a:r>
              <a:rPr lang="fr-FR" sz="3200" b="1" cap="small" dirty="0" smtClean="0">
                <a:solidFill>
                  <a:schemeClr val="bg1"/>
                </a:solidFill>
              </a:rPr>
              <a:t>Ressources humaines</a:t>
            </a:r>
            <a:endParaRPr lang="fr-FR" sz="1200" b="1" cap="small" dirty="0">
              <a:solidFill>
                <a:schemeClr val="bg1"/>
              </a:solidFill>
            </a:endParaRPr>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47708" b="8367"/>
          <a:stretch/>
        </p:blipFill>
        <p:spPr>
          <a:xfrm>
            <a:off x="1148947" y="2564904"/>
            <a:ext cx="6858000" cy="3024336"/>
          </a:xfrm>
          <a:prstGeom prst="rect">
            <a:avLst/>
          </a:prstGeom>
        </p:spPr>
      </p:pic>
      <p:sp>
        <p:nvSpPr>
          <p:cNvPr id="4" name="ZoneTexte 3"/>
          <p:cNvSpPr txBox="1"/>
          <p:nvPr/>
        </p:nvSpPr>
        <p:spPr>
          <a:xfrm>
            <a:off x="1043608" y="1554634"/>
            <a:ext cx="1800200" cy="584775"/>
          </a:xfrm>
          <a:prstGeom prst="rect">
            <a:avLst/>
          </a:prstGeom>
          <a:noFill/>
        </p:spPr>
        <p:txBody>
          <a:bodyPr wrap="square" rtlCol="0">
            <a:spAutoFit/>
          </a:bodyPr>
          <a:lstStyle/>
          <a:p>
            <a:r>
              <a:rPr lang="fr-FR" sz="3200" b="1" dirty="0" smtClean="0">
                <a:solidFill>
                  <a:schemeClr val="tx2"/>
                </a:solidFill>
              </a:rPr>
              <a:t>IAN</a:t>
            </a:r>
            <a:endParaRPr lang="fr-FR" sz="3200" b="1" dirty="0">
              <a:solidFill>
                <a:schemeClr val="tx2"/>
              </a:solidFill>
            </a:endParaRPr>
          </a:p>
        </p:txBody>
      </p:sp>
      <p:sp>
        <p:nvSpPr>
          <p:cNvPr id="5" name="ZoneTexte 4"/>
          <p:cNvSpPr txBox="1"/>
          <p:nvPr/>
        </p:nvSpPr>
        <p:spPr>
          <a:xfrm>
            <a:off x="1353259" y="1554633"/>
            <a:ext cx="5616624" cy="584775"/>
          </a:xfrm>
          <a:prstGeom prst="rect">
            <a:avLst/>
          </a:prstGeom>
          <a:noFill/>
        </p:spPr>
        <p:txBody>
          <a:bodyPr wrap="square" rtlCol="0">
            <a:spAutoFit/>
          </a:bodyPr>
          <a:lstStyle/>
          <a:p>
            <a:pPr algn="ctr"/>
            <a:r>
              <a:rPr lang="fr-FR" sz="3200" b="1" dirty="0" smtClean="0">
                <a:solidFill>
                  <a:srgbClr val="C00000"/>
                </a:solidFill>
              </a:rPr>
              <a:t>Référents numériques</a:t>
            </a:r>
            <a:endParaRPr lang="fr-FR" sz="3200" b="1" dirty="0">
              <a:solidFill>
                <a:srgbClr val="C00000"/>
              </a:solidFill>
            </a:endParaRPr>
          </a:p>
        </p:txBody>
      </p:sp>
      <p:sp>
        <p:nvSpPr>
          <p:cNvPr id="6" name="ZoneTexte 5"/>
          <p:cNvSpPr txBox="1"/>
          <p:nvPr/>
        </p:nvSpPr>
        <p:spPr>
          <a:xfrm>
            <a:off x="3845973" y="5997243"/>
            <a:ext cx="1800200" cy="584775"/>
          </a:xfrm>
          <a:prstGeom prst="rect">
            <a:avLst/>
          </a:prstGeom>
          <a:noFill/>
        </p:spPr>
        <p:txBody>
          <a:bodyPr wrap="square" rtlCol="0">
            <a:spAutoFit/>
          </a:bodyPr>
          <a:lstStyle/>
          <a:p>
            <a:r>
              <a:rPr lang="fr-FR" sz="3200" b="1" dirty="0" err="1">
                <a:solidFill>
                  <a:srgbClr val="C00000"/>
                </a:solidFill>
              </a:rPr>
              <a:t>a</a:t>
            </a:r>
            <a:r>
              <a:rPr lang="fr-FR" sz="3200" b="1" dirty="0" err="1" smtClean="0">
                <a:solidFill>
                  <a:srgbClr val="C00000"/>
                </a:solidFill>
              </a:rPr>
              <a:t>TICE</a:t>
            </a:r>
            <a:endParaRPr lang="fr-FR" sz="3200" b="1" dirty="0">
              <a:solidFill>
                <a:srgbClr val="C00000"/>
              </a:solidFill>
            </a:endParaRPr>
          </a:p>
        </p:txBody>
      </p:sp>
      <p:sp>
        <p:nvSpPr>
          <p:cNvPr id="7" name="ZoneTexte 6"/>
          <p:cNvSpPr txBox="1"/>
          <p:nvPr/>
        </p:nvSpPr>
        <p:spPr>
          <a:xfrm>
            <a:off x="1253685" y="6012577"/>
            <a:ext cx="2246815" cy="584775"/>
          </a:xfrm>
          <a:prstGeom prst="rect">
            <a:avLst/>
          </a:prstGeom>
          <a:noFill/>
        </p:spPr>
        <p:txBody>
          <a:bodyPr wrap="square" rtlCol="0">
            <a:spAutoFit/>
          </a:bodyPr>
          <a:lstStyle/>
          <a:p>
            <a:r>
              <a:rPr lang="fr-FR" sz="3200" b="1" smtClean="0">
                <a:solidFill>
                  <a:schemeClr val="tx2"/>
                </a:solidFill>
              </a:rPr>
              <a:t>Webmestre</a:t>
            </a:r>
            <a:endParaRPr lang="fr-FR" sz="3200" b="1" dirty="0">
              <a:solidFill>
                <a:schemeClr val="tx2"/>
              </a:solidFill>
            </a:endParaRPr>
          </a:p>
        </p:txBody>
      </p:sp>
      <p:sp>
        <p:nvSpPr>
          <p:cNvPr id="8" name="ZoneTexte 7"/>
          <p:cNvSpPr txBox="1"/>
          <p:nvPr/>
        </p:nvSpPr>
        <p:spPr>
          <a:xfrm>
            <a:off x="5364088" y="5751021"/>
            <a:ext cx="2808312" cy="1077218"/>
          </a:xfrm>
          <a:prstGeom prst="rect">
            <a:avLst/>
          </a:prstGeom>
          <a:noFill/>
        </p:spPr>
        <p:txBody>
          <a:bodyPr wrap="square" rtlCol="0">
            <a:spAutoFit/>
          </a:bodyPr>
          <a:lstStyle/>
          <a:p>
            <a:pPr algn="ctr"/>
            <a:r>
              <a:rPr lang="fr-FR" sz="3200" b="1" smtClean="0">
                <a:solidFill>
                  <a:schemeClr val="tx2"/>
                </a:solidFill>
              </a:rPr>
              <a:t>Conseillers pédagogiques</a:t>
            </a:r>
            <a:endParaRPr lang="fr-FR" sz="3200" b="1" dirty="0">
              <a:solidFill>
                <a:schemeClr val="tx2"/>
              </a:solidFill>
            </a:endParaRPr>
          </a:p>
        </p:txBody>
      </p:sp>
      <p:sp>
        <p:nvSpPr>
          <p:cNvPr id="9" name="ZoneTexte 8"/>
          <p:cNvSpPr txBox="1"/>
          <p:nvPr/>
        </p:nvSpPr>
        <p:spPr>
          <a:xfrm>
            <a:off x="6372200" y="1406796"/>
            <a:ext cx="2246815" cy="1077218"/>
          </a:xfrm>
          <a:prstGeom prst="rect">
            <a:avLst/>
          </a:prstGeom>
          <a:noFill/>
        </p:spPr>
        <p:txBody>
          <a:bodyPr wrap="square" rtlCol="0">
            <a:spAutoFit/>
          </a:bodyPr>
          <a:lstStyle/>
          <a:p>
            <a:pPr algn="ctr"/>
            <a:r>
              <a:rPr lang="fr-FR" sz="3200" b="1" smtClean="0">
                <a:solidFill>
                  <a:schemeClr val="tx2"/>
                </a:solidFill>
              </a:rPr>
              <a:t>Référents innovation</a:t>
            </a:r>
            <a:endParaRPr lang="fr-FR" sz="3200" b="1" dirty="0">
              <a:solidFill>
                <a:schemeClr val="tx2"/>
              </a:solidFill>
            </a:endParaRPr>
          </a:p>
        </p:txBody>
      </p:sp>
    </p:spTree>
    <p:extLst>
      <p:ext uri="{BB962C8B-B14F-4D97-AF65-F5344CB8AC3E}">
        <p14:creationId xmlns:p14="http://schemas.microsoft.com/office/powerpoint/2010/main" val="139190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132856"/>
            <a:ext cx="9132105" cy="2520280"/>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cap="small" dirty="0" smtClean="0">
                <a:solidFill>
                  <a:schemeClr val="bg1"/>
                </a:solidFill>
              </a:rPr>
              <a:t>Des </a:t>
            </a:r>
            <a:r>
              <a:rPr lang="fr-FR" sz="4400" b="1" cap="small" dirty="0">
                <a:solidFill>
                  <a:schemeClr val="bg1"/>
                </a:solidFill>
              </a:rPr>
              <a:t>a</a:t>
            </a:r>
            <a:r>
              <a:rPr lang="fr-FR" sz="4400" b="1" cap="small" dirty="0" smtClean="0">
                <a:solidFill>
                  <a:schemeClr val="bg1"/>
                </a:solidFill>
              </a:rPr>
              <a:t>ctivités organisées par l’académie</a:t>
            </a:r>
            <a:endParaRPr lang="fr-FR" b="1" cap="small" dirty="0">
              <a:solidFill>
                <a:schemeClr val="bg1"/>
              </a:solidFill>
            </a:endParaRPr>
          </a:p>
        </p:txBody>
      </p:sp>
    </p:spTree>
    <p:extLst>
      <p:ext uri="{BB962C8B-B14F-4D97-AF65-F5344CB8AC3E}">
        <p14:creationId xmlns:p14="http://schemas.microsoft.com/office/powerpoint/2010/main" val="2100329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a:t>
            </a:r>
            <a:r>
              <a:rPr lang="fr-FR" sz="3200" b="1" cap="small" smtClean="0">
                <a:solidFill>
                  <a:schemeClr val="bg1"/>
                </a:solidFill>
              </a:rPr>
              <a:t>– </a:t>
            </a:r>
            <a:r>
              <a:rPr lang="fr-FR" sz="3200" b="1" cap="small" smtClean="0">
                <a:solidFill>
                  <a:schemeClr val="bg1"/>
                </a:solidFill>
              </a:rPr>
              <a:t>Les classes mobiles</a:t>
            </a:r>
            <a:endParaRPr lang="fr-FR" sz="3200" b="1" cap="small" dirty="0" smtClean="0">
              <a:solidFill>
                <a:schemeClr val="bg1"/>
              </a:solidFill>
            </a:endParaRPr>
          </a:p>
          <a:p>
            <a:pPr lvl="1" algn="r"/>
            <a:r>
              <a:rPr lang="fr-FR" sz="2400" b="1" cap="small" dirty="0">
                <a:solidFill>
                  <a:schemeClr val="bg1"/>
                </a:solidFill>
              </a:rPr>
              <a:t>Pour </a:t>
            </a:r>
            <a:r>
              <a:rPr lang="fr-FR" sz="2400" b="1" cap="small">
                <a:solidFill>
                  <a:schemeClr val="bg1"/>
                </a:solidFill>
              </a:rPr>
              <a:t>les </a:t>
            </a:r>
            <a:r>
              <a:rPr lang="fr-FR" sz="2400" b="1" cap="small" smtClean="0">
                <a:solidFill>
                  <a:schemeClr val="bg1"/>
                </a:solidFill>
              </a:rPr>
              <a:t>élèves – les parents – les enseignants </a:t>
            </a:r>
            <a:endParaRPr lang="fr-FR" sz="1050" b="1" cap="small" dirty="0">
              <a:solidFill>
                <a:schemeClr val="bg1"/>
              </a:solidFill>
            </a:endParaRPr>
          </a:p>
          <a:p>
            <a:pPr lvl="1"/>
            <a:endParaRPr lang="fr-FR" sz="1200" b="1" cap="small" dirty="0">
              <a:solidFill>
                <a:schemeClr val="bg1"/>
              </a:solidFill>
            </a:endParaRPr>
          </a:p>
        </p:txBody>
      </p:sp>
      <p:sp>
        <p:nvSpPr>
          <p:cNvPr id="4" name="Rectangle 3"/>
          <p:cNvSpPr/>
          <p:nvPr/>
        </p:nvSpPr>
        <p:spPr>
          <a:xfrm>
            <a:off x="0" y="2060848"/>
            <a:ext cx="9144000" cy="194421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3347864" y="2348880"/>
            <a:ext cx="5688632" cy="1846659"/>
          </a:xfrm>
          <a:prstGeom prst="rect">
            <a:avLst/>
          </a:prstGeom>
          <a:noFill/>
        </p:spPr>
        <p:txBody>
          <a:bodyPr wrap="square" rtlCol="0">
            <a:spAutoFit/>
          </a:bodyPr>
          <a:lstStyle/>
          <a:p>
            <a:pPr marL="285750" lvl="0" indent="-285750">
              <a:buFont typeface="Arial" panose="020B0604020202020204" pitchFamily="34" charset="0"/>
              <a:buChar char="•"/>
            </a:pPr>
            <a:r>
              <a:rPr lang="fr-FR">
                <a:solidFill>
                  <a:schemeClr val="bg1"/>
                </a:solidFill>
              </a:rPr>
              <a:t>Présentation et démonstration des classes mobiles</a:t>
            </a:r>
          </a:p>
          <a:p>
            <a:pPr marL="285750" lvl="0" indent="-285750">
              <a:buFont typeface="Arial" panose="020B0604020202020204" pitchFamily="34" charset="0"/>
              <a:buChar char="•"/>
            </a:pPr>
            <a:r>
              <a:rPr lang="fr-FR">
                <a:solidFill>
                  <a:schemeClr val="bg1"/>
                </a:solidFill>
              </a:rPr>
              <a:t>Ateliers : utilisation des classes mobiles</a:t>
            </a:r>
          </a:p>
          <a:p>
            <a:pPr marL="285750" lvl="0" indent="-285750">
              <a:buFont typeface="Arial" panose="020B0604020202020204" pitchFamily="34" charset="0"/>
              <a:buChar char="•"/>
            </a:pPr>
            <a:r>
              <a:rPr lang="fr-FR">
                <a:solidFill>
                  <a:schemeClr val="bg1"/>
                </a:solidFill>
              </a:rPr>
              <a:t>Visionnage de capsules vidéo (réalisé auprès des enseignants de la commune) montrant les usages pédagogiques avec cet outil.</a:t>
            </a:r>
          </a:p>
          <a:p>
            <a:pPr marL="342900" indent="-342900">
              <a:buFont typeface="Arial" charset="0"/>
              <a:buChar char="•"/>
            </a:pPr>
            <a:endParaRPr lang="fr-FR" sz="2400" b="1" dirty="0">
              <a:solidFill>
                <a:schemeClr val="bg1"/>
              </a:solidFill>
            </a:endParaRPr>
          </a:p>
        </p:txBody>
      </p:sp>
      <p:sp>
        <p:nvSpPr>
          <p:cNvPr id="6" name="Rectangle 5"/>
          <p:cNvSpPr/>
          <p:nvPr/>
        </p:nvSpPr>
        <p:spPr>
          <a:xfrm>
            <a:off x="11895" y="5228605"/>
            <a:ext cx="9144000" cy="13755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000" dirty="0" smtClean="0"/>
              <a:t>Partenaire</a:t>
            </a:r>
            <a:endParaRPr lang="fr-FR" sz="4000"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270" y="5373472"/>
            <a:ext cx="2106910" cy="1085850"/>
          </a:xfrm>
          <a:prstGeom prst="rect">
            <a:avLst/>
          </a:prstGeo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09" y="1711604"/>
            <a:ext cx="3290455" cy="2464665"/>
          </a:xfrm>
          <a:prstGeom prst="rect">
            <a:avLst/>
          </a:prstGeom>
        </p:spPr>
      </p:pic>
    </p:spTree>
    <p:extLst>
      <p:ext uri="{BB962C8B-B14F-4D97-AF65-F5344CB8AC3E}">
        <p14:creationId xmlns:p14="http://schemas.microsoft.com/office/powerpoint/2010/main" val="628938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 La journée du code</a:t>
            </a:r>
          </a:p>
          <a:p>
            <a:pPr lvl="1" algn="r"/>
            <a:r>
              <a:rPr lang="fr-FR" sz="2400" b="1" cap="small" dirty="0">
                <a:solidFill>
                  <a:schemeClr val="bg1"/>
                </a:solidFill>
              </a:rPr>
              <a:t>Pour les </a:t>
            </a:r>
            <a:r>
              <a:rPr lang="fr-FR" sz="2400" b="1" cap="small" dirty="0" smtClean="0">
                <a:solidFill>
                  <a:schemeClr val="bg1"/>
                </a:solidFill>
              </a:rPr>
              <a:t>élèves </a:t>
            </a:r>
            <a:r>
              <a:rPr lang="fr-FR" sz="2400" b="1" cap="small" dirty="0">
                <a:solidFill>
                  <a:schemeClr val="bg1"/>
                </a:solidFill>
              </a:rPr>
              <a:t>- enseignants </a:t>
            </a:r>
            <a:endParaRPr lang="fr-FR" sz="1050" b="1" cap="small" dirty="0">
              <a:solidFill>
                <a:schemeClr val="bg1"/>
              </a:solidFill>
            </a:endParaRPr>
          </a:p>
          <a:p>
            <a:pPr lvl="1"/>
            <a:endParaRPr lang="fr-FR" sz="1200" b="1" cap="small" dirty="0">
              <a:solidFill>
                <a:schemeClr val="bg1"/>
              </a:solidFill>
            </a:endParaRPr>
          </a:p>
        </p:txBody>
      </p:sp>
      <p:grpSp>
        <p:nvGrpSpPr>
          <p:cNvPr id="9" name="Grouper 8"/>
          <p:cNvGrpSpPr/>
          <p:nvPr/>
        </p:nvGrpSpPr>
        <p:grpSpPr>
          <a:xfrm>
            <a:off x="0" y="1628800"/>
            <a:ext cx="9144000" cy="2880320"/>
            <a:chOff x="0" y="1628800"/>
            <a:chExt cx="9144000" cy="2880320"/>
          </a:xfrm>
        </p:grpSpPr>
        <p:sp>
          <p:nvSpPr>
            <p:cNvPr id="4" name="Rectangle 3"/>
            <p:cNvSpPr/>
            <p:nvPr/>
          </p:nvSpPr>
          <p:spPr>
            <a:xfrm>
              <a:off x="0" y="2060848"/>
              <a:ext cx="9144000" cy="194421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628800"/>
              <a:ext cx="2853712" cy="2880320"/>
            </a:xfrm>
            <a:prstGeom prst="rect">
              <a:avLst/>
            </a:prstGeom>
          </p:spPr>
        </p:pic>
      </p:grpSp>
      <p:sp>
        <p:nvSpPr>
          <p:cNvPr id="5" name="ZoneTexte 4"/>
          <p:cNvSpPr txBox="1"/>
          <p:nvPr/>
        </p:nvSpPr>
        <p:spPr>
          <a:xfrm>
            <a:off x="3347864" y="2348880"/>
            <a:ext cx="5688632" cy="1569660"/>
          </a:xfrm>
          <a:prstGeom prst="rect">
            <a:avLst/>
          </a:prstGeom>
          <a:noFill/>
        </p:spPr>
        <p:txBody>
          <a:bodyPr wrap="square" rtlCol="0">
            <a:spAutoFit/>
          </a:bodyPr>
          <a:lstStyle/>
          <a:p>
            <a:pPr marL="342900" indent="-342900">
              <a:buFont typeface="Arial" charset="0"/>
              <a:buChar char="•"/>
            </a:pPr>
            <a:r>
              <a:rPr lang="fr-FR" sz="2400" b="1" dirty="0" smtClean="0">
                <a:solidFill>
                  <a:schemeClr val="bg1"/>
                </a:solidFill>
              </a:rPr>
              <a:t>Défis : « CODING GAME »</a:t>
            </a:r>
            <a:endParaRPr lang="fr-FR" sz="2400" b="1" dirty="0">
              <a:solidFill>
                <a:schemeClr val="bg1"/>
              </a:solidFill>
            </a:endParaRPr>
          </a:p>
          <a:p>
            <a:pPr marL="342900" indent="-342900">
              <a:buFont typeface="Arial" charset="0"/>
              <a:buChar char="•"/>
            </a:pPr>
            <a:r>
              <a:rPr lang="fr-FR" sz="2400" b="1" dirty="0" smtClean="0">
                <a:solidFill>
                  <a:schemeClr val="bg1"/>
                </a:solidFill>
              </a:rPr>
              <a:t>Conférences : Le code dans les nouveaux programmes</a:t>
            </a:r>
            <a:endParaRPr lang="fr-FR" sz="2400" b="1" dirty="0">
              <a:solidFill>
                <a:schemeClr val="bg1"/>
              </a:solidFill>
            </a:endParaRPr>
          </a:p>
          <a:p>
            <a:pPr marL="342900" indent="-342900">
              <a:buFont typeface="Arial" charset="0"/>
              <a:buChar char="•"/>
            </a:pPr>
            <a:r>
              <a:rPr lang="fr-FR" sz="2400" b="1" dirty="0" smtClean="0">
                <a:solidFill>
                  <a:schemeClr val="bg1"/>
                </a:solidFill>
              </a:rPr>
              <a:t>Ateliers pour enseignants</a:t>
            </a:r>
            <a:endParaRPr lang="fr-FR" sz="2400" b="1" dirty="0">
              <a:solidFill>
                <a:schemeClr val="bg1"/>
              </a:solidFill>
            </a:endParaRPr>
          </a:p>
        </p:txBody>
      </p:sp>
      <p:grpSp>
        <p:nvGrpSpPr>
          <p:cNvPr id="10" name="Grouper 9"/>
          <p:cNvGrpSpPr/>
          <p:nvPr/>
        </p:nvGrpSpPr>
        <p:grpSpPr>
          <a:xfrm>
            <a:off x="11895" y="5228605"/>
            <a:ext cx="9144000" cy="1375584"/>
            <a:chOff x="11895" y="5228605"/>
            <a:chExt cx="9144000" cy="1375584"/>
          </a:xfrm>
        </p:grpSpPr>
        <p:sp>
          <p:nvSpPr>
            <p:cNvPr id="6" name="Rectangle 5"/>
            <p:cNvSpPr/>
            <p:nvPr/>
          </p:nvSpPr>
          <p:spPr>
            <a:xfrm>
              <a:off x="11895" y="5228605"/>
              <a:ext cx="9144000" cy="13755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000" dirty="0" smtClean="0"/>
                <a:t>Partenaire</a:t>
              </a:r>
              <a:endParaRPr lang="fr-FR" sz="4000" dirty="0"/>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1229" y="5337593"/>
              <a:ext cx="5061901" cy="1157607"/>
            </a:xfrm>
            <a:prstGeom prst="rect">
              <a:avLst/>
            </a:prstGeom>
          </p:spPr>
        </p:pic>
      </p:grpSp>
    </p:spTree>
    <p:extLst>
      <p:ext uri="{BB962C8B-B14F-4D97-AF65-F5344CB8AC3E}">
        <p14:creationId xmlns:p14="http://schemas.microsoft.com/office/powerpoint/2010/main" val="73629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a:t>
            </a:r>
            <a:r>
              <a:rPr lang="fr-FR" sz="3200" b="1" cap="small" smtClean="0">
                <a:solidFill>
                  <a:schemeClr val="bg1"/>
                </a:solidFill>
              </a:rPr>
              <a:t>– </a:t>
            </a:r>
            <a:r>
              <a:rPr lang="fr-FR" sz="3200" b="1" cap="small" smtClean="0">
                <a:solidFill>
                  <a:schemeClr val="bg1"/>
                </a:solidFill>
              </a:rPr>
              <a:t>Journée numérique</a:t>
            </a:r>
            <a:endParaRPr lang="fr-FR" sz="3200" b="1" cap="small" dirty="0" smtClean="0">
              <a:solidFill>
                <a:schemeClr val="bg1"/>
              </a:solidFill>
            </a:endParaRPr>
          </a:p>
          <a:p>
            <a:pPr lvl="1" algn="r"/>
            <a:r>
              <a:rPr lang="fr-FR" sz="2000" b="1" cap="small" dirty="0" smtClean="0">
                <a:solidFill>
                  <a:schemeClr val="bg1"/>
                </a:solidFill>
              </a:rPr>
              <a:t>Pour </a:t>
            </a:r>
            <a:r>
              <a:rPr lang="fr-FR" sz="2000" b="1" cap="small" smtClean="0">
                <a:solidFill>
                  <a:schemeClr val="bg1"/>
                </a:solidFill>
              </a:rPr>
              <a:t>les </a:t>
            </a:r>
            <a:r>
              <a:rPr lang="fr-FR" sz="2000" b="1" cap="small" smtClean="0">
                <a:solidFill>
                  <a:schemeClr val="bg1"/>
                </a:solidFill>
              </a:rPr>
              <a:t>enseignants</a:t>
            </a:r>
            <a:endParaRPr lang="fr-FR" sz="1000" b="1" cap="small" dirty="0">
              <a:solidFill>
                <a:schemeClr val="bg1"/>
              </a:solidFill>
            </a:endParaRPr>
          </a:p>
        </p:txBody>
      </p:sp>
      <p:sp>
        <p:nvSpPr>
          <p:cNvPr id="4" name="Rectangle 3"/>
          <p:cNvSpPr/>
          <p:nvPr/>
        </p:nvSpPr>
        <p:spPr>
          <a:xfrm>
            <a:off x="0" y="1916832"/>
            <a:ext cx="9144000" cy="2016224"/>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3192765" y="2109336"/>
            <a:ext cx="5856250" cy="400110"/>
          </a:xfrm>
          <a:prstGeom prst="rect">
            <a:avLst/>
          </a:prstGeom>
          <a:noFill/>
        </p:spPr>
        <p:txBody>
          <a:bodyPr wrap="square" rtlCol="0">
            <a:spAutoFit/>
          </a:bodyPr>
          <a:lstStyle/>
          <a:p>
            <a:endParaRPr lang="fr-FR" sz="2000" b="1" dirty="0">
              <a:solidFill>
                <a:schemeClr val="tx2"/>
              </a:solidFill>
            </a:endParaRPr>
          </a:p>
        </p:txBody>
      </p:sp>
      <p:sp>
        <p:nvSpPr>
          <p:cNvPr id="6" name="Rectangle 5"/>
          <p:cNvSpPr/>
          <p:nvPr/>
        </p:nvSpPr>
        <p:spPr>
          <a:xfrm>
            <a:off x="11895" y="4796527"/>
            <a:ext cx="9144000" cy="1368778"/>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600" dirty="0" smtClean="0">
                <a:solidFill>
                  <a:schemeClr val="tx2"/>
                </a:solidFill>
              </a:rPr>
              <a:t>Partenaires</a:t>
            </a:r>
            <a:endParaRPr lang="fr-FR" sz="3600" dirty="0">
              <a:solidFill>
                <a:schemeClr val="tx2"/>
              </a:solidFill>
            </a:endParaRPr>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4946482"/>
            <a:ext cx="2488456" cy="1068867"/>
          </a:xfrm>
          <a:prstGeom prst="rect">
            <a:avLst/>
          </a:prstGeom>
        </p:spPr>
      </p:pic>
      <p:sp>
        <p:nvSpPr>
          <p:cNvPr id="3" name="ZoneTexte 2"/>
          <p:cNvSpPr txBox="1"/>
          <p:nvPr/>
        </p:nvSpPr>
        <p:spPr>
          <a:xfrm>
            <a:off x="335423" y="2067655"/>
            <a:ext cx="8496944" cy="2031325"/>
          </a:xfrm>
          <a:prstGeom prst="rect">
            <a:avLst/>
          </a:prstGeom>
          <a:noFill/>
        </p:spPr>
        <p:txBody>
          <a:bodyPr wrap="square" rtlCol="0">
            <a:spAutoFit/>
          </a:bodyPr>
          <a:lstStyle/>
          <a:p>
            <a:pPr lvl="1"/>
            <a:r>
              <a:rPr lang="fr-FR" sz="3600" dirty="0">
                <a:solidFill>
                  <a:schemeClr val="tx2"/>
                </a:solidFill>
              </a:rPr>
              <a:t>Ateliers à destination des enseignants</a:t>
            </a:r>
          </a:p>
          <a:p>
            <a:pPr lvl="1"/>
            <a:r>
              <a:rPr lang="fr-FR" sz="3600" dirty="0">
                <a:solidFill>
                  <a:schemeClr val="tx2"/>
                </a:solidFill>
              </a:rPr>
              <a:t>Présentation </a:t>
            </a:r>
            <a:r>
              <a:rPr lang="fr-FR" sz="3600">
                <a:solidFill>
                  <a:schemeClr val="tx2"/>
                </a:solidFill>
              </a:rPr>
              <a:t>de </a:t>
            </a:r>
            <a:r>
              <a:rPr lang="fr-FR" sz="3600" smtClean="0">
                <a:solidFill>
                  <a:schemeClr val="tx2"/>
                </a:solidFill>
              </a:rPr>
              <a:t>ressources, d’équipements, d’outils et de services</a:t>
            </a:r>
            <a:endParaRPr lang="fr-FR" sz="3600" dirty="0">
              <a:solidFill>
                <a:schemeClr val="tx2"/>
              </a:solidFill>
            </a:endParaRPr>
          </a:p>
          <a:p>
            <a:r>
              <a:rPr lang="fr-FR" smtClean="0"/>
              <a:t>  </a:t>
            </a:r>
            <a:endParaRPr lang="fr-FR" dirty="0"/>
          </a:p>
        </p:txBody>
      </p:sp>
    </p:spTree>
    <p:extLst>
      <p:ext uri="{BB962C8B-B14F-4D97-AF65-F5344CB8AC3E}">
        <p14:creationId xmlns:p14="http://schemas.microsoft.com/office/powerpoint/2010/main" val="1982977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 </a:t>
            </a:r>
            <a:r>
              <a:rPr lang="fr-FR" sz="2800" b="1" cap="small" dirty="0" smtClean="0">
                <a:solidFill>
                  <a:schemeClr val="bg1"/>
                </a:solidFill>
              </a:rPr>
              <a:t>Focus sur </a:t>
            </a:r>
            <a:r>
              <a:rPr lang="fr-FR" sz="2800" b="1" cap="small" smtClean="0">
                <a:solidFill>
                  <a:schemeClr val="bg1"/>
                </a:solidFill>
              </a:rPr>
              <a:t>les </a:t>
            </a:r>
            <a:r>
              <a:rPr lang="fr-FR" sz="2800" b="1" cap="small" smtClean="0">
                <a:solidFill>
                  <a:schemeClr val="bg1"/>
                </a:solidFill>
              </a:rPr>
              <a:t>référents numériques</a:t>
            </a:r>
            <a:endParaRPr lang="fr-FR" sz="2800" b="1" cap="small" dirty="0" smtClean="0">
              <a:solidFill>
                <a:schemeClr val="bg1"/>
              </a:solidFill>
            </a:endParaRPr>
          </a:p>
          <a:p>
            <a:pPr lvl="1" algn="r"/>
            <a:r>
              <a:rPr lang="fr-FR" sz="2000" b="1" cap="small" dirty="0" smtClean="0">
                <a:solidFill>
                  <a:schemeClr val="bg1"/>
                </a:solidFill>
              </a:rPr>
              <a:t>Pour les élèves - parents - enseignants - grand public</a:t>
            </a:r>
            <a:endParaRPr lang="fr-FR" sz="1000" b="1" cap="small" dirty="0">
              <a:solidFill>
                <a:schemeClr val="bg1"/>
              </a:solidFill>
            </a:endParaRPr>
          </a:p>
        </p:txBody>
      </p:sp>
      <p:sp>
        <p:nvSpPr>
          <p:cNvPr id="4" name="Rectangle 3"/>
          <p:cNvSpPr/>
          <p:nvPr/>
        </p:nvSpPr>
        <p:spPr>
          <a:xfrm>
            <a:off x="0" y="1916832"/>
            <a:ext cx="9144000" cy="201622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3192765" y="2109336"/>
            <a:ext cx="5856250" cy="400110"/>
          </a:xfrm>
          <a:prstGeom prst="rect">
            <a:avLst/>
          </a:prstGeom>
          <a:noFill/>
        </p:spPr>
        <p:txBody>
          <a:bodyPr wrap="square" rtlCol="0">
            <a:spAutoFit/>
          </a:bodyPr>
          <a:lstStyle/>
          <a:p>
            <a:endParaRPr lang="fr-FR" sz="2000" b="1" dirty="0">
              <a:solidFill>
                <a:schemeClr val="tx2"/>
              </a:solidFill>
            </a:endParaRPr>
          </a:p>
        </p:txBody>
      </p:sp>
      <p:sp>
        <p:nvSpPr>
          <p:cNvPr id="6" name="Rectangle 5"/>
          <p:cNvSpPr/>
          <p:nvPr/>
        </p:nvSpPr>
        <p:spPr>
          <a:xfrm>
            <a:off x="11895" y="4796527"/>
            <a:ext cx="9144000" cy="136877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600" smtClean="0">
                <a:solidFill>
                  <a:schemeClr val="bg1"/>
                </a:solidFill>
              </a:rPr>
              <a:t>Partenaires                  aTICE, IAN, RUPN</a:t>
            </a:r>
            <a:endParaRPr lang="fr-FR" sz="3600" dirty="0">
              <a:solidFill>
                <a:schemeClr val="bg1"/>
              </a:solidFill>
            </a:endParaRPr>
          </a:p>
        </p:txBody>
      </p:sp>
      <p:sp>
        <p:nvSpPr>
          <p:cNvPr id="3" name="ZoneTexte 2"/>
          <p:cNvSpPr txBox="1"/>
          <p:nvPr/>
        </p:nvSpPr>
        <p:spPr>
          <a:xfrm>
            <a:off x="121939" y="1916832"/>
            <a:ext cx="9048390" cy="2585323"/>
          </a:xfrm>
          <a:prstGeom prst="rect">
            <a:avLst/>
          </a:prstGeom>
          <a:noFill/>
        </p:spPr>
        <p:txBody>
          <a:bodyPr wrap="square" rtlCol="0">
            <a:spAutoFit/>
          </a:bodyPr>
          <a:lstStyle/>
          <a:p>
            <a:r>
              <a:rPr lang="fr-FR" sz="2400" b="1" dirty="0">
                <a:solidFill>
                  <a:schemeClr val="bg1"/>
                </a:solidFill>
              </a:rPr>
              <a:t>Focus sur la fonction des IAN, référents numériques, </a:t>
            </a:r>
            <a:r>
              <a:rPr lang="fr-FR" sz="2400" b="1" dirty="0" err="1" smtClean="0">
                <a:solidFill>
                  <a:schemeClr val="bg1"/>
                </a:solidFill>
              </a:rPr>
              <a:t>aTICE</a:t>
            </a:r>
            <a:endParaRPr lang="fr-FR" sz="2400" b="1" dirty="0" smtClean="0">
              <a:solidFill>
                <a:schemeClr val="bg1"/>
              </a:solidFill>
            </a:endParaRPr>
          </a:p>
          <a:p>
            <a:r>
              <a:rPr lang="fr-FR" sz="2400" b="1" dirty="0" smtClean="0">
                <a:solidFill>
                  <a:schemeClr val="bg1"/>
                </a:solidFill>
              </a:rPr>
              <a:t>Mieux faire connaître ces acteurs et leurs fonctions</a:t>
            </a:r>
          </a:p>
          <a:p>
            <a:r>
              <a:rPr lang="fr-FR" sz="2400" b="1" dirty="0" smtClean="0">
                <a:solidFill>
                  <a:schemeClr val="bg1"/>
                </a:solidFill>
              </a:rPr>
              <a:t>Mettre en place des actions, des activités pour valoriser ces acteurs importants et nécessaires pour le déploiement du numériques dans les établissement.</a:t>
            </a:r>
            <a:endParaRPr lang="fr-FR" sz="2400" b="1" dirty="0">
              <a:solidFill>
                <a:schemeClr val="bg1"/>
              </a:solidFill>
            </a:endParaRPr>
          </a:p>
          <a:p>
            <a:endParaRPr lang="fr-FR" sz="2400" b="1" dirty="0">
              <a:solidFill>
                <a:schemeClr val="bg1"/>
              </a:solidFill>
            </a:endParaRPr>
          </a:p>
          <a:p>
            <a:endParaRPr lang="fr-FR" sz="1600" dirty="0"/>
          </a:p>
        </p:txBody>
      </p:sp>
    </p:spTree>
    <p:extLst>
      <p:ext uri="{BB962C8B-B14F-4D97-AF65-F5344CB8AC3E}">
        <p14:creationId xmlns:p14="http://schemas.microsoft.com/office/powerpoint/2010/main" val="14796771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 Forum des métiers du numérique</a:t>
            </a:r>
          </a:p>
          <a:p>
            <a:pPr lvl="1" algn="r"/>
            <a:r>
              <a:rPr lang="fr-FR" sz="2000" b="1" cap="small" dirty="0" smtClean="0">
                <a:solidFill>
                  <a:schemeClr val="bg1"/>
                </a:solidFill>
              </a:rPr>
              <a:t>Pour les élèves - parents - enseignants - grand public</a:t>
            </a:r>
            <a:endParaRPr lang="fr-FR" sz="1000" b="1" cap="small" dirty="0">
              <a:solidFill>
                <a:schemeClr val="bg1"/>
              </a:solidFill>
            </a:endParaRPr>
          </a:p>
        </p:txBody>
      </p:sp>
      <p:grpSp>
        <p:nvGrpSpPr>
          <p:cNvPr id="9" name="Grouper 8"/>
          <p:cNvGrpSpPr/>
          <p:nvPr/>
        </p:nvGrpSpPr>
        <p:grpSpPr>
          <a:xfrm>
            <a:off x="0" y="1485408"/>
            <a:ext cx="9144000" cy="2879695"/>
            <a:chOff x="0" y="1485408"/>
            <a:chExt cx="9144000" cy="2879695"/>
          </a:xfrm>
        </p:grpSpPr>
        <p:sp>
          <p:nvSpPr>
            <p:cNvPr id="4" name="Rectangle 3"/>
            <p:cNvSpPr/>
            <p:nvPr/>
          </p:nvSpPr>
          <p:spPr>
            <a:xfrm>
              <a:off x="0" y="1916832"/>
              <a:ext cx="9144000" cy="201622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535" y="1485408"/>
              <a:ext cx="2879695" cy="2879695"/>
            </a:xfrm>
            <a:prstGeom prst="rect">
              <a:avLst/>
            </a:prstGeom>
          </p:spPr>
        </p:pic>
        <p:sp>
          <p:nvSpPr>
            <p:cNvPr id="5" name="ZoneTexte 4"/>
            <p:cNvSpPr txBox="1"/>
            <p:nvPr/>
          </p:nvSpPr>
          <p:spPr>
            <a:xfrm>
              <a:off x="3192765" y="2109336"/>
              <a:ext cx="5856250" cy="1631216"/>
            </a:xfrm>
            <a:prstGeom prst="rect">
              <a:avLst/>
            </a:prstGeom>
            <a:noFill/>
          </p:spPr>
          <p:txBody>
            <a:bodyPr wrap="square" rtlCol="0">
              <a:spAutoFit/>
            </a:bodyPr>
            <a:lstStyle/>
            <a:p>
              <a:pPr marL="342900" indent="-342900">
                <a:buFont typeface="Arial" charset="0"/>
                <a:buChar char="•"/>
              </a:pPr>
              <a:r>
                <a:rPr lang="fr-FR" sz="2000" b="1" dirty="0" smtClean="0">
                  <a:solidFill>
                    <a:schemeClr val="tx2"/>
                  </a:solidFill>
                </a:rPr>
                <a:t>Rencontre entre les professionnels et les élèves</a:t>
              </a:r>
              <a:endParaRPr lang="fr-FR" sz="2000" b="1" dirty="0">
                <a:solidFill>
                  <a:schemeClr val="tx2"/>
                </a:solidFill>
              </a:endParaRPr>
            </a:p>
            <a:p>
              <a:pPr marL="342900" indent="-342900">
                <a:buFont typeface="Arial" charset="0"/>
                <a:buChar char="•"/>
              </a:pPr>
              <a:r>
                <a:rPr lang="fr-FR" sz="2000" b="1" dirty="0" smtClean="0">
                  <a:solidFill>
                    <a:schemeClr val="tx2"/>
                  </a:solidFill>
                </a:rPr>
                <a:t>Témoignages de professionnels sur leur parcours et leurs activités</a:t>
              </a:r>
              <a:endParaRPr lang="fr-FR" sz="2000" b="1" dirty="0">
                <a:solidFill>
                  <a:schemeClr val="tx2"/>
                </a:solidFill>
              </a:endParaRPr>
            </a:p>
            <a:p>
              <a:pPr marL="342900" indent="-342900">
                <a:buFont typeface="Arial" charset="0"/>
                <a:buChar char="•"/>
              </a:pPr>
              <a:r>
                <a:rPr lang="fr-FR" sz="2000" b="1" dirty="0" smtClean="0">
                  <a:solidFill>
                    <a:schemeClr val="tx2"/>
                  </a:solidFill>
                </a:rPr>
                <a:t>Projection de films reportages sur des métiers du numérique</a:t>
              </a:r>
              <a:endParaRPr lang="fr-FR" sz="2000" b="1" dirty="0">
                <a:solidFill>
                  <a:schemeClr val="tx2"/>
                </a:solidFill>
              </a:endParaRPr>
            </a:p>
          </p:txBody>
        </p:sp>
      </p:grpSp>
      <p:grpSp>
        <p:nvGrpSpPr>
          <p:cNvPr id="10" name="Grouper 9"/>
          <p:cNvGrpSpPr/>
          <p:nvPr/>
        </p:nvGrpSpPr>
        <p:grpSpPr>
          <a:xfrm>
            <a:off x="11895" y="4796527"/>
            <a:ext cx="9144000" cy="1368778"/>
            <a:chOff x="11895" y="4796527"/>
            <a:chExt cx="9144000" cy="1368778"/>
          </a:xfrm>
        </p:grpSpPr>
        <p:sp>
          <p:nvSpPr>
            <p:cNvPr id="6" name="Rectangle 5"/>
            <p:cNvSpPr/>
            <p:nvPr/>
          </p:nvSpPr>
          <p:spPr>
            <a:xfrm>
              <a:off x="11895" y="4796527"/>
              <a:ext cx="9144000" cy="136877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600" dirty="0" smtClean="0">
                  <a:solidFill>
                    <a:schemeClr val="tx2"/>
                  </a:solidFill>
                </a:rPr>
                <a:t>Partenaires</a:t>
              </a:r>
              <a:endParaRPr lang="fr-FR" sz="3600" dirty="0">
                <a:solidFill>
                  <a:schemeClr val="tx2"/>
                </a:solidFill>
              </a:endParaRPr>
            </a:p>
          </p:txBody>
        </p:sp>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7" y="5083179"/>
              <a:ext cx="3010825" cy="845019"/>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904" y="5099523"/>
              <a:ext cx="1781175" cy="828675"/>
            </a:xfrm>
            <a:prstGeom prst="rect">
              <a:avLst/>
            </a:prstGeom>
          </p:spPr>
        </p:pic>
      </p:grpSp>
    </p:spTree>
    <p:extLst>
      <p:ext uri="{BB962C8B-B14F-4D97-AF65-F5344CB8AC3E}">
        <p14:creationId xmlns:p14="http://schemas.microsoft.com/office/powerpoint/2010/main" val="12108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5" y="260648"/>
            <a:ext cx="9132105"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3200" b="1" cap="small" dirty="0" smtClean="0">
                <a:solidFill>
                  <a:schemeClr val="bg1"/>
                </a:solidFill>
              </a:rPr>
              <a:t>Des temps forts – Concours</a:t>
            </a:r>
          </a:p>
          <a:p>
            <a:pPr lvl="1" algn="r"/>
            <a:r>
              <a:rPr lang="fr-FR" sz="2400" b="1" cap="small" dirty="0">
                <a:solidFill>
                  <a:schemeClr val="bg1"/>
                </a:solidFill>
              </a:rPr>
              <a:t>Pour les </a:t>
            </a:r>
            <a:r>
              <a:rPr lang="fr-FR" sz="2400" b="1" cap="small" dirty="0" smtClean="0">
                <a:solidFill>
                  <a:schemeClr val="bg1"/>
                </a:solidFill>
              </a:rPr>
              <a:t>élèves</a:t>
            </a:r>
            <a:endParaRPr lang="fr-FR" sz="2400" b="1" cap="small" dirty="0">
              <a:solidFill>
                <a:schemeClr val="bg1"/>
              </a:solidFill>
            </a:endParaRPr>
          </a:p>
        </p:txBody>
      </p:sp>
      <p:grpSp>
        <p:nvGrpSpPr>
          <p:cNvPr id="3" name="Grouper 2"/>
          <p:cNvGrpSpPr/>
          <p:nvPr/>
        </p:nvGrpSpPr>
        <p:grpSpPr>
          <a:xfrm>
            <a:off x="11895" y="1296144"/>
            <a:ext cx="9144000" cy="1872208"/>
            <a:chOff x="11895" y="1296144"/>
            <a:chExt cx="9144000" cy="1872208"/>
          </a:xfrm>
        </p:grpSpPr>
        <p:sp>
          <p:nvSpPr>
            <p:cNvPr id="4" name="Rectangle 3"/>
            <p:cNvSpPr/>
            <p:nvPr/>
          </p:nvSpPr>
          <p:spPr>
            <a:xfrm>
              <a:off x="11895" y="1504109"/>
              <a:ext cx="9144000" cy="15121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296144"/>
              <a:ext cx="1872208" cy="1872208"/>
            </a:xfrm>
            <a:prstGeom prst="rect">
              <a:avLst/>
            </a:prstGeom>
          </p:spPr>
        </p:pic>
        <p:sp>
          <p:nvSpPr>
            <p:cNvPr id="9" name="ZoneTexte 8"/>
            <p:cNvSpPr txBox="1"/>
            <p:nvPr/>
          </p:nvSpPr>
          <p:spPr>
            <a:xfrm>
              <a:off x="2339752" y="1700808"/>
              <a:ext cx="6408712" cy="1077218"/>
            </a:xfrm>
            <a:prstGeom prst="rect">
              <a:avLst/>
            </a:prstGeom>
            <a:noFill/>
          </p:spPr>
          <p:txBody>
            <a:bodyPr wrap="square" rtlCol="0">
              <a:spAutoFit/>
            </a:bodyPr>
            <a:lstStyle/>
            <a:p>
              <a:r>
                <a:rPr lang="fr-FR" sz="3200" b="1" dirty="0" smtClean="0">
                  <a:solidFill>
                    <a:schemeClr val="tx2"/>
                  </a:solidFill>
                </a:rPr>
                <a:t>Concours photo : </a:t>
              </a:r>
            </a:p>
            <a:p>
              <a:r>
                <a:rPr lang="fr-FR" sz="3200" b="1" dirty="0" smtClean="0">
                  <a:solidFill>
                    <a:schemeClr val="tx2"/>
                  </a:solidFill>
                </a:rPr>
                <a:t>Le numérique « Avant – Après »</a:t>
              </a:r>
              <a:endParaRPr lang="fr-FR" sz="3200" b="1" dirty="0">
                <a:solidFill>
                  <a:schemeClr val="tx2"/>
                </a:solidFill>
              </a:endParaRPr>
            </a:p>
          </p:txBody>
        </p:sp>
      </p:grpSp>
      <p:grpSp>
        <p:nvGrpSpPr>
          <p:cNvPr id="13" name="Grouper 12"/>
          <p:cNvGrpSpPr/>
          <p:nvPr/>
        </p:nvGrpSpPr>
        <p:grpSpPr>
          <a:xfrm>
            <a:off x="11895" y="3140968"/>
            <a:ext cx="9144000" cy="1800200"/>
            <a:chOff x="11895" y="3140968"/>
            <a:chExt cx="9144000" cy="1800200"/>
          </a:xfrm>
        </p:grpSpPr>
        <p:sp>
          <p:nvSpPr>
            <p:cNvPr id="5" name="Rectangle 4"/>
            <p:cNvSpPr/>
            <p:nvPr/>
          </p:nvSpPr>
          <p:spPr>
            <a:xfrm>
              <a:off x="11895" y="3284984"/>
              <a:ext cx="9144000" cy="15121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288" y="3140968"/>
              <a:ext cx="1844824" cy="1800200"/>
            </a:xfrm>
            <a:prstGeom prst="rect">
              <a:avLst/>
            </a:prstGeom>
          </p:spPr>
        </p:pic>
        <p:sp>
          <p:nvSpPr>
            <p:cNvPr id="10" name="ZoneTexte 9"/>
            <p:cNvSpPr txBox="1"/>
            <p:nvPr/>
          </p:nvSpPr>
          <p:spPr>
            <a:xfrm>
              <a:off x="179511" y="3502459"/>
              <a:ext cx="6837993" cy="1015663"/>
            </a:xfrm>
            <a:prstGeom prst="rect">
              <a:avLst/>
            </a:prstGeom>
            <a:noFill/>
          </p:spPr>
          <p:txBody>
            <a:bodyPr wrap="square" rtlCol="0">
              <a:spAutoFit/>
            </a:bodyPr>
            <a:lstStyle/>
            <a:p>
              <a:r>
                <a:rPr lang="fr-FR" sz="3200" b="1" dirty="0" smtClean="0">
                  <a:solidFill>
                    <a:schemeClr val="tx2"/>
                  </a:solidFill>
                </a:rPr>
                <a:t>Concours vidéo : </a:t>
              </a:r>
            </a:p>
            <a:p>
              <a:r>
                <a:rPr lang="fr-FR" sz="2800" b="1" dirty="0" smtClean="0">
                  <a:solidFill>
                    <a:schemeClr val="tx2"/>
                  </a:solidFill>
                </a:rPr>
                <a:t>Semaine du numérique </a:t>
              </a:r>
              <a:r>
                <a:rPr lang="fr-FR" sz="2800" b="1" dirty="0">
                  <a:solidFill>
                    <a:schemeClr val="tx2"/>
                  </a:solidFill>
                </a:rPr>
                <a:t>-</a:t>
              </a:r>
              <a:r>
                <a:rPr lang="fr-FR" sz="2800" b="1" dirty="0" smtClean="0">
                  <a:solidFill>
                    <a:schemeClr val="tx2"/>
                  </a:solidFill>
                </a:rPr>
                <a:t> première </a:t>
              </a:r>
              <a:r>
                <a:rPr lang="fr-FR" sz="2800" b="1" dirty="0">
                  <a:solidFill>
                    <a:schemeClr val="tx2"/>
                  </a:solidFill>
                </a:rPr>
                <a:t>-</a:t>
              </a:r>
              <a:r>
                <a:rPr lang="fr-FR" sz="2800" b="1" dirty="0" smtClean="0">
                  <a:solidFill>
                    <a:schemeClr val="tx2"/>
                  </a:solidFill>
                </a:rPr>
                <a:t> Action !</a:t>
              </a:r>
              <a:endParaRPr lang="fr-FR" sz="2800" b="1" dirty="0">
                <a:solidFill>
                  <a:schemeClr val="tx2"/>
                </a:solidFill>
              </a:endParaRPr>
            </a:p>
          </p:txBody>
        </p:sp>
      </p:grpSp>
      <p:grpSp>
        <p:nvGrpSpPr>
          <p:cNvPr id="14" name="Grouper 13"/>
          <p:cNvGrpSpPr/>
          <p:nvPr/>
        </p:nvGrpSpPr>
        <p:grpSpPr>
          <a:xfrm>
            <a:off x="11895" y="4913668"/>
            <a:ext cx="9144000" cy="1872209"/>
            <a:chOff x="11895" y="4913668"/>
            <a:chExt cx="9144000" cy="1872209"/>
          </a:xfrm>
        </p:grpSpPr>
        <p:sp>
          <p:nvSpPr>
            <p:cNvPr id="6" name="Rectangle 5"/>
            <p:cNvSpPr/>
            <p:nvPr/>
          </p:nvSpPr>
          <p:spPr>
            <a:xfrm>
              <a:off x="11895" y="5048169"/>
              <a:ext cx="9144000" cy="15121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2339752" y="5209875"/>
              <a:ext cx="6408712" cy="1077218"/>
            </a:xfrm>
            <a:prstGeom prst="rect">
              <a:avLst/>
            </a:prstGeom>
            <a:noFill/>
          </p:spPr>
          <p:txBody>
            <a:bodyPr wrap="square" rtlCol="0">
              <a:spAutoFit/>
            </a:bodyPr>
            <a:lstStyle/>
            <a:p>
              <a:r>
                <a:rPr lang="fr-FR" sz="3200" b="1" dirty="0" smtClean="0">
                  <a:solidFill>
                    <a:schemeClr val="tx2"/>
                  </a:solidFill>
                </a:rPr>
                <a:t>Concours  reportage : </a:t>
              </a:r>
            </a:p>
            <a:p>
              <a:r>
                <a:rPr lang="fr-FR" sz="3200" b="1" dirty="0" smtClean="0">
                  <a:solidFill>
                    <a:schemeClr val="tx2"/>
                  </a:solidFill>
                </a:rPr>
                <a:t>Reporter du numérique</a:t>
              </a:r>
              <a:endParaRPr lang="fr-FR" sz="3200" b="1" dirty="0">
                <a:solidFill>
                  <a:schemeClr val="tx2"/>
                </a:solidFill>
              </a:endParaRPr>
            </a:p>
          </p:txBody>
        </p:sp>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1" y="4913668"/>
              <a:ext cx="1872209" cy="1872209"/>
            </a:xfrm>
            <a:prstGeom prst="rect">
              <a:avLst/>
            </a:prstGeom>
          </p:spPr>
        </p:pic>
      </p:grpSp>
    </p:spTree>
    <p:extLst>
      <p:ext uri="{BB962C8B-B14F-4D97-AF65-F5344CB8AC3E}">
        <p14:creationId xmlns:p14="http://schemas.microsoft.com/office/powerpoint/2010/main" val="118071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0" name="Picture 416" descr="C:\Users\Tom\AppData\Local\Microsoft\Windows\Temporary Internet Files\Content.IE5\3TCQXQ9O\MPj043317600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2202" y="2852936"/>
            <a:ext cx="9146202" cy="2088232"/>
          </a:xfrm>
          <a:prstGeom prst="rect">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p:ph type="subTitle" idx="1"/>
          </p:nvPr>
        </p:nvSpPr>
        <p:spPr>
          <a:xfrm>
            <a:off x="754475" y="3350197"/>
            <a:ext cx="7632848" cy="1126976"/>
          </a:xfrm>
          <a:solidFill>
            <a:schemeClr val="accent1">
              <a:lumMod val="75000"/>
            </a:schemeClr>
          </a:solidFill>
          <a:ln w="57150">
            <a:solidFill>
              <a:schemeClr val="bg1"/>
            </a:solidFill>
          </a:ln>
        </p:spPr>
        <p:txBody>
          <a:bodyPr anchor="ctr">
            <a:normAutofit fontScale="77500" lnSpcReduction="20000"/>
          </a:bodyPr>
          <a:lstStyle/>
          <a:p>
            <a:r>
              <a:rPr lang="fr-FR" sz="6000" dirty="0" smtClean="0">
                <a:solidFill>
                  <a:schemeClr val="bg1"/>
                </a:solidFill>
              </a:rPr>
              <a:t>Merci pour votre participation</a:t>
            </a:r>
            <a:endParaRPr lang="fr-FR" sz="6000" dirty="0">
              <a:solidFill>
                <a:schemeClr val="bg1"/>
              </a:solidFill>
            </a:endParaRPr>
          </a:p>
        </p:txBody>
      </p:sp>
      <p:sp>
        <p:nvSpPr>
          <p:cNvPr id="2" name="Titre 1"/>
          <p:cNvSpPr>
            <a:spLocks noGrp="1"/>
          </p:cNvSpPr>
          <p:nvPr>
            <p:ph type="ctrTitle"/>
          </p:nvPr>
        </p:nvSpPr>
        <p:spPr>
          <a:xfrm>
            <a:off x="-2202" y="548680"/>
            <a:ext cx="9146202" cy="1470025"/>
          </a:xfrm>
          <a:solidFill>
            <a:schemeClr val="bg1">
              <a:alpha val="75000"/>
            </a:schemeClr>
          </a:solidFill>
        </p:spPr>
        <p:txBody>
          <a:bodyPr>
            <a:noAutofit/>
          </a:bodyPr>
          <a:lstStyle/>
          <a:p>
            <a:pPr algn="l"/>
            <a:r>
              <a:rPr lang="fr-FR" b="1" cap="small" dirty="0" smtClean="0">
                <a:solidFill>
                  <a:schemeClr val="accent1">
                    <a:lumMod val="50000"/>
                  </a:schemeClr>
                </a:solidFill>
              </a:rPr>
              <a:t>  </a:t>
            </a:r>
            <a:r>
              <a:rPr lang="fr-FR" sz="4800" b="1" cap="small" dirty="0" smtClean="0">
                <a:solidFill>
                  <a:schemeClr val="accent1">
                    <a:lumMod val="50000"/>
                  </a:schemeClr>
                </a:solidFill>
              </a:rPr>
              <a:t>La semaine du numérique</a:t>
            </a:r>
            <a:endParaRPr lang="fr-FR" sz="4800" b="1" cap="small" dirty="0">
              <a:solidFill>
                <a:schemeClr val="accent1">
                  <a:lumMod val="50000"/>
                </a:schemeClr>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08699">
            <a:off x="6653276" y="211573"/>
            <a:ext cx="2238247" cy="31660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8949" y="5807871"/>
            <a:ext cx="1979141" cy="763879"/>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368" y="5730034"/>
            <a:ext cx="1178213" cy="957298"/>
          </a:xfrm>
          <a:prstGeom prst="rect">
            <a:avLst/>
          </a:prstGeom>
        </p:spPr>
      </p:pic>
    </p:spTree>
    <p:extLst>
      <p:ext uri="{BB962C8B-B14F-4D97-AF65-F5344CB8AC3E}">
        <p14:creationId xmlns:p14="http://schemas.microsoft.com/office/powerpoint/2010/main" val="1854732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a:bodyPr>
          <a:lstStyle/>
          <a:p>
            <a:r>
              <a:rPr lang="fr-FR" sz="2800" dirty="0" smtClean="0"/>
              <a:t>Organiser les actions dans </a:t>
            </a:r>
            <a:r>
              <a:rPr lang="fr-FR" sz="2800" smtClean="0"/>
              <a:t>son établissement</a:t>
            </a:r>
            <a:endParaRPr lang="fr-FR" sz="2800" dirty="0"/>
          </a:p>
        </p:txBody>
      </p:sp>
      <p:sp>
        <p:nvSpPr>
          <p:cNvPr id="4" name="Espace réservé de la date 3"/>
          <p:cNvSpPr>
            <a:spLocks noGrp="1"/>
          </p:cNvSpPr>
          <p:nvPr>
            <p:ph type="dt" sz="half" idx="10"/>
          </p:nvPr>
        </p:nvSpPr>
        <p:spPr/>
        <p:txBody>
          <a:bodyPr/>
          <a:lstStyle/>
          <a:p>
            <a:fld id="{50734E9C-4D54-4172-9002-EA723B0C5B89}" type="datetime1">
              <a:rPr lang="fr-FR" smtClean="0"/>
              <a:pPr/>
              <a:t>11/12/2015</a:t>
            </a:fld>
            <a:endParaRPr lang="fr-FR" dirty="0"/>
          </a:p>
        </p:txBody>
      </p:sp>
      <p:sp>
        <p:nvSpPr>
          <p:cNvPr id="6" name="Espace réservé du numéro de diapositive 5"/>
          <p:cNvSpPr>
            <a:spLocks noGrp="1"/>
          </p:cNvSpPr>
          <p:nvPr>
            <p:ph type="sldNum" sz="quarter" idx="12"/>
          </p:nvPr>
        </p:nvSpPr>
        <p:spPr/>
        <p:txBody>
          <a:bodyPr/>
          <a:lstStyle/>
          <a:p>
            <a:fld id="{AF46E026-73BC-44F2-A643-DFF79805C579}" type="slidenum">
              <a:rPr lang="fr-FR" smtClean="0"/>
              <a:pPr/>
              <a:t>22</a:t>
            </a:fld>
            <a:endParaRPr lang="fr-FR"/>
          </a:p>
        </p:txBody>
      </p:sp>
      <p:graphicFrame>
        <p:nvGraphicFramePr>
          <p:cNvPr id="9" name="Tableau 8"/>
          <p:cNvGraphicFramePr>
            <a:graphicFrameLocks noGrp="1"/>
          </p:cNvGraphicFramePr>
          <p:nvPr>
            <p:extLst>
              <p:ext uri="{D42A27DB-BD31-4B8C-83A1-F6EECF244321}">
                <p14:modId xmlns:p14="http://schemas.microsoft.com/office/powerpoint/2010/main" val="92473562"/>
              </p:ext>
            </p:extLst>
          </p:nvPr>
        </p:nvGraphicFramePr>
        <p:xfrm>
          <a:off x="251520" y="1772816"/>
          <a:ext cx="8712969" cy="4608512"/>
        </p:xfrm>
        <a:graphic>
          <a:graphicData uri="http://schemas.openxmlformats.org/drawingml/2006/table">
            <a:tbl>
              <a:tblPr firstRow="1" bandRow="1">
                <a:tableStyleId>{BC89EF96-8CEA-46FF-86C4-4CE0E7609802}</a:tableStyleId>
              </a:tblPr>
              <a:tblGrid>
                <a:gridCol w="4320480"/>
                <a:gridCol w="4392489"/>
              </a:tblGrid>
              <a:tr h="432048">
                <a:tc>
                  <a:txBody>
                    <a:bodyPr/>
                    <a:lstStyle/>
                    <a:p>
                      <a:pPr algn="ctr"/>
                      <a:r>
                        <a:rPr lang="fr-FR" dirty="0" smtClean="0"/>
                        <a:t>Enseignants</a:t>
                      </a:r>
                      <a:endParaRPr lang="fr-FR" dirty="0"/>
                    </a:p>
                  </a:txBody>
                  <a:tcPr/>
                </a:tc>
                <a:tc>
                  <a:txBody>
                    <a:bodyPr/>
                    <a:lstStyle/>
                    <a:p>
                      <a:pPr algn="ctr"/>
                      <a:r>
                        <a:rPr lang="fr-FR" dirty="0" smtClean="0"/>
                        <a:t>Chef</a:t>
                      </a:r>
                      <a:r>
                        <a:rPr lang="fr-FR" baseline="0" dirty="0" smtClean="0"/>
                        <a:t> d’établissement</a:t>
                      </a:r>
                      <a:endParaRPr lang="fr-FR" dirty="0"/>
                    </a:p>
                  </a:txBody>
                  <a:tcPr/>
                </a:tc>
              </a:tr>
              <a:tr h="4176464">
                <a:tc>
                  <a:txBody>
                    <a:bodyPr/>
                    <a:lstStyle/>
                    <a:p>
                      <a:endParaRPr lang="fr-FR" dirty="0"/>
                    </a:p>
                  </a:txBody>
                  <a:tcPr/>
                </a:tc>
                <a:tc>
                  <a:txBody>
                    <a:bodyPr/>
                    <a:lstStyle/>
                    <a:p>
                      <a:endParaRPr lang="fr-FR" dirty="0"/>
                    </a:p>
                  </a:txBody>
                  <a:tcPr/>
                </a:tc>
              </a:tr>
            </a:tbl>
          </a:graphicData>
        </a:graphic>
      </p:graphicFrame>
      <p:sp>
        <p:nvSpPr>
          <p:cNvPr id="10" name="ZoneTexte 9"/>
          <p:cNvSpPr txBox="1"/>
          <p:nvPr/>
        </p:nvSpPr>
        <p:spPr>
          <a:xfrm>
            <a:off x="251520" y="847474"/>
            <a:ext cx="8435280" cy="830997"/>
          </a:xfrm>
          <a:prstGeom prst="rect">
            <a:avLst/>
          </a:prstGeom>
          <a:noFill/>
        </p:spPr>
        <p:txBody>
          <a:bodyPr wrap="square" rtlCol="0">
            <a:spAutoFit/>
          </a:bodyPr>
          <a:lstStyle/>
          <a:p>
            <a:r>
              <a:rPr lang="fr-FR" sz="1600" b="1" dirty="0" smtClean="0">
                <a:solidFill>
                  <a:srgbClr val="0062A8"/>
                </a:solidFill>
              </a:rPr>
              <a:t>Objectifs de l’atelier : </a:t>
            </a:r>
            <a:r>
              <a:rPr lang="fr-FR" sz="1600" dirty="0" smtClean="0">
                <a:solidFill>
                  <a:srgbClr val="0062A8"/>
                </a:solidFill>
              </a:rPr>
              <a:t>Définir les actions à mener pour animer l’organisation de la préparation des activités. (Générer de la motivation, susciter la participation des enseignants, assurer la régulation de la préparation des activités…)</a:t>
            </a:r>
            <a:endParaRPr lang="fr-FR" sz="1600" dirty="0">
              <a:solidFill>
                <a:srgbClr val="0062A8"/>
              </a:solidFill>
            </a:endParaRPr>
          </a:p>
        </p:txBody>
      </p:sp>
    </p:spTree>
    <p:extLst>
      <p:ext uri="{BB962C8B-B14F-4D97-AF65-F5344CB8AC3E}">
        <p14:creationId xmlns:p14="http://schemas.microsoft.com/office/powerpoint/2010/main" val="19787924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Projet e-fran</a:t>
            </a:r>
            <a:endParaRPr lang="fr-FR" sz="3200" b="1" cap="small" dirty="0">
              <a:solidFill>
                <a:schemeClr val="bg1"/>
              </a:solidFill>
            </a:endParaRPr>
          </a:p>
        </p:txBody>
      </p:sp>
      <p:sp>
        <p:nvSpPr>
          <p:cNvPr id="3" name="Rectangle à coins arrondis 2"/>
          <p:cNvSpPr/>
          <p:nvPr/>
        </p:nvSpPr>
        <p:spPr>
          <a:xfrm>
            <a:off x="467544" y="1700808"/>
            <a:ext cx="2808312"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smtClean="0"/>
              <a:t>30 millions d’euros</a:t>
            </a:r>
            <a:endParaRPr lang="fr-FR" sz="2800"/>
          </a:p>
        </p:txBody>
      </p:sp>
      <p:sp>
        <p:nvSpPr>
          <p:cNvPr id="8" name="ZoneTexte 7"/>
          <p:cNvSpPr txBox="1"/>
          <p:nvPr/>
        </p:nvSpPr>
        <p:spPr>
          <a:xfrm>
            <a:off x="4139952" y="1844824"/>
            <a:ext cx="4536504" cy="3970318"/>
          </a:xfrm>
          <a:prstGeom prst="rect">
            <a:avLst/>
          </a:prstGeom>
          <a:noFill/>
        </p:spPr>
        <p:txBody>
          <a:bodyPr wrap="square" rtlCol="0">
            <a:spAutoFit/>
          </a:bodyPr>
          <a:lstStyle/>
          <a:p>
            <a:pPr marL="285750" indent="-285750">
              <a:buFont typeface="Arial" panose="020B0604020202020204" pitchFamily="34" charset="0"/>
              <a:buChar char="•"/>
            </a:pPr>
            <a:r>
              <a:rPr lang="fr-FR" sz="2800" smtClean="0"/>
              <a:t>Projet </a:t>
            </a:r>
            <a:r>
              <a:rPr lang="fr-FR" sz="2800"/>
              <a:t>innovant</a:t>
            </a:r>
            <a:r>
              <a:rPr lang="fr-FR" sz="2800"/>
              <a:t>, </a:t>
            </a:r>
            <a:endParaRPr lang="fr-FR" sz="2800" smtClean="0"/>
          </a:p>
          <a:p>
            <a:pPr marL="285750" indent="-285750">
              <a:buFont typeface="Arial" panose="020B0604020202020204" pitchFamily="34" charset="0"/>
              <a:buChar char="•"/>
            </a:pPr>
            <a:r>
              <a:rPr lang="fr-FR" sz="2800" smtClean="0"/>
              <a:t>territoire </a:t>
            </a:r>
            <a:r>
              <a:rPr lang="fr-FR" sz="2800"/>
              <a:t>d’expérimentation </a:t>
            </a:r>
            <a:r>
              <a:rPr lang="fr-FR" sz="2800" smtClean="0"/>
              <a:t>permettant d’obtenir </a:t>
            </a:r>
            <a:r>
              <a:rPr lang="fr-FR" sz="2800"/>
              <a:t>un impact </a:t>
            </a:r>
            <a:r>
              <a:rPr lang="fr-FR" sz="2800"/>
              <a:t>significatif </a:t>
            </a:r>
            <a:endParaRPr lang="fr-FR" sz="2800" smtClean="0"/>
          </a:p>
          <a:p>
            <a:pPr marL="285750" indent="-285750">
              <a:buFont typeface="Arial" panose="020B0604020202020204" pitchFamily="34" charset="0"/>
              <a:buChar char="•"/>
            </a:pPr>
            <a:r>
              <a:rPr lang="fr-FR" sz="2800" smtClean="0"/>
              <a:t>potentiel </a:t>
            </a:r>
            <a:r>
              <a:rPr lang="fr-FR" sz="2800"/>
              <a:t>très important de transformation des </a:t>
            </a:r>
            <a:r>
              <a:rPr lang="fr-FR" sz="2800"/>
              <a:t>pratiques </a:t>
            </a:r>
            <a:r>
              <a:rPr lang="fr-FR" sz="2800" smtClean="0"/>
              <a:t>reproductible dans </a:t>
            </a:r>
            <a:r>
              <a:rPr lang="fr-FR" sz="2800"/>
              <a:t>d’autres </a:t>
            </a:r>
            <a:r>
              <a:rPr lang="fr-FR" sz="2800"/>
              <a:t>établissements </a:t>
            </a:r>
            <a:endParaRPr lang="fr-FR" sz="2800"/>
          </a:p>
        </p:txBody>
      </p:sp>
    </p:spTree>
    <p:extLst>
      <p:ext uri="{BB962C8B-B14F-4D97-AF65-F5344CB8AC3E}">
        <p14:creationId xmlns:p14="http://schemas.microsoft.com/office/powerpoint/2010/main" val="3102238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Avancement des parcours</a:t>
            </a:r>
            <a:endParaRPr lang="fr-FR" sz="3200" b="1" cap="small" dirty="0">
              <a:solidFill>
                <a:schemeClr val="bg1"/>
              </a:solidFill>
            </a:endParaRPr>
          </a:p>
        </p:txBody>
      </p:sp>
      <p:graphicFrame>
        <p:nvGraphicFramePr>
          <p:cNvPr id="2" name="Tableau 1"/>
          <p:cNvGraphicFramePr>
            <a:graphicFrameLocks noGrp="1"/>
          </p:cNvGraphicFramePr>
          <p:nvPr>
            <p:extLst>
              <p:ext uri="{D42A27DB-BD31-4B8C-83A1-F6EECF244321}">
                <p14:modId xmlns:p14="http://schemas.microsoft.com/office/powerpoint/2010/main" val="2084063487"/>
              </p:ext>
            </p:extLst>
          </p:nvPr>
        </p:nvGraphicFramePr>
        <p:xfrm>
          <a:off x="395536" y="1292689"/>
          <a:ext cx="8136904" cy="5448675"/>
        </p:xfrm>
        <a:graphic>
          <a:graphicData uri="http://schemas.openxmlformats.org/drawingml/2006/table">
            <a:tbl>
              <a:tblPr firstRow="1" bandRow="1">
                <a:tableStyleId>{5C22544A-7EE6-4342-B048-85BDC9FD1C3A}</a:tableStyleId>
              </a:tblPr>
              <a:tblGrid>
                <a:gridCol w="2034226"/>
                <a:gridCol w="2034226"/>
                <a:gridCol w="2034226"/>
                <a:gridCol w="2034226"/>
              </a:tblGrid>
              <a:tr h="802025">
                <a:tc>
                  <a:txBody>
                    <a:bodyPr/>
                    <a:lstStyle/>
                    <a:p>
                      <a:r>
                        <a:rPr lang="fr-FR" smtClean="0"/>
                        <a:t>Circonscription</a:t>
                      </a:r>
                      <a:endParaRPr lang="fr-FR"/>
                    </a:p>
                  </a:txBody>
                  <a:tcPr/>
                </a:tc>
                <a:tc>
                  <a:txBody>
                    <a:bodyPr/>
                    <a:lstStyle/>
                    <a:p>
                      <a:r>
                        <a:rPr lang="fr-FR" smtClean="0"/>
                        <a:t>Nombre de parcours choisis</a:t>
                      </a:r>
                      <a:endParaRPr lang="fr-FR"/>
                    </a:p>
                  </a:txBody>
                  <a:tcPr/>
                </a:tc>
                <a:tc>
                  <a:txBody>
                    <a:bodyPr/>
                    <a:lstStyle/>
                    <a:p>
                      <a:r>
                        <a:rPr lang="fr-FR" smtClean="0"/>
                        <a:t>Nombre de parcours ouverts</a:t>
                      </a:r>
                      <a:endParaRPr lang="fr-FR"/>
                    </a:p>
                  </a:txBody>
                  <a:tcPr/>
                </a:tc>
                <a:tc>
                  <a:txBody>
                    <a:bodyPr/>
                    <a:lstStyle/>
                    <a:p>
                      <a:r>
                        <a:rPr lang="fr-FR" smtClean="0"/>
                        <a:t>Difficultés rencontrées</a:t>
                      </a:r>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464665">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bl>
          </a:graphicData>
        </a:graphic>
      </p:graphicFrame>
    </p:spTree>
    <p:extLst>
      <p:ext uri="{BB962C8B-B14F-4D97-AF65-F5344CB8AC3E}">
        <p14:creationId xmlns:p14="http://schemas.microsoft.com/office/powerpoint/2010/main" val="797951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Le référentiel wifi</a:t>
            </a:r>
            <a:endParaRPr lang="fr-FR" sz="3200" b="1" cap="small" dirty="0">
              <a:solidFill>
                <a:schemeClr val="bg1"/>
              </a:solidFill>
            </a:endParaRPr>
          </a:p>
        </p:txBody>
      </p:sp>
      <p:sp>
        <p:nvSpPr>
          <p:cNvPr id="3" name="ZoneTexte 2"/>
          <p:cNvSpPr txBox="1"/>
          <p:nvPr/>
        </p:nvSpPr>
        <p:spPr>
          <a:xfrm>
            <a:off x="467544" y="1556792"/>
            <a:ext cx="8136904" cy="1200329"/>
          </a:xfrm>
          <a:prstGeom prst="rect">
            <a:avLst/>
          </a:prstGeom>
          <a:noFill/>
        </p:spPr>
        <p:txBody>
          <a:bodyPr wrap="square" rtlCol="0">
            <a:spAutoFit/>
          </a:bodyPr>
          <a:lstStyle/>
          <a:p>
            <a:r>
              <a:rPr lang="fr-FR" smtClean="0"/>
              <a:t>Par groupe de 3, synthétiser les guides du référentiel WIFI</a:t>
            </a:r>
          </a:p>
          <a:p>
            <a:pPr marL="285750" indent="-285750">
              <a:buFont typeface="Arial" panose="020B0604020202020204" pitchFamily="34" charset="0"/>
              <a:buChar char="•"/>
            </a:pPr>
            <a:r>
              <a:rPr lang="fr-FR"/>
              <a:t>Usages et </a:t>
            </a:r>
            <a:r>
              <a:rPr lang="fr-FR"/>
              <a:t>cadre </a:t>
            </a:r>
            <a:r>
              <a:rPr lang="fr-FR" smtClean="0"/>
              <a:t>juridique</a:t>
            </a:r>
          </a:p>
          <a:p>
            <a:pPr marL="285750" indent="-285750">
              <a:buFont typeface="Arial" panose="020B0604020202020204" pitchFamily="34" charset="0"/>
              <a:buChar char="•"/>
            </a:pPr>
            <a:r>
              <a:rPr lang="fr-FR"/>
              <a:t>Cadre </a:t>
            </a:r>
            <a:r>
              <a:rPr lang="fr-FR" smtClean="0"/>
              <a:t>technique</a:t>
            </a:r>
          </a:p>
          <a:p>
            <a:pPr marL="285750" indent="-285750">
              <a:buFont typeface="Arial" panose="020B0604020202020204" pitchFamily="34" charset="0"/>
              <a:buChar char="•"/>
            </a:pPr>
            <a:r>
              <a:rPr lang="fr-FR"/>
              <a:t>Radiofréquences et santé</a:t>
            </a:r>
          </a:p>
        </p:txBody>
      </p:sp>
    </p:spTree>
    <p:extLst>
      <p:ext uri="{BB962C8B-B14F-4D97-AF65-F5344CB8AC3E}">
        <p14:creationId xmlns:p14="http://schemas.microsoft.com/office/powerpoint/2010/main" val="4199997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Le déploiement des classes mobiles</a:t>
            </a:r>
            <a:endParaRPr lang="fr-FR" sz="3200" b="1" cap="small" dirty="0">
              <a:solidFill>
                <a:schemeClr val="bg1"/>
              </a:solidFill>
            </a:endParaRPr>
          </a:p>
        </p:txBody>
      </p:sp>
    </p:spTree>
    <p:extLst>
      <p:ext uri="{BB962C8B-B14F-4D97-AF65-F5344CB8AC3E}">
        <p14:creationId xmlns:p14="http://schemas.microsoft.com/office/powerpoint/2010/main" val="19873811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Les ent dans les écoles</a:t>
            </a:r>
            <a:endParaRPr lang="fr-FR" sz="3200" b="1" cap="small" dirty="0">
              <a:solidFill>
                <a:schemeClr val="bg1"/>
              </a:solidFill>
            </a:endParaRPr>
          </a:p>
        </p:txBody>
      </p:sp>
      <p:graphicFrame>
        <p:nvGraphicFramePr>
          <p:cNvPr id="2" name="Tableau 1"/>
          <p:cNvGraphicFramePr>
            <a:graphicFrameLocks noGrp="1"/>
          </p:cNvGraphicFramePr>
          <p:nvPr>
            <p:extLst>
              <p:ext uri="{D42A27DB-BD31-4B8C-83A1-F6EECF244321}">
                <p14:modId xmlns:p14="http://schemas.microsoft.com/office/powerpoint/2010/main" val="2322764988"/>
              </p:ext>
            </p:extLst>
          </p:nvPr>
        </p:nvGraphicFramePr>
        <p:xfrm>
          <a:off x="467544" y="1397000"/>
          <a:ext cx="8352927" cy="4984324"/>
        </p:xfrm>
        <a:graphic>
          <a:graphicData uri="http://schemas.openxmlformats.org/drawingml/2006/table">
            <a:tbl>
              <a:tblPr firstRow="1" bandRow="1">
                <a:tableStyleId>{5C22544A-7EE6-4342-B048-85BDC9FD1C3A}</a:tableStyleId>
              </a:tblPr>
              <a:tblGrid>
                <a:gridCol w="2784309"/>
                <a:gridCol w="2784309"/>
                <a:gridCol w="2784309"/>
              </a:tblGrid>
              <a:tr h="733674">
                <a:tc>
                  <a:txBody>
                    <a:bodyPr/>
                    <a:lstStyle/>
                    <a:p>
                      <a:pPr algn="ctr"/>
                      <a:r>
                        <a:rPr lang="fr-FR" smtClean="0"/>
                        <a:t>Circonscription</a:t>
                      </a:r>
                      <a:endParaRPr lang="fr-FR"/>
                    </a:p>
                  </a:txBody>
                  <a:tcPr/>
                </a:tc>
                <a:tc>
                  <a:txBody>
                    <a:bodyPr/>
                    <a:lstStyle/>
                    <a:p>
                      <a:pPr algn="ctr"/>
                      <a:r>
                        <a:rPr lang="fr-FR" smtClean="0"/>
                        <a:t>Nombre d’ENT</a:t>
                      </a:r>
                      <a:endParaRPr lang="fr-FR"/>
                    </a:p>
                  </a:txBody>
                  <a:tcPr/>
                </a:tc>
                <a:tc>
                  <a:txBody>
                    <a:bodyPr/>
                    <a:lstStyle/>
                    <a:p>
                      <a:pPr algn="ctr"/>
                      <a:r>
                        <a:rPr lang="fr-FR" smtClean="0"/>
                        <a:t>Nom des ENT (classés par fréquence)</a:t>
                      </a:r>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r h="425065">
                <a:tc>
                  <a:txBody>
                    <a:bodyPr/>
                    <a:lstStyle/>
                    <a:p>
                      <a:endParaRPr lang="fr-FR"/>
                    </a:p>
                  </a:txBody>
                  <a:tcPr/>
                </a:tc>
                <a:tc>
                  <a:txBody>
                    <a:bodyPr/>
                    <a:lstStyle/>
                    <a:p>
                      <a:endParaRPr lang="fr-FR"/>
                    </a:p>
                  </a:txBody>
                  <a:tcPr/>
                </a:tc>
                <a:tc>
                  <a:txBody>
                    <a:bodyPr/>
                    <a:lstStyle/>
                    <a:p>
                      <a:endParaRPr lang="fr-FR"/>
                    </a:p>
                  </a:txBody>
                  <a:tcPr/>
                </a:tc>
              </a:tr>
            </a:tbl>
          </a:graphicData>
        </a:graphic>
      </p:graphicFrame>
    </p:spTree>
    <p:extLst>
      <p:ext uri="{BB962C8B-B14F-4D97-AF65-F5344CB8AC3E}">
        <p14:creationId xmlns:p14="http://schemas.microsoft.com/office/powerpoint/2010/main" val="30187216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Feuille de route</a:t>
            </a:r>
            <a:endParaRPr lang="fr-FR" sz="3200" b="1" cap="small" dirty="0">
              <a:solidFill>
                <a:schemeClr val="bg1"/>
              </a:solidFill>
            </a:endParaRPr>
          </a:p>
        </p:txBody>
      </p:sp>
      <p:sp>
        <p:nvSpPr>
          <p:cNvPr id="3" name="Rectangle à coins arrondis 2"/>
          <p:cNvSpPr/>
          <p:nvPr/>
        </p:nvSpPr>
        <p:spPr>
          <a:xfrm>
            <a:off x="1168015" y="4725144"/>
            <a:ext cx="3096344" cy="158417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mtClean="0"/>
              <a:t>Réunion de travail le </a:t>
            </a:r>
          </a:p>
          <a:p>
            <a:pPr algn="ctr"/>
            <a:r>
              <a:rPr lang="fr-FR" smtClean="0"/>
              <a:t>5 janvier 2016</a:t>
            </a:r>
            <a:endParaRPr lang="fr-FR"/>
          </a:p>
        </p:txBody>
      </p:sp>
      <p:sp>
        <p:nvSpPr>
          <p:cNvPr id="5" name="Arrondir un rectangle avec un coin du même côté 4"/>
          <p:cNvSpPr/>
          <p:nvPr/>
        </p:nvSpPr>
        <p:spPr>
          <a:xfrm>
            <a:off x="843874" y="1772816"/>
            <a:ext cx="3744626" cy="1728192"/>
          </a:xfrm>
          <a:prstGeom prst="round2Same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u="sng" smtClean="0"/>
              <a:t>Thèmes:</a:t>
            </a:r>
          </a:p>
          <a:p>
            <a:pPr algn="ctr"/>
            <a:r>
              <a:rPr lang="fr-FR" smtClean="0"/>
              <a:t>Culture numérique</a:t>
            </a:r>
          </a:p>
          <a:p>
            <a:pPr algn="ctr"/>
            <a:r>
              <a:rPr lang="fr-FR" smtClean="0"/>
              <a:t>B2iécole</a:t>
            </a:r>
          </a:p>
          <a:p>
            <a:pPr algn="ctr"/>
            <a:r>
              <a:rPr lang="fr-FR" smtClean="0"/>
              <a:t>m@gistère</a:t>
            </a:r>
          </a:p>
          <a:p>
            <a:pPr algn="ctr"/>
            <a:r>
              <a:rPr lang="fr-FR" smtClean="0"/>
              <a:t>Appels à projets</a:t>
            </a:r>
            <a:endParaRPr lang="fr-FR"/>
          </a:p>
        </p:txBody>
      </p:sp>
      <p:sp>
        <p:nvSpPr>
          <p:cNvPr id="6" name="Rectangle 5"/>
          <p:cNvSpPr/>
          <p:nvPr/>
        </p:nvSpPr>
        <p:spPr>
          <a:xfrm>
            <a:off x="5220072" y="1772816"/>
            <a:ext cx="3312368" cy="453650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r>
              <a:rPr lang="fr-FR" u="sng" smtClean="0"/>
              <a:t>Documents à produire:</a:t>
            </a:r>
          </a:p>
          <a:p>
            <a:pPr marL="285750" indent="-285750">
              <a:buFont typeface="Arial" panose="020B0604020202020204" pitchFamily="34" charset="0"/>
              <a:buChar char="•"/>
            </a:pPr>
            <a:r>
              <a:rPr lang="fr-FR" smtClean="0"/>
              <a:t>Corpus de séquences sur la culture numérique</a:t>
            </a:r>
          </a:p>
          <a:p>
            <a:pPr marL="285750" indent="-285750">
              <a:buFont typeface="Arial" panose="020B0604020202020204" pitchFamily="34" charset="0"/>
              <a:buChar char="•"/>
            </a:pPr>
            <a:r>
              <a:rPr lang="fr-FR" smtClean="0"/>
              <a:t>Charte académique d’utilisation du numérique</a:t>
            </a:r>
          </a:p>
          <a:p>
            <a:pPr marL="285750" indent="-285750">
              <a:buFont typeface="Arial" panose="020B0604020202020204" pitchFamily="34" charset="0"/>
              <a:buChar char="•"/>
            </a:pPr>
            <a:r>
              <a:rPr lang="fr-FR" smtClean="0"/>
              <a:t>Memento juridique et numérique</a:t>
            </a:r>
          </a:p>
          <a:p>
            <a:pPr marL="285750" indent="-285750">
              <a:buFont typeface="Arial" panose="020B0604020202020204" pitchFamily="34" charset="0"/>
              <a:buChar char="•"/>
            </a:pPr>
            <a:r>
              <a:rPr lang="fr-FR" smtClean="0"/>
              <a:t>Document académique de suivi du B2i école</a:t>
            </a:r>
          </a:p>
          <a:p>
            <a:pPr marL="285750" indent="-285750">
              <a:buFont typeface="Arial" panose="020B0604020202020204" pitchFamily="34" charset="0"/>
              <a:buChar char="•"/>
            </a:pPr>
            <a:r>
              <a:rPr lang="fr-FR" smtClean="0"/>
              <a:t>Appel à projets e-FRAN</a:t>
            </a:r>
          </a:p>
          <a:p>
            <a:pPr marL="285750" indent="-285750">
              <a:buFont typeface="Arial" panose="020B0604020202020204" pitchFamily="34" charset="0"/>
              <a:buChar char="•"/>
            </a:pPr>
            <a:endParaRPr lang="fr-FR"/>
          </a:p>
        </p:txBody>
      </p:sp>
      <p:sp>
        <p:nvSpPr>
          <p:cNvPr id="7" name="Arrondir un rectangle avec un coin du même côté 6"/>
          <p:cNvSpPr/>
          <p:nvPr/>
        </p:nvSpPr>
        <p:spPr>
          <a:xfrm>
            <a:off x="6876256" y="-163968"/>
            <a:ext cx="45719" cy="4571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67844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05" y="3006388"/>
            <a:ext cx="9146202" cy="2088232"/>
          </a:xfrm>
          <a:prstGeom prst="rect">
            <a:avLst/>
          </a:prstGeom>
          <a:solidFill>
            <a:schemeClr val="accent1">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solidFill>
                <a:schemeClr val="bg1"/>
              </a:solidFill>
            </a:endParaRPr>
          </a:p>
        </p:txBody>
      </p:sp>
      <p:sp>
        <p:nvSpPr>
          <p:cNvPr id="10" name="Rectangle 9"/>
          <p:cNvSpPr/>
          <p:nvPr/>
        </p:nvSpPr>
        <p:spPr>
          <a:xfrm>
            <a:off x="989101" y="3582452"/>
            <a:ext cx="7128792" cy="93610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4" name="Rectangle 3"/>
          <p:cNvSpPr/>
          <p:nvPr/>
        </p:nvSpPr>
        <p:spPr>
          <a:xfrm>
            <a:off x="0" y="332656"/>
            <a:ext cx="9144420" cy="943536"/>
          </a:xfrm>
          <a:prstGeom prst="rect">
            <a:avLst/>
          </a:prstGeom>
          <a:solidFill>
            <a:schemeClr val="accent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fr-FR" sz="4800" b="1" cap="small" smtClean="0">
                <a:solidFill>
                  <a:schemeClr val="bg1"/>
                </a:solidFill>
              </a:rPr>
              <a:t>conclusions</a:t>
            </a:r>
            <a:endParaRPr lang="fr-FR" sz="3200" b="1" cap="small" dirty="0">
              <a:solidFill>
                <a:schemeClr val="bg1"/>
              </a:solidFill>
            </a:endParaRPr>
          </a:p>
        </p:txBody>
      </p:sp>
      <p:sp>
        <p:nvSpPr>
          <p:cNvPr id="7" name="Arrondir un rectangle avec un coin du même côté 6"/>
          <p:cNvSpPr/>
          <p:nvPr/>
        </p:nvSpPr>
        <p:spPr>
          <a:xfrm>
            <a:off x="6876256" y="-163968"/>
            <a:ext cx="45719" cy="45719"/>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989101" y="3788894"/>
            <a:ext cx="7128792" cy="523220"/>
          </a:xfrm>
          <a:prstGeom prst="rect">
            <a:avLst/>
          </a:prstGeom>
        </p:spPr>
        <p:txBody>
          <a:bodyPr wrap="square">
            <a:spAutoFit/>
          </a:bodyPr>
          <a:lstStyle/>
          <a:p>
            <a:pPr algn="ctr"/>
            <a:r>
              <a:rPr lang="fr-FR" sz="2800">
                <a:solidFill>
                  <a:schemeClr val="bg1"/>
                </a:solidFill>
              </a:rPr>
              <a:t>Merci pour votre participation</a:t>
            </a:r>
            <a:endParaRPr lang="fr-FR" sz="2800" dirty="0">
              <a:solidFill>
                <a:schemeClr val="bg1"/>
              </a:solidFill>
            </a:endParaRPr>
          </a:p>
        </p:txBody>
      </p:sp>
    </p:spTree>
    <p:extLst>
      <p:ext uri="{BB962C8B-B14F-4D97-AF65-F5344CB8AC3E}">
        <p14:creationId xmlns:p14="http://schemas.microsoft.com/office/powerpoint/2010/main" val="12349385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2321&quot;&gt;&lt;object type=&quot;3&quot; unique_id=&quot;12322&quot;&gt;&lt;property id=&quot;20148&quot; value=&quot;5&quot;/&gt;&lt;property id=&quot;20300&quot; value=&quot;Diapositive 1&quot;/&gt;&lt;property id=&quot;20307&quot; value=&quot;275&quot;/&gt;&lt;/object&gt;&lt;object type=&quot;3&quot; unique_id=&quot;12323&quot;&gt;&lt;property id=&quot;20148&quot; value=&quot;5&quot;/&gt;&lt;property id=&quot;20300&quot; value=&quot;Diapositive 2&quot;/&gt;&lt;property id=&quot;20307&quot; value=&quot;276&quot;/&gt;&lt;/object&gt;&lt;object type=&quot;3&quot; unique_id=&quot;12324&quot;&gt;&lt;property id=&quot;20148&quot; value=&quot;5&quot;/&gt;&lt;property id=&quot;20300&quot; value=&quot;Diapositive 3&quot;/&gt;&lt;property id=&quot;20307&quot; value=&quot;277&quot;/&gt;&lt;/object&gt;&lt;object type=&quot;3&quot; unique_id=&quot;12325&quot;&gt;&lt;property id=&quot;20148&quot; value=&quot;5&quot;/&gt;&lt;property id=&quot;20300&quot; value=&quot;Diapositive 4&quot;/&gt;&lt;property id=&quot;20307&quot; value=&quot;273&quot;/&gt;&lt;/object&gt;&lt;object type=&quot;3&quot; unique_id=&quot;12326&quot;&gt;&lt;property id=&quot;20148&quot; value=&quot;5&quot;/&gt;&lt;property id=&quot;20300&quot; value=&quot;Diapositive 5&quot;/&gt;&lt;property id=&quot;20307&quot; value=&quot;270&quot;/&gt;&lt;/object&gt;&lt;object type=&quot;3&quot; unique_id=&quot;12327&quot;&gt;&lt;property id=&quot;20148&quot; value=&quot;5&quot;/&gt;&lt;property id=&quot;20300&quot; value=&quot;Diapositive 6 - &amp;quot;  La semaine du numérique&amp;quot;&quot;/&gt;&lt;property id=&quot;20307&quot; value=&quot;256&quot;/&gt;&lt;/object&gt;&lt;object type=&quot;3&quot; unique_id=&quot;12328&quot;&gt;&lt;property id=&quot;20148&quot; value=&quot;5&quot;/&gt;&lt;property id=&quot;20300&quot; value=&quot;Diapositive 7&quot;/&gt;&lt;property id=&quot;20307&quot; value=&quot;260&quot;/&gt;&lt;/object&gt;&lt;object type=&quot;3&quot; unique_id=&quot;12329&quot;&gt;&lt;property id=&quot;20148&quot; value=&quot;5&quot;/&gt;&lt;property id=&quot;20300&quot; value=&quot;Diapositive 8&quot;/&gt;&lt;property id=&quot;20307&quot; value=&quot;261&quot;/&gt;&lt;/object&gt;&lt;object type=&quot;3&quot; unique_id=&quot;12330&quot;&gt;&lt;property id=&quot;20148&quot; value=&quot;5&quot;/&gt;&lt;property id=&quot;20300&quot; value=&quot;Diapositive 9&quot;/&gt;&lt;property id=&quot;20307&quot; value=&quot;262&quot;/&gt;&lt;/object&gt;&lt;object type=&quot;3&quot; unique_id=&quot;12331&quot;&gt;&lt;property id=&quot;20148&quot; value=&quot;5&quot;/&gt;&lt;property id=&quot;20300&quot; value=&quot;Diapositive 10&quot;/&gt;&lt;property id=&quot;20307&quot; value=&quot;263&quot;/&gt;&lt;/object&gt;&lt;object type=&quot;3&quot; unique_id=&quot;12332&quot;&gt;&lt;property id=&quot;20148&quot; value=&quot;5&quot;/&gt;&lt;property id=&quot;20300&quot; value=&quot;Diapositive 11&quot;/&gt;&lt;property id=&quot;20307&quot; value=&quot;264&quot;/&gt;&lt;/object&gt;&lt;object type=&quot;3&quot; unique_id=&quot;12333&quot;&gt;&lt;property id=&quot;20148&quot; value=&quot;5&quot;/&gt;&lt;property id=&quot;20300&quot; value=&quot;Diapositive 12&quot;/&gt;&lt;property id=&quot;20307&quot; value=&quot;265&quot;/&gt;&lt;/object&gt;&lt;object type=&quot;3&quot; unique_id=&quot;12334&quot;&gt;&lt;property id=&quot;20148&quot; value=&quot;5&quot;/&gt;&lt;property id=&quot;20300&quot; value=&quot;Diapositive 13&quot;/&gt;&lt;property id=&quot;20307&quot; value=&quot;266&quot;/&gt;&lt;/object&gt;&lt;object type=&quot;3&quot; unique_id=&quot;12335&quot;&gt;&lt;property id=&quot;20148&quot; value=&quot;5&quot;/&gt;&lt;property id=&quot;20300&quot; value=&quot;Diapositive 14&quot;/&gt;&lt;property id=&quot;20307&quot; value=&quot;272&quot;/&gt;&lt;/object&gt;&lt;object type=&quot;3&quot; unique_id=&quot;12336&quot;&gt;&lt;property id=&quot;20148&quot; value=&quot;5&quot;/&gt;&lt;property id=&quot;20300&quot; value=&quot;Diapositive 19&quot;/&gt;&lt;property id=&quot;20307&quot; value=&quot;268&quot;/&gt;&lt;/object&gt;&lt;object type=&quot;3&quot; unique_id=&quot;12337&quot;&gt;&lt;property id=&quot;20148&quot; value=&quot;5&quot;/&gt;&lt;property id=&quot;20300&quot; value=&quot;Diapositive 15&quot;/&gt;&lt;property id=&quot;20307&quot; value=&quot;269&quot;/&gt;&lt;/object&gt;&lt;object type=&quot;3&quot; unique_id=&quot;12338&quot;&gt;&lt;property id=&quot;20148&quot; value=&quot;5&quot;/&gt;&lt;property id=&quot;20300&quot; value=&quot;Diapositive 20&quot;/&gt;&lt;property id=&quot;20307&quot; value=&quot;267&quot;/&gt;&lt;/object&gt;&lt;object type=&quot;3&quot; unique_id=&quot;12339&quot;&gt;&lt;property id=&quot;20148&quot; value=&quot;5&quot;/&gt;&lt;property id=&quot;20300&quot; value=&quot;Diapositive 17&quot;/&gt;&lt;property id=&quot;20307&quot; value=&quot;271&quot;/&gt;&lt;/object&gt;&lt;object type=&quot;3&quot; unique_id=&quot;12340&quot;&gt;&lt;property id=&quot;20148&quot; value=&quot;5&quot;/&gt;&lt;property id=&quot;20300&quot; value=&quot;Diapositive 18&quot;/&gt;&lt;property id=&quot;20307&quot; value=&quot;279&quot;/&gt;&lt;/object&gt;&lt;object type=&quot;3&quot; unique_id=&quot;12341&quot;&gt;&lt;property id=&quot;20148&quot; value=&quot;5&quot;/&gt;&lt;property id=&quot;20300&quot; value=&quot;Diapositive 21 - &amp;quot;  La semaine du numérique&amp;quot;&quot;/&gt;&lt;property id=&quot;20307&quot; value=&quot;274&quot;/&gt;&lt;/object&gt;&lt;object type=&quot;3&quot; unique_id=&quot;12342&quot;&gt;&lt;property id=&quot;20148&quot; value=&quot;5&quot;/&gt;&lt;property id=&quot;20300&quot; value=&quot;Diapositive 22 - &amp;quot;Organiser les actions dans son établissement&amp;quot;&quot;/&gt;&lt;property id=&quot;20307&quot; value=&quot;278&quot;/&gt;&lt;/object&gt;&lt;object type=&quot;3&quot; unique_id=&quot;12573&quot;&gt;&lt;property id=&quot;20148&quot; value=&quot;5&quot;/&gt;&lt;property id=&quot;20300&quot; value=&quot;Diapositive 16&quot;/&gt;&lt;property id=&quot;20307&quot; value=&quot;280&quot;/&gt;&lt;/object&gt;&lt;object type=&quot;3&quot; unique_id=&quot;12574&quot;&gt;&lt;property id=&quot;20148&quot; value=&quot;5&quot;/&gt;&lt;property id=&quot;20300&quot; value=&quot;Diapositive 23&quot;/&gt;&lt;property id=&quot;20307&quot; value=&quot;281&quot;/&gt;&lt;/object&gt;&lt;object type=&quot;3&quot; unique_id=&quot;12575&quot;&gt;&lt;property id=&quot;20148&quot; value=&quot;5&quot;/&gt;&lt;property id=&quot;20300&quot; value=&quot;Diapositive 24&quot;/&gt;&lt;property id=&quot;20307&quot; value=&quot;282&quot;/&gt;&lt;/object&gt;&lt;object type=&quot;3&quot; unique_id=&quot;12576&quot;&gt;&lt;property id=&quot;20148&quot; value=&quot;5&quot;/&gt;&lt;property id=&quot;20300&quot; value=&quot;Diapositive 25&quot;/&gt;&lt;property id=&quot;20307&quot; value=&quot;283&quot;/&gt;&lt;/object&gt;&lt;object type=&quot;3&quot; unique_id=&quot;12577&quot;&gt;&lt;property id=&quot;20148&quot; value=&quot;5&quot;/&gt;&lt;property id=&quot;20300&quot; value=&quot;Diapositive 26&quot;/&gt;&lt;property id=&quot;20307&quot; value=&quot;284&quot;/&gt;&lt;/object&gt;&lt;object type=&quot;3&quot; unique_id=&quot;12578&quot;&gt;&lt;property id=&quot;20148&quot; value=&quot;5&quot;/&gt;&lt;property id=&quot;20300&quot; value=&quot;Diapositive 27&quot;/&gt;&lt;property id=&quot;20307&quot; value=&quot;285&quot;/&gt;&lt;/object&gt;&lt;object type=&quot;3&quot; unique_id=&quot;12579&quot;&gt;&lt;property id=&quot;20148&quot; value=&quot;5&quot;/&gt;&lt;property id=&quot;20300&quot; value=&quot;Diapositive 28&quot;/&gt;&lt;property id=&quot;20307&quot; value=&quot;286&quot;/&gt;&lt;/object&gt;&lt;object type=&quot;3&quot; unique_id=&quot;12580&quot;&gt;&lt;property id=&quot;20148&quot; value=&quot;5&quot;/&gt;&lt;property id=&quot;20300&quot; value=&quot;Diapositive 29&quot;/&gt;&lt;property id=&quot;20307&quot; value=&quot;287&quot;/&gt;&lt;/object&gt;&lt;/object&gt;&lt;object type=&quot;8&quot; unique_id=&quot;12365&quot;&gt;&lt;/object&gt;&lt;/object&gt;&lt;/database&gt;"/>
  <p:tag name="SECTOMILLISECCONVERTED"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9924D1ECC420D47A2456556BC94F7370400BDF4491DEA4973499845289601F88B9F" ma:contentTypeVersion="55" ma:contentTypeDescription="Create a new document." ma:contentTypeScope="" ma:versionID="41eb558a2b826e6e4f9defd990175bec">
  <xsd:schema xmlns:xsd="http://www.w3.org/2001/XMLSchema" xmlns:xs="http://www.w3.org/2001/XMLSchema" xmlns:p="http://schemas.microsoft.com/office/2006/metadata/properties" xmlns:ns2="6d93d202-47fc-4405-873a-cab67cc5f1b2" xmlns:ns3="64acb2c5-0a2b-4bda-bd34-58e36cbb80d2" targetNamespace="http://schemas.microsoft.com/office/2006/metadata/properties" ma:root="true" ma:fieldsID="19deea0185cf7bc57eee9b90b1ba2ace" ns2:_="" ns3:_="">
    <xsd:import namespace="6d93d202-47fc-4405-873a-cab67cc5f1b2"/>
    <xsd:import namespace="64acb2c5-0a2b-4bda-bd34-58e36cbb80d2"/>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3d202-47fc-4405-873a-cab67cc5f1b2"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dc79c007-7f28-4db9-9ba1-525d19a3279b}"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80C6DD30-196A-4C6B-B1BF-A43F3B8ACD4F}" ma:internalName="CSXSubmissionMarket" ma:readOnly="false" ma:showField="MarketName" ma:web="6d93d202-47fc-4405-873a-cab67cc5f1b2">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bb16b974-ed24-4278-8820-8e232d38904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7E2D4CA2-442A-4FDA-AA57-71B8C7B2C53C}" ma:internalName="InProjectListLookup" ma:readOnly="true" ma:showField="InProjectLis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fd9a49dc-3dbf-4047-b62d-1d587abe7b40}"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7E2D4CA2-442A-4FDA-AA57-71B8C7B2C53C}" ma:internalName="LastCompleteVersionLookup" ma:readOnly="true" ma:showField="LastComplete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7E2D4CA2-442A-4FDA-AA57-71B8C7B2C53C}" ma:internalName="LastPreviewErrorLookup" ma:readOnly="true" ma:showField="LastPreview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7E2D4CA2-442A-4FDA-AA57-71B8C7B2C53C}" ma:internalName="LastPreviewResultLookup" ma:readOnly="true" ma:showField="LastPreview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7E2D4CA2-442A-4FDA-AA57-71B8C7B2C53C}" ma:internalName="LastPreviewAttemptDateLookup" ma:readOnly="true" ma:showField="LastPreview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7E2D4CA2-442A-4FDA-AA57-71B8C7B2C53C}" ma:internalName="LastPreviewedByLookup" ma:readOnly="true" ma:showField="LastPreview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7E2D4CA2-442A-4FDA-AA57-71B8C7B2C53C}" ma:internalName="LastPreviewTimeLookup" ma:readOnly="true" ma:showField="LastPreview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7E2D4CA2-442A-4FDA-AA57-71B8C7B2C53C}" ma:internalName="LastPreviewVersionLookup" ma:readOnly="true" ma:showField="LastPreview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7E2D4CA2-442A-4FDA-AA57-71B8C7B2C53C}" ma:internalName="LastPublishErrorLookup" ma:readOnly="true" ma:showField="LastPublish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7E2D4CA2-442A-4FDA-AA57-71B8C7B2C53C}" ma:internalName="LastPublishResultLookup" ma:readOnly="true" ma:showField="LastPublish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7E2D4CA2-442A-4FDA-AA57-71B8C7B2C53C}" ma:internalName="LastPublishAttemptDateLookup" ma:readOnly="true" ma:showField="LastPublish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7E2D4CA2-442A-4FDA-AA57-71B8C7B2C53C}" ma:internalName="LastPublishedByLookup" ma:readOnly="true" ma:showField="LastPublish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7E2D4CA2-442A-4FDA-AA57-71B8C7B2C53C}" ma:internalName="LastPublishTimeLookup" ma:readOnly="true" ma:showField="LastPublish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7E2D4CA2-442A-4FDA-AA57-71B8C7B2C53C}" ma:internalName="LastPublishVersionLookup" ma:readOnly="true" ma:showField="LastPublish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4CDE398E-75A7-4993-8C61-2BFD31F64754}" ma:internalName="LocLastLocAttemptVersionLookup" ma:readOnly="false" ma:showField="LastLocAttemptVersion" ma:web="6d93d202-47fc-4405-873a-cab67cc5f1b2">
      <xsd:simpleType>
        <xsd:restriction base="dms:Lookup"/>
      </xsd:simpleType>
    </xsd:element>
    <xsd:element name="LocLastLocAttemptVersionTypeLookup" ma:index="72" nillable="true" ma:displayName="Loc Last Loc Attempt Version Type" ma:default="" ma:list="{4CDE398E-75A7-4993-8C61-2BFD31F64754}" ma:internalName="LocLastLocAttemptVersionTypeLookup" ma:readOnly="true" ma:showField="LastLocAttemptVersionType" ma:web="6d93d202-47fc-4405-873a-cab67cc5f1b2">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4CDE398E-75A7-4993-8C61-2BFD31F64754}" ma:internalName="LocNewPublishedVersionLookup" ma:readOnly="true" ma:showField="NewPublishedVersion" ma:web="6d93d202-47fc-4405-873a-cab67cc5f1b2">
      <xsd:simpleType>
        <xsd:restriction base="dms:Lookup"/>
      </xsd:simpleType>
    </xsd:element>
    <xsd:element name="LocOverallHandbackStatusLookup" ma:index="76" nillable="true" ma:displayName="Loc Overall Handback Status" ma:default="" ma:list="{4CDE398E-75A7-4993-8C61-2BFD31F64754}" ma:internalName="LocOverallHandbackStatusLookup" ma:readOnly="true" ma:showField="OverallHandbackStatus" ma:web="6d93d202-47fc-4405-873a-cab67cc5f1b2">
      <xsd:simpleType>
        <xsd:restriction base="dms:Lookup"/>
      </xsd:simpleType>
    </xsd:element>
    <xsd:element name="LocOverallLocStatusLookup" ma:index="77" nillable="true" ma:displayName="Loc Overall Localize Status" ma:default="" ma:list="{4CDE398E-75A7-4993-8C61-2BFD31F64754}" ma:internalName="LocOverallLocStatusLookup" ma:readOnly="true" ma:showField="OverallLocStatus" ma:web="6d93d202-47fc-4405-873a-cab67cc5f1b2">
      <xsd:simpleType>
        <xsd:restriction base="dms:Lookup"/>
      </xsd:simpleType>
    </xsd:element>
    <xsd:element name="LocOverallPreviewStatusLookup" ma:index="78" nillable="true" ma:displayName="Loc Overall Preview Status" ma:default="" ma:list="{4CDE398E-75A7-4993-8C61-2BFD31F64754}" ma:internalName="LocOverallPreviewStatusLookup" ma:readOnly="true" ma:showField="OverallPreviewStatus" ma:web="6d93d202-47fc-4405-873a-cab67cc5f1b2">
      <xsd:simpleType>
        <xsd:restriction base="dms:Lookup"/>
      </xsd:simpleType>
    </xsd:element>
    <xsd:element name="LocOverallPublishStatusLookup" ma:index="79" nillable="true" ma:displayName="Loc Overall Publish Status" ma:default="" ma:list="{4CDE398E-75A7-4993-8C61-2BFD31F64754}" ma:internalName="LocOverallPublishStatusLookup" ma:readOnly="true" ma:showField="OverallPublishStatus" ma:web="6d93d202-47fc-4405-873a-cab67cc5f1b2">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4CDE398E-75A7-4993-8C61-2BFD31F64754}" ma:internalName="LocProcessedForHandoffsLookup" ma:readOnly="true" ma:showField="ProcessedForHandoffs" ma:web="6d93d202-47fc-4405-873a-cab67cc5f1b2">
      <xsd:simpleType>
        <xsd:restriction base="dms:Lookup"/>
      </xsd:simpleType>
    </xsd:element>
    <xsd:element name="LocProcessedForMarketsLookup" ma:index="82" nillable="true" ma:displayName="Loc Processed For Markets" ma:default="" ma:list="{4CDE398E-75A7-4993-8C61-2BFD31F64754}" ma:internalName="LocProcessedForMarketsLookup" ma:readOnly="true" ma:showField="ProcessedForMarkets" ma:web="6d93d202-47fc-4405-873a-cab67cc5f1b2">
      <xsd:simpleType>
        <xsd:restriction base="dms:Lookup"/>
      </xsd:simpleType>
    </xsd:element>
    <xsd:element name="LocPublishedDependentAssetsLookup" ma:index="83" nillable="true" ma:displayName="Loc Published Dependent Assets" ma:default="" ma:list="{4CDE398E-75A7-4993-8C61-2BFD31F64754}" ma:internalName="LocPublishedDependentAssetsLookup" ma:readOnly="true" ma:showField="PublishedDependentAssets" ma:web="6d93d202-47fc-4405-873a-cab67cc5f1b2">
      <xsd:simpleType>
        <xsd:restriction base="dms:Lookup"/>
      </xsd:simpleType>
    </xsd:element>
    <xsd:element name="LocPublishedLinkedAssetsLookup" ma:index="84" nillable="true" ma:displayName="Loc Published Linked Assets" ma:default="" ma:list="{4CDE398E-75A7-4993-8C61-2BFD31F64754}" ma:internalName="LocPublishedLinkedAssetsLookup" ma:readOnly="true" ma:showField="PublishedLinkedAssets" ma:web="6d93d202-47fc-4405-873a-cab67cc5f1b2">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db560eb5-700a-4f94-8fda-b57de4261f12}"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80C6DD30-196A-4C6B-B1BF-A43F3B8ACD4F}" ma:internalName="Markets" ma:readOnly="false" ma:showField="MarketNa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7E2D4CA2-442A-4FDA-AA57-71B8C7B2C53C}" ma:internalName="NumOfRatingsLookup" ma:readOnly="true" ma:showField="NumOfRating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7E2D4CA2-442A-4FDA-AA57-71B8C7B2C53C}" ma:internalName="PublishStatusLookup" ma:readOnly="false" ma:showField="PublishStatu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6e3f7319-fb8f-4449-8902-000ab73a8566}"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11d213f5-ec09-44b6-a8be-9da225be7a8d}" ma:internalName="TaxCatchAll" ma:showField="CatchAllData"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11d213f5-ec09-44b6-a8be-9da225be7a8d}" ma:internalName="TaxCatchAllLabel" ma:readOnly="true" ma:showField="CatchAllDataLabel"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4acb2c5-0a2b-4bda-bd34-58e36cbb80d2"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quiredFrom xmlns="6d93d202-47fc-4405-873a-cab67cc5f1b2" xsi:nil="true"/>
    <IsSearchable xmlns="6d93d202-47fc-4405-873a-cab67cc5f1b2">true</IsSearchable>
    <EditorialStatus xmlns="6d93d202-47fc-4405-873a-cab67cc5f1b2">Complete</EditorialStatus>
    <OriginAsset xmlns="6d93d202-47fc-4405-873a-cab67cc5f1b2" xsi:nil="true"/>
    <ThumbnailAssetId xmlns="6d93d202-47fc-4405-873a-cab67cc5f1b2" xsi:nil="true"/>
    <TrustLevel xmlns="6d93d202-47fc-4405-873a-cab67cc5f1b2">3 Community New</TrustLevel>
    <MarketSpecific xmlns="6d93d202-47fc-4405-873a-cab67cc5f1b2">true</MarketSpecific>
    <TPNamespace xmlns="6d93d202-47fc-4405-873a-cab67cc5f1b2" xsi:nil="true"/>
    <DirectSourceMarket xmlns="6d93d202-47fc-4405-873a-cab67cc5f1b2">english</DirectSourceMarket>
    <MachineTranslated xmlns="6d93d202-47fc-4405-873a-cab67cc5f1b2">false</MachineTranslated>
    <PlannedPubDate xmlns="6d93d202-47fc-4405-873a-cab67cc5f1b2" xsi:nil="true"/>
    <SubmitterId xmlns="6d93d202-47fc-4405-873a-cab67cc5f1b2">9c60ae39-ee33-43c2-b863-454968d0f2cc</SubmitterId>
    <Downloads xmlns="6d93d202-47fc-4405-873a-cab67cc5f1b2">0</Downloads>
    <OriginalSourceMarket xmlns="6d93d202-47fc-4405-873a-cab67cc5f1b2">english</OriginalSourceMarket>
    <PublishTargets xmlns="6d93d202-47fc-4405-873a-cab67cc5f1b2">OfficeOnline</PublishTargets>
    <ArtSampleDocs xmlns="6d93d202-47fc-4405-873a-cab67cc5f1b2" xsi:nil="true"/>
    <ApprovalLog xmlns="6d93d202-47fc-4405-873a-cab67cc5f1b2" xsi:nil="true"/>
    <ApprovalStatus xmlns="6d93d202-47fc-4405-873a-cab67cc5f1b2">InProgress</ApprovalStatus>
    <TPComponent xmlns="6d93d202-47fc-4405-873a-cab67cc5f1b2">PPTFiles</TPComponent>
    <EditorialTags xmlns="6d93d202-47fc-4405-873a-cab67cc5f1b2" xsi:nil="true"/>
    <TPExecutable xmlns="6d93d202-47fc-4405-873a-cab67cc5f1b2" xsi:nil="true"/>
    <LastHandOff xmlns="6d93d202-47fc-4405-873a-cab67cc5f1b2" xsi:nil="true"/>
    <BusinessGroup xmlns="6d93d202-47fc-4405-873a-cab67cc5f1b2" xsi:nil="true"/>
    <TPAppVersion xmlns="6d93d202-47fc-4405-873a-cab67cc5f1b2">12</TPAppVersion>
    <VoteCount xmlns="6d93d202-47fc-4405-873a-cab67cc5f1b2" xsi:nil="true"/>
    <APAuthor xmlns="6d93d202-47fc-4405-873a-cab67cc5f1b2">
      <UserInfo>
        <DisplayName>_o14migrate</DisplayName>
        <AccountId>266</AccountId>
        <AccountType/>
      </UserInfo>
    </APAuthor>
    <TPCommandLine xmlns="6d93d202-47fc-4405-873a-cab67cc5f1b2">{PP} /n {FilePath}</TPCommandLine>
    <UACurrentWords xmlns="6d93d202-47fc-4405-873a-cab67cc5f1b2" xsi:nil="true"/>
    <AssetId xmlns="6d93d202-47fc-4405-873a-cab67cc5f1b2">TP030007258</AssetId>
    <Manager xmlns="6d93d202-47fc-4405-873a-cab67cc5f1b2" xsi:nil="true"/>
    <NumericId xmlns="6d93d202-47fc-4405-873a-cab67cc5f1b2">-1</NumericId>
    <Component xmlns="64acb2c5-0a2b-4bda-bd34-58e36cbb80d2" xsi:nil="true"/>
    <HandoffToMSDN xmlns="6d93d202-47fc-4405-873a-cab67cc5f1b2" xsi:nil="true"/>
    <Markets xmlns="6d93d202-47fc-4405-873a-cab67cc5f1b2">
      <Value>2</Value>
    </Markets>
    <UALocComments xmlns="6d93d202-47fc-4405-873a-cab67cc5f1b2" xsi:nil="true"/>
    <UALocRecommendation xmlns="6d93d202-47fc-4405-873a-cab67cc5f1b2">Localize</UALocRecommendation>
    <AssetStart xmlns="6d93d202-47fc-4405-873a-cab67cc5f1b2">2010-04-16T13:48:52+00:00</AssetStart>
    <CrawlForDependencies xmlns="6d93d202-47fc-4405-873a-cab67cc5f1b2">false</CrawlForDependencies>
    <LastModifiedDateTime xmlns="6d93d202-47fc-4405-873a-cab67cc5f1b2" xsi:nil="true"/>
    <LastPublishResultLookup xmlns="6d93d202-47fc-4405-873a-cab67cc5f1b2" xsi:nil="true"/>
    <PublishStatusLookup xmlns="6d93d202-47fc-4405-873a-cab67cc5f1b2">
      <Value>327699</Value>
      <Value>503339</Value>
    </PublishStatusLookup>
    <AverageRating xmlns="6d93d202-47fc-4405-873a-cab67cc5f1b2" xsi:nil="true"/>
    <CSXUpdate xmlns="6d93d202-47fc-4405-873a-cab67cc5f1b2">false</CSXUpdate>
    <UAProjectedTotalWords xmlns="6d93d202-47fc-4405-873a-cab67cc5f1b2" xsi:nil="true"/>
    <AssetExpire xmlns="6d93d202-47fc-4405-873a-cab67cc5f1b2">2100-01-01T00:00:00+00:00</AssetExpire>
    <AssetType xmlns="6d93d202-47fc-4405-873a-cab67cc5f1b2">TP</AssetType>
    <IntlLangReviewDate xmlns="6d93d202-47fc-4405-873a-cab67cc5f1b2" xsi:nil="true"/>
    <TPFriendlyName xmlns="6d93d202-47fc-4405-873a-cab67cc5f1b2">Thème design - Internet numérique</TPFriendlyName>
    <IntlLangReview xmlns="6d93d202-47fc-4405-873a-cab67cc5f1b2" xsi:nil="true"/>
    <OOCacheId xmlns="6d93d202-47fc-4405-873a-cab67cc5f1b2" xsi:nil="true"/>
    <PolicheckWords xmlns="6d93d202-47fc-4405-873a-cab67cc5f1b2" xsi:nil="true"/>
    <TemplateStatus xmlns="6d93d202-47fc-4405-873a-cab67cc5f1b2">Complete</TemplateStatus>
    <CSXSubmissionMarket xmlns="6d93d202-47fc-4405-873a-cab67cc5f1b2" xsi:nil="true"/>
    <FriendlyTitle xmlns="6d93d202-47fc-4405-873a-cab67cc5f1b2" xsi:nil="true"/>
    <TPLaunchHelpLinkType xmlns="6d93d202-47fc-4405-873a-cab67cc5f1b2" xsi:nil="true"/>
    <Providers xmlns="6d93d202-47fc-4405-873a-cab67cc5f1b2" xsi:nil="true"/>
    <SourceTitle xmlns="6d93d202-47fc-4405-873a-cab67cc5f1b2">Thème design - Internet numérique</SourceTitle>
    <TemplateTemplateType xmlns="6d93d202-47fc-4405-873a-cab67cc5f1b2">PowerPoint 12 Default</TemplateTemplateType>
    <TimesCloned xmlns="6d93d202-47fc-4405-873a-cab67cc5f1b2" xsi:nil="true"/>
    <ClipArtFilename xmlns="6d93d202-47fc-4405-873a-cab67cc5f1b2" xsi:nil="true"/>
    <APDescription xmlns="6d93d202-47fc-4405-873a-cab67cc5f1b2" xsi:nil="true"/>
    <TPApplication xmlns="6d93d202-47fc-4405-873a-cab67cc5f1b2">PowerPoint</TPApplication>
    <CSXHash xmlns="6d93d202-47fc-4405-873a-cab67cc5f1b2">uuEajATAg7HSFQypJCSrn1DXl+o=</CSXHash>
    <PrimaryImageGen xmlns="6d93d202-47fc-4405-873a-cab67cc5f1b2">true</PrimaryImageGen>
    <ContentItem xmlns="6d93d202-47fc-4405-873a-cab67cc5f1b2" xsi:nil="true"/>
    <IsDeleted xmlns="6d93d202-47fc-4405-873a-cab67cc5f1b2">false</IsDeleted>
    <ShowIn xmlns="6d93d202-47fc-4405-873a-cab67cc5f1b2">Show everywhere</ShowIn>
    <BugNumber xmlns="6d93d202-47fc-4405-873a-cab67cc5f1b2" xsi:nil="true"/>
    <LegacyData xmlns="6d93d202-47fc-4405-873a-cab67cc5f1b2">ListingID:;Manager:;BuildStatus:Publish Passed;MockupPath:</LegacyData>
    <TPLaunchHelpLink xmlns="6d93d202-47fc-4405-873a-cab67cc5f1b2" xsi:nil="true"/>
    <Milestone xmlns="6d93d202-47fc-4405-873a-cab67cc5f1b2" xsi:nil="true"/>
    <UANotes xmlns="6d93d202-47fc-4405-873a-cab67cc5f1b2" xsi:nil="true"/>
    <Description0 xmlns="64acb2c5-0a2b-4bda-bd34-58e36cbb80d2" xsi:nil="true"/>
    <IntlLangReviewer xmlns="6d93d202-47fc-4405-873a-cab67cc5f1b2" xsi:nil="true"/>
    <IntlLocPriority xmlns="6d93d202-47fc-4405-873a-cab67cc5f1b2" xsi:nil="true"/>
    <OpenTemplate xmlns="6d93d202-47fc-4405-873a-cab67cc5f1b2">true</OpenTemplate>
    <Provider xmlns="6d93d202-47fc-4405-873a-cab67cc5f1b2" xsi:nil="true"/>
    <CSXSubmissionDate xmlns="6d93d202-47fc-4405-873a-cab67cc5f1b2">2009-10-10T07:00:00+00:00</CSXSubmissionDate>
    <TPClientViewer xmlns="6d93d202-47fc-4405-873a-cab67cc5f1b2" xsi:nil="true"/>
    <DSATActionTaken xmlns="6d93d202-47fc-4405-873a-cab67cc5f1b2" xsi:nil="true"/>
    <APEditor xmlns="6d93d202-47fc-4405-873a-cab67cc5f1b2">
      <UserInfo>
        <DisplayName>_o14migrate</DisplayName>
        <AccountId>266</AccountId>
        <AccountType/>
      </UserInfo>
    </APEditor>
    <TPInstallLocation xmlns="6d93d202-47fc-4405-873a-cab67cc5f1b2">{My Templates}</TPInstallLocation>
    <OutputCachingOn xmlns="6d93d202-47fc-4405-873a-cab67cc5f1b2">false</OutputCachingOn>
    <ParentAssetId xmlns="6d93d202-47fc-4405-873a-cab67cc5f1b2" xsi:nil="true"/>
    <LocManualTestRequired xmlns="6d93d202-47fc-4405-873a-cab67cc5f1b2">false</LocManualTestRequired>
    <LocalizationTagsTaxHTField0 xmlns="6d93d202-47fc-4405-873a-cab67cc5f1b2">
      <Terms xmlns="http://schemas.microsoft.com/office/infopath/2007/PartnerControls"/>
    </LocalizationTagsTaxHTField0>
    <CampaignTagsTaxHTField0 xmlns="6d93d202-47fc-4405-873a-cab67cc5f1b2">
      <Terms xmlns="http://schemas.microsoft.com/office/infopath/2007/PartnerControls"/>
    </CampaignTagsTaxHTField0>
    <LocLastLocAttemptVersionLookup xmlns="6d93d202-47fc-4405-873a-cab67cc5f1b2">170158</LocLastLocAttemptVersionLookup>
    <InternalTagsTaxHTField0 xmlns="6d93d202-47fc-4405-873a-cab67cc5f1b2">
      <Terms xmlns="http://schemas.microsoft.com/office/infopath/2007/PartnerControls"/>
    </InternalTagsTaxHTField0>
    <LocRecommendedHandoff xmlns="6d93d202-47fc-4405-873a-cab67cc5f1b2" xsi:nil="true"/>
    <BlockPublish xmlns="6d93d202-47fc-4405-873a-cab67cc5f1b2">false</BlockPublish>
    <LocComments xmlns="6d93d202-47fc-4405-873a-cab67cc5f1b2" xsi:nil="true"/>
    <TaxCatchAll xmlns="6d93d202-47fc-4405-873a-cab67cc5f1b2"/>
    <OriginalRelease xmlns="6d93d202-47fc-4405-873a-cab67cc5f1b2">14</OriginalRelease>
    <RecommendationsModifier xmlns="6d93d202-47fc-4405-873a-cab67cc5f1b2" xsi:nil="true"/>
    <ScenarioTagsTaxHTField0 xmlns="6d93d202-47fc-4405-873a-cab67cc5f1b2">
      <Terms xmlns="http://schemas.microsoft.com/office/infopath/2007/PartnerControls"/>
    </ScenarioTagsTaxHTField0>
    <FeatureTagsTaxHTField0 xmlns="6d93d202-47fc-4405-873a-cab67cc5f1b2">
      <Terms xmlns="http://schemas.microsoft.com/office/infopath/2007/PartnerControls"/>
    </FeatureTagsTaxHTField0>
    <LocMarketGroupTiers2 xmlns="6d93d202-47fc-4405-873a-cab67cc5f1b2" xsi:nil="true"/>
  </documentManagement>
</p:properties>
</file>

<file path=customXml/itemProps1.xml><?xml version="1.0" encoding="utf-8"?>
<ds:datastoreItem xmlns:ds="http://schemas.openxmlformats.org/officeDocument/2006/customXml" ds:itemID="{B4FD0025-B240-4854-891C-BA58ACC09C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3d202-47fc-4405-873a-cab67cc5f1b2"/>
    <ds:schemaRef ds:uri="64acb2c5-0a2b-4bda-bd34-58e36cbb8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DF1A0C-CFBC-43C4-B66C-6A39D34967F7}">
  <ds:schemaRefs>
    <ds:schemaRef ds:uri="http://schemas.microsoft.com/sharepoint/v3/contenttype/forms"/>
  </ds:schemaRefs>
</ds:datastoreItem>
</file>

<file path=customXml/itemProps3.xml><?xml version="1.0" encoding="utf-8"?>
<ds:datastoreItem xmlns:ds="http://schemas.openxmlformats.org/officeDocument/2006/customXml" ds:itemID="{0FD25C35-DB16-4838-98EB-2166CA420D3C}">
  <ds:schemaRefs>
    <ds:schemaRef ds:uri="http://purl.org/dc/terms/"/>
    <ds:schemaRef ds:uri="64acb2c5-0a2b-4bda-bd34-58e36cbb80d2"/>
    <ds:schemaRef ds:uri="6d93d202-47fc-4405-873a-cab67cc5f1b2"/>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Thème design - Internet numérique</Template>
  <TotalTime>718</TotalTime>
  <Words>1223</Words>
  <Application>Microsoft Office PowerPoint</Application>
  <PresentationFormat>Affichage à l'écran (4:3)</PresentationFormat>
  <Paragraphs>238</Paragraphs>
  <Slides>29</Slides>
  <Notes>22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Arial</vt:lpstr>
      <vt:lpstr>Calibri</vt:lpstr>
      <vt:lpstr>DejaVu Sans</vt:lpstr>
      <vt:lpstr>Helvetica Neue</vt:lpstr>
      <vt:lpstr>Thème Office</vt:lpstr>
      <vt:lpstr>Présentation PowerPoint</vt:lpstr>
      <vt:lpstr>Présentation PowerPoint</vt:lpstr>
      <vt:lpstr>Présentation PowerPoint</vt:lpstr>
      <vt:lpstr>Présentation PowerPoint</vt:lpstr>
      <vt:lpstr>Présentation PowerPoint</vt:lpstr>
      <vt:lpstr>  La semaine du numérique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La semaine du numérique</vt:lpstr>
      <vt:lpstr>Organiser les actions dans son établissement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semaine du numérique</dc:title>
  <dc:creator>Utilisateur de Microsoft Office</dc:creator>
  <cp:lastModifiedBy>suzy renoux</cp:lastModifiedBy>
  <cp:revision>56</cp:revision>
  <dcterms:created xsi:type="dcterms:W3CDTF">2015-12-09T14:09:53Z</dcterms:created>
  <dcterms:modified xsi:type="dcterms:W3CDTF">2015-12-11T20:37:13Z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0x01010069924D1ECC420D47A2456556BC94F7370400BDF4491DEA4973499845289601F88B9F</vt:lpwstr>
  </property>
  <property fmtid="{D5CDD505-2E9C-101B-9397-08002B2CF9AE}" pid="3" name="Applications">
    <vt:lpwstr>53;#PowerPoint 12</vt:lpwstr>
  </property>
  <property fmtid="{D5CDD505-2E9C-101B-9397-08002B2CF9AE}" pid="4" name="Order">
    <vt:r8>8551400</vt:r8>
  </property>
  <property fmtid="{D5CDD505-2E9C-101B-9397-08002B2CF9AE}" pid="5" name="APTrustLevel">
    <vt:r8>3</vt:r8>
  </property>
</Properties>
</file>