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10080625" cy="567055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5"/>
  </p:normalViewPr>
  <p:slideViewPr>
    <p:cSldViewPr snapToGrid="0" snapToObjects="1">
      <p:cViewPr varScale="1">
        <p:scale>
          <a:sx n="134" d="100"/>
          <a:sy n="134" d="100"/>
        </p:scale>
        <p:origin x="608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5-14T13:55:13" idx="1">
    <p:pos x="0" y="0"/>
    <p:text>Écrire le mot « informations » au tableau.
Comment suivez-vous les informations :
- un peu, beaucoup, jamais ?
- à la radio, à la télé, sur Internet, dans les journaux ?
-Expliquer les différences entre journaux, magazines, presse écrite et presse orale.
-Que trouve-t-on dans les journaux d’actualité ? A la télévision ? A la radio ? 
-Introduire la notion de rubriques avec jeu de vignettes dessins (identifier le nom des domaines possibles) A quoi les jeunes s’intéressent-ils ? Lesquelles connaissent-ils ?
-Quelles chaînes françaises connaissent-ils ?
-Quels journaux français connaissent-ils 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5-14T14:47:13" idx="2">
    <p:pos x="0" y="0"/>
    <p:text>-À deux. Chaque binôme choisit une rubrique. Notez les mots-clés qui décrivent les images dans un tableau à deux colonnes (nom du sujet et mots pour décrire images)
Que pensez-vous des images choisies ? À votre avis, est-ce qu’elles aident à comprendre l’information ? Pourquoi ?
-En groupe classe : mise en commun.
Pedant mise en commun: Tableau projeté complété au fur et à mesure.
- Noter les phrases des élèves au tableau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40000" y="-2432880"/>
            <a:ext cx="720" cy="11341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40000" y="180000"/>
            <a:ext cx="8275680" cy="290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4072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54072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40000" y="-2432880"/>
            <a:ext cx="720" cy="11341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40000" y="180000"/>
            <a:ext cx="8275680" cy="290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54072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54072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540000" y="-2432880"/>
            <a:ext cx="720" cy="11341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540000" y="180000"/>
            <a:ext cx="8275680" cy="290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54072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body"/>
          </p:nvPr>
        </p:nvSpPr>
        <p:spPr>
          <a:xfrm>
            <a:off x="54072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540000" y="-2432880"/>
            <a:ext cx="720" cy="11341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540000" y="180000"/>
            <a:ext cx="8275680" cy="290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395568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540000" y="3326400"/>
            <a:ext cx="72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4036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40720" y="12600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54000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54036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540720" y="3326400"/>
            <a:ext cx="360" cy="1886760"/>
          </a:xfrm>
          <a:prstGeom prst="rect">
            <a:avLst/>
          </a:prstGeom>
        </p:spPr>
        <p:txBody>
          <a:bodyPr lIns="0" tIns="0" rIns="0" bIns="0">
            <a:normAutofit fontScale="5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14"/>
          <a:stretch/>
        </p:blipFill>
        <p:spPr>
          <a:xfrm>
            <a:off x="360000" y="1440000"/>
            <a:ext cx="9118080" cy="143568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/>
          <p:cNvPicPr/>
          <p:nvPr/>
        </p:nvPicPr>
        <p:blipFill>
          <a:blip r:embed="rId14"/>
          <a:stretch/>
        </p:blipFill>
        <p:spPr>
          <a:xfrm>
            <a:off x="360000" y="1440000"/>
            <a:ext cx="9118080" cy="1435680"/>
          </a:xfrm>
          <a:prstGeom prst="rect">
            <a:avLst/>
          </a:prstGeom>
          <a:ln w="2520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-8640"/>
            <a:ext cx="10075680" cy="90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" name="Image 78"/>
          <p:cNvPicPr/>
          <p:nvPr/>
        </p:nvPicPr>
        <p:blipFill>
          <a:blip r:embed="rId14"/>
          <a:stretch/>
        </p:blipFill>
        <p:spPr>
          <a:xfrm>
            <a:off x="8820000" y="90000"/>
            <a:ext cx="751680" cy="715680"/>
          </a:xfrm>
          <a:prstGeom prst="rect">
            <a:avLst/>
          </a:prstGeom>
          <a:ln w="25200">
            <a:noFill/>
          </a:ln>
        </p:spPr>
      </p:pic>
      <p:pic>
        <p:nvPicPr>
          <p:cNvPr id="80" name="Image 79"/>
          <p:cNvPicPr/>
          <p:nvPr/>
        </p:nvPicPr>
        <p:blipFill>
          <a:blip r:embed="rId15"/>
          <a:stretch/>
        </p:blipFill>
        <p:spPr>
          <a:xfrm>
            <a:off x="180000" y="5220000"/>
            <a:ext cx="9715680" cy="175680"/>
          </a:xfrm>
          <a:prstGeom prst="rect">
            <a:avLst/>
          </a:prstGeom>
          <a:ln w="25200">
            <a:noFill/>
          </a:ln>
        </p:spPr>
      </p:pic>
      <p:sp>
        <p:nvSpPr>
          <p:cNvPr id="81" name="PlaceHolder 2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75680" cy="62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40000" y="1260000"/>
            <a:ext cx="720" cy="3955680"/>
          </a:xfrm>
          <a:prstGeom prst="rect">
            <a:avLst/>
          </a:prstGeom>
        </p:spPr>
        <p:txBody>
          <a:bodyPr lIns="0" tIns="0" rIns="0" bIns="0">
            <a:normAutofit fontScale="2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Septième niveau de plan</a:t>
            </a: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541440" y="1260000"/>
            <a:ext cx="720" cy="3955680"/>
          </a:xfrm>
          <a:prstGeom prst="rect">
            <a:avLst/>
          </a:prstGeom>
        </p:spPr>
        <p:txBody>
          <a:bodyPr lIns="0" tIns="0" rIns="0" bIns="0">
            <a:normAutofit fontScale="2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-8640"/>
            <a:ext cx="10075680" cy="90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1" name="Image 120"/>
          <p:cNvPicPr/>
          <p:nvPr/>
        </p:nvPicPr>
        <p:blipFill>
          <a:blip r:embed="rId14"/>
          <a:stretch/>
        </p:blipFill>
        <p:spPr>
          <a:xfrm>
            <a:off x="8820000" y="90000"/>
            <a:ext cx="751680" cy="715680"/>
          </a:xfrm>
          <a:prstGeom prst="rect">
            <a:avLst/>
          </a:prstGeom>
          <a:ln w="25200">
            <a:noFill/>
          </a:ln>
        </p:spPr>
      </p:pic>
      <p:pic>
        <p:nvPicPr>
          <p:cNvPr id="122" name="Image 121"/>
          <p:cNvPicPr/>
          <p:nvPr/>
        </p:nvPicPr>
        <p:blipFill>
          <a:blip r:embed="rId15"/>
          <a:stretch/>
        </p:blipFill>
        <p:spPr>
          <a:xfrm>
            <a:off x="180000" y="5220000"/>
            <a:ext cx="9715680" cy="175680"/>
          </a:xfrm>
          <a:prstGeom prst="rect">
            <a:avLst/>
          </a:prstGeom>
          <a:ln w="25200">
            <a:noFill/>
          </a:ln>
        </p:spPr>
      </p:pic>
      <p:sp>
        <p:nvSpPr>
          <p:cNvPr id="123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540000" y="1620000"/>
            <a:ext cx="7555680" cy="9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300" b="0" strike="noStrike" spc="-1">
                <a:solidFill>
                  <a:srgbClr val="FF8000"/>
                </a:solidFill>
                <a:highlight>
                  <a:srgbClr val="FFFFFF"/>
                </a:highlight>
                <a:latin typeface="Arial"/>
                <a:ea typeface="DejaVu Sans"/>
              </a:rPr>
              <a:t>RÉALISER UN JT EN CLASSE</a:t>
            </a:r>
            <a:endParaRPr lang="en-US" sz="3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69960" y="671040"/>
            <a:ext cx="7555680" cy="458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fr-FR" sz="3200" b="0" u="sng" strike="noStrike" spc="-1">
                <a:solidFill>
                  <a:srgbClr val="333333"/>
                </a:solidFill>
                <a:highlight>
                  <a:srgbClr val="FFFFFF"/>
                </a:highlight>
                <a:uFillTx/>
                <a:latin typeface="Arial"/>
                <a:ea typeface="DejaVu Sans"/>
              </a:rPr>
              <a:t>Public</a:t>
            </a:r>
            <a:r>
              <a:rPr lang="fr-FR" sz="3200" b="0" strike="noStrike" spc="-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DejaVu Sans"/>
              </a:rPr>
              <a:t>: collégiens 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3200" b="0" u="sng" strike="noStrike" spc="-1">
                <a:solidFill>
                  <a:srgbClr val="333333"/>
                </a:solidFill>
                <a:highlight>
                  <a:srgbClr val="FFFFFF"/>
                </a:highlight>
                <a:uFillTx/>
                <a:latin typeface="Arial"/>
                <a:ea typeface="DejaVu Sans"/>
              </a:rPr>
              <a:t>Effectif</a:t>
            </a:r>
            <a:r>
              <a:rPr lang="fr-FR" sz="3200" b="0" strike="noStrike" spc="-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DejaVu Sans"/>
              </a:rPr>
              <a:t> : 11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3200" b="0" u="sng" strike="noStrike" spc="-1">
                <a:solidFill>
                  <a:srgbClr val="333333"/>
                </a:solidFill>
                <a:highlight>
                  <a:srgbClr val="FFFFFF"/>
                </a:highlight>
                <a:uFillTx/>
                <a:latin typeface="Arial"/>
                <a:ea typeface="DejaVu Sans"/>
              </a:rPr>
              <a:t>Niveau</a:t>
            </a:r>
            <a:r>
              <a:rPr lang="fr-FR" sz="3200" b="0" strike="noStrike" spc="-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DejaVu Sans"/>
              </a:rPr>
              <a:t> : A2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3200" b="0" u="sng" strike="noStrike" spc="-1">
                <a:solidFill>
                  <a:srgbClr val="333333"/>
                </a:solidFill>
                <a:highlight>
                  <a:srgbClr val="FFFFFF"/>
                </a:highlight>
                <a:uFillTx/>
                <a:latin typeface="Arial"/>
                <a:ea typeface="DejaVu Sans"/>
              </a:rPr>
              <a:t>Pré-requis</a:t>
            </a:r>
            <a:r>
              <a:rPr lang="fr-FR" sz="3200" b="0" strike="noStrike" spc="-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DejaVu Sans"/>
              </a:rPr>
              <a:t> : passé composé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3200" b="0" u="sng" strike="noStrike" spc="-1">
                <a:solidFill>
                  <a:srgbClr val="333333"/>
                </a:solidFill>
                <a:highlight>
                  <a:srgbClr val="FFFFFF"/>
                </a:highlight>
                <a:uFillTx/>
                <a:latin typeface="Arial"/>
                <a:ea typeface="DejaVu Sans"/>
              </a:rPr>
              <a:t>Durée d’une séance</a:t>
            </a:r>
            <a:r>
              <a:rPr lang="fr-FR" sz="3200" b="0" strike="noStrike" spc="-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DejaVu Sans"/>
              </a:rPr>
              <a:t> : 55 minutes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2"/>
          <p:cNvSpPr/>
          <p:nvPr/>
        </p:nvSpPr>
        <p:spPr>
          <a:xfrm>
            <a:off x="615240" y="457200"/>
            <a:ext cx="8998920" cy="475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057"/>
              </a:spcBef>
            </a:pPr>
            <a:r>
              <a:rPr lang="fr-FR" sz="2400" b="1" u="sng" strike="noStrike" spc="-1">
                <a:solidFill>
                  <a:srgbClr val="BE480A"/>
                </a:solidFill>
                <a:uFillTx/>
                <a:latin typeface="Arial"/>
                <a:ea typeface="DejaVu Sans"/>
              </a:rPr>
              <a:t>Objectifs pédagogiques</a:t>
            </a: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  : 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57"/>
              </a:spcBef>
            </a:pP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- Comprendre l’essentiel d’un bulletin d’actualités télévisé.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57"/>
              </a:spcBef>
            </a:pP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- Raconter un événement passé 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57"/>
              </a:spcBef>
            </a:pP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- Améliorer sa prononciation et sa prosodie 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1" u="sng" strike="noStrike" spc="-1">
                <a:solidFill>
                  <a:srgbClr val="BE480A"/>
                </a:solidFill>
                <a:uFillTx/>
                <a:latin typeface="Arial"/>
                <a:ea typeface="DejaVu Sans"/>
              </a:rPr>
              <a:t>Objectifs linguistiques</a:t>
            </a:r>
            <a:r>
              <a:rPr lang="fr-FR" sz="2400" b="0" strike="noStrike" spc="-1">
                <a:solidFill>
                  <a:srgbClr val="C9211E"/>
                </a:solidFill>
                <a:latin typeface="Arial"/>
                <a:ea typeface="DejaVu Sans"/>
              </a:rPr>
              <a:t> :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- Grammaire : passé composé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- Lexique : vocabulaire lié aux médias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57"/>
              </a:spcBef>
            </a:pP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57"/>
              </a:spcBef>
            </a:pPr>
            <a:r>
              <a:rPr lang="fr-FR" sz="2400" b="1" u="sng" strike="noStrike" spc="-1">
                <a:solidFill>
                  <a:srgbClr val="BE480A"/>
                </a:solidFill>
                <a:uFillTx/>
                <a:latin typeface="Arial"/>
                <a:ea typeface="DejaVu Sans"/>
              </a:rPr>
              <a:t>Objectif socio-culturel</a:t>
            </a: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:</a:t>
            </a:r>
            <a:endParaRPr lang="en-U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57"/>
              </a:spcBef>
            </a:pPr>
            <a:r>
              <a:rPr lang="fr-FR" sz="2400" b="0" strike="noStrike" spc="-1">
                <a:solidFill>
                  <a:srgbClr val="333333"/>
                </a:solidFill>
                <a:latin typeface="Arial"/>
                <a:ea typeface="DejaVu Sans"/>
              </a:rPr>
              <a:t>Découvrir la presse française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5151600" y="1260000"/>
            <a:ext cx="438732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>
                <a:solidFill>
                  <a:srgbClr val="EA7500"/>
                </a:solidFill>
                <a:latin typeface="Arial"/>
                <a:ea typeface="DejaVu Sans"/>
              </a:rPr>
              <a:t>SÉANCE 1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457200" y="1298160"/>
            <a:ext cx="882864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Objectifs séance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 :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1) Déduire la notion de rubriques dans un JT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2) Être sensibilisé à l’organisation d’un JT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Support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 : JT national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Matériel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 : vidéoprojecteur, tableau de classe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9289800" y="4800600"/>
            <a:ext cx="392760" cy="29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CustomShape 2"/>
          <p:cNvSpPr/>
          <p:nvPr/>
        </p:nvSpPr>
        <p:spPr>
          <a:xfrm>
            <a:off x="540000" y="914400"/>
            <a:ext cx="905724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80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u="sng" strike="noStrike" spc="-1">
                <a:solidFill>
                  <a:srgbClr val="BE480A"/>
                </a:solidFill>
                <a:uFillTx/>
                <a:latin typeface="Arial"/>
                <a:ea typeface="Microsoft YaHei"/>
              </a:rPr>
              <a:t>Rituel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Microsoft YaHei"/>
              </a:rPr>
              <a:t>   </a:t>
            </a:r>
            <a:r>
              <a:rPr lang="fr-FR" sz="3200" b="0" strike="noStrike" spc="-1">
                <a:solidFill>
                  <a:srgbClr val="666666"/>
                </a:solidFill>
                <a:latin typeface="Arial"/>
                <a:ea typeface="Microsoft YaHei"/>
              </a:rPr>
              <a:t>(PO)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“Qu’est-ce que tu as fait hier/ce week-end?” 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5 minutes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u="sng" strike="noStrike" spc="-1">
                <a:solidFill>
                  <a:srgbClr val="BE480A"/>
                </a:solidFill>
                <a:uFillTx/>
                <a:latin typeface="Arial"/>
                <a:ea typeface="Microsoft YaHei"/>
              </a:rPr>
              <a:t>Mise en route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Microsoft YaHei"/>
              </a:rPr>
              <a:t> </a:t>
            </a:r>
            <a:r>
              <a:rPr lang="fr-FR" sz="3200" b="0" strike="noStrike" spc="-1">
                <a:solidFill>
                  <a:srgbClr val="666666"/>
                </a:solidFill>
                <a:latin typeface="Arial"/>
                <a:ea typeface="Microsoft YaHei"/>
              </a:rPr>
              <a:t>(PO)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: Parler de son rapport à l’information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E480A"/>
                </a:solidFill>
                <a:latin typeface="Wingdings"/>
                <a:ea typeface="Wingdings"/>
              </a:rPr>
              <a:t>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Wingdings"/>
              </a:rPr>
              <a:t> Faire le point sur les connaissances et les représentations des élèves.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10 minutes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9372600" y="4800600"/>
            <a:ext cx="681840" cy="45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just"/>
            <a:r>
              <a:rPr lang="en-US" sz="2800" b="1" strike="noStrike" spc="-1">
                <a:solidFill>
                  <a:srgbClr val="B85C00"/>
                </a:solidFill>
                <a:latin typeface="Arial"/>
              </a:rPr>
              <a:t>Compréhension orale (avec le son)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73" name="TextShape 2"/>
          <p:cNvSpPr txBox="1"/>
          <p:nvPr/>
        </p:nvSpPr>
        <p:spPr>
          <a:xfrm>
            <a:off x="457200" y="844920"/>
            <a:ext cx="9289800" cy="418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70000"/>
          </a:bodyPr>
          <a:lstStyle/>
          <a:p>
            <a:r>
              <a:rPr lang="en-US" sz="2800" b="0" strike="noStrike" spc="-1">
                <a:solidFill>
                  <a:srgbClr val="B85C00"/>
                </a:solidFill>
                <a:latin typeface="Arial"/>
              </a:rPr>
              <a:t></a:t>
            </a:r>
            <a:r>
              <a:rPr lang="en-US" sz="2800" b="0" strike="noStrike" spc="-1">
                <a:latin typeface="Arial"/>
              </a:rPr>
              <a:t> </a:t>
            </a:r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Comprendre les grands titres de l’actualité</a:t>
            </a:r>
            <a:endParaRPr lang="en-US" sz="2800" b="0" strike="noStrike" spc="-1">
              <a:latin typeface="Arial"/>
            </a:endParaRPr>
          </a:p>
          <a:p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1)  Identifier des lieux et des personnes (15 minutes)</a:t>
            </a:r>
            <a:endParaRPr lang="en-US" sz="2800" b="0" strike="noStrike" spc="-1">
              <a:latin typeface="Arial"/>
            </a:endParaRPr>
          </a:p>
          <a:p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2) Présenter un sujet d’actualité (15 minutes)</a:t>
            </a:r>
            <a:endParaRPr lang="en-US" sz="2800" b="0" strike="noStrike" spc="-1">
              <a:latin typeface="Arial"/>
            </a:endParaRPr>
          </a:p>
          <a:p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3) Déduire la notion de “rubrique”. Consigne : “À quelle partie appartient le sujet que vous avez choisi ?” (3 minutes)</a:t>
            </a:r>
            <a:endParaRPr lang="en-US" sz="2800" b="0" strike="noStrike" spc="-1">
              <a:latin typeface="Arial"/>
            </a:endParaRPr>
          </a:p>
          <a:p>
            <a:endParaRPr lang="en-US" sz="2800" b="0" strike="noStrike" spc="-1">
              <a:latin typeface="Arial"/>
            </a:endParaRPr>
          </a:p>
          <a:p>
            <a:r>
              <a:rPr lang="en-US" sz="2800" b="1" strike="noStrike" spc="-1">
                <a:solidFill>
                  <a:srgbClr val="B85C00"/>
                </a:solidFill>
                <a:latin typeface="Arial"/>
              </a:rPr>
              <a:t>Bilan de séance </a:t>
            </a:r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(7 minutes)</a:t>
            </a:r>
            <a:endParaRPr lang="en-US" sz="2800" b="0" strike="noStrike" spc="-1">
              <a:latin typeface="Arial"/>
            </a:endParaRPr>
          </a:p>
          <a:p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- Noter 1/2 phrase(s) au tableau à recopier sur le cahier</a:t>
            </a:r>
            <a:endParaRPr lang="en-US" sz="2800" b="0" strike="noStrike" spc="-1">
              <a:latin typeface="Arial"/>
            </a:endParaRPr>
          </a:p>
          <a:p>
            <a:r>
              <a:rPr lang="en-US" sz="2800" b="0" strike="noStrike" spc="-1">
                <a:solidFill>
                  <a:srgbClr val="333333"/>
                </a:solidFill>
                <a:latin typeface="Arial"/>
              </a:rPr>
              <a:t>- Noter 3/4 mots nouveaux sur le cahier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>
                <a:solidFill>
                  <a:srgbClr val="EA7500"/>
                </a:solidFill>
                <a:latin typeface="Arial"/>
                <a:ea typeface="DejaVu Sans"/>
              </a:rPr>
              <a:t>SÉANCE 2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541080" y="1070640"/>
            <a:ext cx="882864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Objectifs séance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1) Développer son esprit critique face aux médias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2) Formuler des phrases structurées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Supports 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: Captures d’écran de rubriques JT national de la séance 1, fiche de compréhension orale, tableau à 2 colonnes 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Microsoft YaHei"/>
              </a:rPr>
              <a:t>Matériel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 : vidéoprojecteur, 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tableau de classe,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tablettes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9144000" y="5029200"/>
            <a:ext cx="767160" cy="45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CustomShape 2"/>
          <p:cNvSpPr/>
          <p:nvPr/>
        </p:nvSpPr>
        <p:spPr>
          <a:xfrm>
            <a:off x="540000" y="840960"/>
            <a:ext cx="905724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u="sng" strike="noStrike" spc="-1">
                <a:solidFill>
                  <a:srgbClr val="BE480A"/>
                </a:solidFill>
                <a:uFillTx/>
                <a:latin typeface="Arial"/>
                <a:ea typeface="DejaVu Sans"/>
              </a:rPr>
              <a:t>Rappel de la séance précédente</a:t>
            </a:r>
            <a:r>
              <a:rPr lang="fr-FR" sz="2800" b="0" strike="noStrike" spc="-1">
                <a:solidFill>
                  <a:srgbClr val="BE480A"/>
                </a:solidFill>
                <a:latin typeface="Arial"/>
                <a:ea typeface="DejaVu Sans"/>
              </a:rPr>
              <a:t> </a:t>
            </a:r>
            <a:r>
              <a:rPr lang="fr-FR" sz="2800" b="0" strike="noStrike" spc="-1">
                <a:solidFill>
                  <a:srgbClr val="666666"/>
                </a:solidFill>
                <a:latin typeface="Arial"/>
                <a:ea typeface="DejaVu Sans"/>
              </a:rPr>
              <a:t>(PO)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: présenter le document de la séance 1: type, chaîne, rubriques, pays, personnes célèbres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5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 minutes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u="sng" strike="noStrike" spc="-1">
                <a:solidFill>
                  <a:srgbClr val="BE480A"/>
                </a:solidFill>
                <a:uFillTx/>
                <a:latin typeface="Arial"/>
                <a:ea typeface="DejaVu Sans"/>
              </a:rPr>
              <a:t>Fiche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 pour vérifier compréhension orale de la séance 1 (évaluation) (</a:t>
            </a:r>
            <a:r>
              <a:rPr lang="fr-FR" sz="2800" b="0" strike="noStrike" spc="-1">
                <a:solidFill>
                  <a:srgbClr val="666666"/>
                </a:solidFill>
                <a:latin typeface="Arial"/>
                <a:ea typeface="DejaVu Sans"/>
              </a:rPr>
              <a:t>RE)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15 minutes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8686800" y="4572000"/>
            <a:ext cx="1139040" cy="68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457200" y="228600"/>
            <a:ext cx="8275680" cy="124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Exemple de fiche</a:t>
            </a:r>
            <a:br/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(à différencier)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540000" y="1260000"/>
            <a:ext cx="928584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2" name="Image 181"/>
          <p:cNvPicPr/>
          <p:nvPr/>
        </p:nvPicPr>
        <p:blipFill>
          <a:blip r:embed="rId2"/>
          <a:stretch/>
        </p:blipFill>
        <p:spPr>
          <a:xfrm>
            <a:off x="360" y="2286000"/>
            <a:ext cx="10076400" cy="197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2"/>
          <p:cNvSpPr/>
          <p:nvPr/>
        </p:nvSpPr>
        <p:spPr>
          <a:xfrm>
            <a:off x="540000" y="1260000"/>
            <a:ext cx="928584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5" name="Image 184"/>
          <p:cNvPicPr/>
          <p:nvPr/>
        </p:nvPicPr>
        <p:blipFill>
          <a:blip r:embed="rId2"/>
          <a:stretch/>
        </p:blipFill>
        <p:spPr>
          <a:xfrm>
            <a:off x="228600" y="762480"/>
            <a:ext cx="9377640" cy="4719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2"/>
          <p:cNvSpPr/>
          <p:nvPr/>
        </p:nvSpPr>
        <p:spPr>
          <a:xfrm>
            <a:off x="228600" y="914400"/>
            <a:ext cx="9597240" cy="456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86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E480A"/>
                </a:solidFill>
                <a:latin typeface="Arial"/>
                <a:ea typeface="Microsoft YaHei"/>
              </a:rPr>
              <a:t>Analyse de la mise en images de l’information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Microsoft YaHei"/>
              </a:rPr>
              <a:t> </a:t>
            </a:r>
            <a:r>
              <a:rPr lang="fr-FR" sz="3200" b="0" strike="noStrike" spc="-1">
                <a:solidFill>
                  <a:srgbClr val="666666"/>
                </a:solidFill>
                <a:latin typeface="Arial"/>
                <a:ea typeface="Microsoft YaHei"/>
              </a:rPr>
              <a:t>(PO/IO)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- 4 binômes et 1 trio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- 5 images choc (captures d’écran du JT) : Une image par rubrique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Tableau à deux colonnes (rubrique et émotion) à distribuer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Une tablette à donner à chaque binôme et au trio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20 minutes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188" name="CustomShape 3"/>
          <p:cNvSpPr/>
          <p:nvPr/>
        </p:nvSpPr>
        <p:spPr>
          <a:xfrm>
            <a:off x="9144000" y="4800600"/>
            <a:ext cx="932760" cy="68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CustomShape 2"/>
          <p:cNvSpPr/>
          <p:nvPr/>
        </p:nvSpPr>
        <p:spPr>
          <a:xfrm>
            <a:off x="540000" y="1143000"/>
            <a:ext cx="9057240" cy="43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BE480A"/>
                </a:solidFill>
                <a:latin typeface="Arial"/>
                <a:ea typeface="DejaVu Sans"/>
              </a:rPr>
              <a:t>Bilan séance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 Partager les émotions suscitées par les images 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 Noter </a:t>
            </a: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1/2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 phrase(s) au tableau à recopier sur le cahier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 Noter 3/4 mots nouveaux sur le cahier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15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 minutes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91" name="CustomShape 3"/>
          <p:cNvSpPr/>
          <p:nvPr/>
        </p:nvSpPr>
        <p:spPr>
          <a:xfrm>
            <a:off x="9372600" y="5029200"/>
            <a:ext cx="538560" cy="52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>
                <a:solidFill>
                  <a:srgbClr val="EA7500"/>
                </a:solidFill>
                <a:latin typeface="Arial"/>
                <a:ea typeface="DejaVu Sans"/>
              </a:rPr>
              <a:t>SÉANCE 3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457200" y="1181160"/>
            <a:ext cx="9057240" cy="430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en-US" sz="32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Objectif séance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en-US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Présenter une information passée (passé composé)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en-US" sz="32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Supports </a:t>
            </a:r>
            <a:r>
              <a:rPr lang="en-US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: JT local, extrait du journal France-Antilles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en-US" sz="32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Matériel </a:t>
            </a:r>
            <a:r>
              <a:rPr lang="en-US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: vidéoprojecteur, 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tableau de classe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94" name="CustomShape 3"/>
          <p:cNvSpPr/>
          <p:nvPr/>
        </p:nvSpPr>
        <p:spPr>
          <a:xfrm>
            <a:off x="8915400" y="4572000"/>
            <a:ext cx="910440" cy="109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CustomShape 2"/>
          <p:cNvSpPr/>
          <p:nvPr/>
        </p:nvSpPr>
        <p:spPr>
          <a:xfrm>
            <a:off x="457200" y="1828800"/>
            <a:ext cx="9057240" cy="430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E480A"/>
                </a:solidFill>
                <a:latin typeface="Arial"/>
                <a:ea typeface="DejaVu Sans"/>
              </a:rPr>
              <a:t>Rappel de la séance précédente </a:t>
            </a:r>
            <a:r>
              <a:rPr lang="fr-FR" sz="3200" b="0" strike="noStrike" spc="-1">
                <a:solidFill>
                  <a:srgbClr val="666666"/>
                </a:solidFill>
                <a:latin typeface="Arial"/>
                <a:ea typeface="DejaVu Sans"/>
              </a:rPr>
              <a:t>(PO, IO)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Revenir sur les émotions suscitées par les images de la séance précédente.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5 minutes 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97" name="CustomShape 3"/>
          <p:cNvSpPr/>
          <p:nvPr/>
        </p:nvSpPr>
        <p:spPr>
          <a:xfrm>
            <a:off x="8915400" y="4572000"/>
            <a:ext cx="1139040" cy="91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540000" y="180000"/>
            <a:ext cx="8275680" cy="27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" name="CustomShape 2"/>
          <p:cNvSpPr/>
          <p:nvPr/>
        </p:nvSpPr>
        <p:spPr>
          <a:xfrm>
            <a:off x="542520" y="726480"/>
            <a:ext cx="9285840" cy="45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85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85C00"/>
                </a:solidFill>
                <a:latin typeface="Arial"/>
                <a:ea typeface="DejaVu Sans"/>
              </a:rPr>
              <a:t>Rédiger les informations de l’actualité locale du jour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DejaVu Sans"/>
              </a:rPr>
              <a:t> 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1)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DejaVu Sans"/>
              </a:rPr>
              <a:t> </a:t>
            </a:r>
            <a:r>
              <a:rPr lang="fr-FR" sz="3200" b="0" i="1" strike="noStrike" spc="-1">
                <a:solidFill>
                  <a:srgbClr val="333333"/>
                </a:solidFill>
                <a:latin typeface="Arial"/>
                <a:ea typeface="DejaVu Sans"/>
              </a:rPr>
              <a:t>Organisation: 1 élève présentateur + 5 binômes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i="1" strike="noStrike" spc="-1">
                <a:solidFill>
                  <a:srgbClr val="333333"/>
                </a:solidFill>
                <a:latin typeface="Arial"/>
                <a:ea typeface="DejaVu Sans"/>
              </a:rPr>
              <a:t>2) Compréhension orale d’un journal local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Étape 1 : Tirage au sort des rubriques du JT par chaque binôme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Étape 2 : Visionnage de l’annonce des rubriques du JT 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Étape 3 : « Avez-vous reconnu votre rubrique ? »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8686800" y="4114800"/>
            <a:ext cx="1139040" cy="91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2"/>
          <p:cNvSpPr/>
          <p:nvPr/>
        </p:nvSpPr>
        <p:spPr>
          <a:xfrm>
            <a:off x="457200" y="914400"/>
            <a:ext cx="9285840" cy="430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i="1" strike="noStrike" spc="-1">
                <a:solidFill>
                  <a:srgbClr val="333333"/>
                </a:solidFill>
                <a:latin typeface="Arial"/>
                <a:ea typeface="DejaVu Sans"/>
              </a:rPr>
              <a:t>2) Compréhension orale d’un journal local (suite)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Étape 4 : Visionnage de la suite du JT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Étape 5 : Sélection des informations (phrases au passé composé). Chaque binôme se concentre sur sa rubrique.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35 minutes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8915400" y="5029200"/>
            <a:ext cx="1161360" cy="63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85C00"/>
                </a:solidFill>
                <a:latin typeface="Arial"/>
                <a:ea typeface="Microsoft YaHei"/>
              </a:rPr>
              <a:t>Pause grammaticale 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Microsoft YaHei"/>
              </a:rPr>
              <a:t>          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10 minutes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540000" y="1260000"/>
            <a:ext cx="216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457200" y="1143000"/>
            <a:ext cx="9144000" cy="411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81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Pause grammaticale sur le passé composé à partir des phrases notées. Exemple: “Pourquoi on n’a pas dit </a:t>
            </a:r>
            <a:r>
              <a:rPr lang="fr-FR" sz="2800" b="0" i="1" strike="noStrike" spc="-1">
                <a:solidFill>
                  <a:srgbClr val="333333"/>
                </a:solidFill>
                <a:latin typeface="Arial"/>
                <a:ea typeface="Microsoft YaHei"/>
              </a:rPr>
              <a:t>Il vient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 et on a dit </a:t>
            </a:r>
            <a:r>
              <a:rPr lang="fr-FR" sz="2800" b="0" i="1" strike="noStrike" spc="-1">
                <a:solidFill>
                  <a:srgbClr val="333333"/>
                </a:solidFill>
                <a:latin typeface="Arial"/>
                <a:ea typeface="Microsoft YaHei"/>
              </a:rPr>
              <a:t>Il est venu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?”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 Proposer un support écrit avec 3 phrases clés d’un extrait du quotidien France-Antilles. Différenciation.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465A4"/>
                </a:solidFill>
                <a:latin typeface="Arial"/>
                <a:ea typeface="DejaVu Sans"/>
              </a:rPr>
              <a:t>1. Soulignez les 3 verbes qui ne sont pas au passé composé. Puis, écrivez la bonne forme sous chaque verbe pour montrer que cet événement s’est passé hier.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15"/>
              </a:spcBef>
              <a:spcAft>
                <a:spcPts val="530"/>
              </a:spcAft>
            </a:pPr>
            <a:r>
              <a:rPr lang="fr-FR" sz="2800" b="0" strike="noStrike" spc="-1">
                <a:solidFill>
                  <a:srgbClr val="6B5E9B"/>
                </a:solidFill>
                <a:latin typeface="Arial"/>
                <a:ea typeface="DejaVu Sans"/>
              </a:rPr>
              <a:t>2. Cet événement s’est passé hier. Soulignez et recopiez sur le cahier les 3 verbes qui sont au passé composé.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CustomShape 2"/>
          <p:cNvSpPr/>
          <p:nvPr/>
        </p:nvSpPr>
        <p:spPr>
          <a:xfrm>
            <a:off x="540000" y="727920"/>
            <a:ext cx="9285840" cy="45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BE480A"/>
                </a:solidFill>
                <a:latin typeface="Arial"/>
                <a:ea typeface="DejaVu Sans"/>
              </a:rPr>
              <a:t>Bilan séance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 : Noter 1 phrase relative au JT au tableau à recopier sur le cahier.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BE480A"/>
                </a:solidFill>
                <a:latin typeface="Arial"/>
                <a:ea typeface="DejaVu Sans"/>
              </a:rPr>
              <a:t>Devoir maison</a:t>
            </a:r>
            <a:r>
              <a:rPr lang="fr-FR" sz="2800" b="1" strike="noStrike" spc="-1">
                <a:solidFill>
                  <a:srgbClr val="333333"/>
                </a:solidFill>
                <a:latin typeface="Arial"/>
                <a:ea typeface="DejaVu Sans"/>
              </a:rPr>
              <a:t> 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: Compléter sa rubrique et chercher images libres de droits relatives à cette rubrique.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Différenciation des consignes: Recopier mot à mot les propos du journaliste </a:t>
            </a: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ou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 Reformuler les propos  du journaliste. Rappel du travail sur l’ENT.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5 minutes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333333"/>
                </a:solidFill>
                <a:latin typeface="Arial"/>
                <a:ea typeface="DejaVu Sans"/>
              </a:rPr>
              <a:t>NB: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Mettre la vidéo du JT ou le lien de la vidéo sur l’ENT. 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09" name="CustomShape 3"/>
          <p:cNvSpPr/>
          <p:nvPr/>
        </p:nvSpPr>
        <p:spPr>
          <a:xfrm>
            <a:off x="9144000" y="4800600"/>
            <a:ext cx="681840" cy="45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2"/>
          <p:cNvSpPr/>
          <p:nvPr/>
        </p:nvSpPr>
        <p:spPr>
          <a:xfrm>
            <a:off x="312840" y="457200"/>
            <a:ext cx="9514800" cy="479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ctr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E480A"/>
                </a:solidFill>
                <a:latin typeface="Arial"/>
                <a:ea typeface="DejaVu Sans"/>
              </a:rPr>
              <a:t>ATELIER « Projet JT »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strike="noStrike" spc="-1">
                <a:solidFill>
                  <a:srgbClr val="0D0D0D"/>
                </a:solidFill>
                <a:latin typeface="Arial"/>
                <a:ea typeface="Arial"/>
              </a:rPr>
              <a:t>Vous avez vu les 3 premières séances d’une séquence en contenant 5. Le projet de séquence est la réalisation d’un JT.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1" strike="noStrike" spc="-1">
                <a:solidFill>
                  <a:srgbClr val="BE480A"/>
                </a:solidFill>
                <a:latin typeface="Arial"/>
                <a:ea typeface="DejaVu Sans"/>
              </a:rPr>
              <a:t>Consignes : 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strike="noStrike" spc="-1">
                <a:solidFill>
                  <a:srgbClr val="BE480A"/>
                </a:solidFill>
                <a:latin typeface="Arial"/>
                <a:ea typeface="Arial"/>
              </a:rPr>
              <a:t> </a:t>
            </a:r>
            <a:r>
              <a:rPr lang="fr-FR" sz="2600" b="0" strike="noStrike" spc="-1">
                <a:solidFill>
                  <a:srgbClr val="0D0D0D"/>
                </a:solidFill>
                <a:latin typeface="Arial"/>
                <a:ea typeface="Arial"/>
              </a:rPr>
              <a:t> 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Arial"/>
              </a:rPr>
              <a:t>Imaginez le déroulement des 2 dernières séances en vous aidant du matériel proposé (vidéoprojecteur, tablettes, images)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strike="noStrike" spc="-1">
                <a:solidFill>
                  <a:srgbClr val="BE480A"/>
                </a:solidFill>
                <a:latin typeface="Arial"/>
                <a:ea typeface="Arial"/>
              </a:rPr>
              <a:t> 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Arial"/>
              </a:rPr>
              <a:t>Proposez une manière de corriger l’expression orale des élèves en prévision de la tâche finale ?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600" b="0" strike="noStrike" spc="-1">
                <a:solidFill>
                  <a:srgbClr val="BE480A"/>
                </a:solidFill>
                <a:latin typeface="Arial"/>
                <a:ea typeface="Arial"/>
              </a:rPr>
              <a:t>  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Arial"/>
              </a:rPr>
              <a:t>Proposez une grille d’évaluation du projet.</a:t>
            </a:r>
            <a:endParaRPr lang="en-US" sz="2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600" b="0" strike="noStrike" spc="-1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9601200" y="4800600"/>
            <a:ext cx="225000" cy="86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>
                <a:solidFill>
                  <a:srgbClr val="C9211E"/>
                </a:solidFill>
                <a:latin typeface="Arial"/>
                <a:ea typeface="DejaVu Sans"/>
              </a:rPr>
              <a:t>SÉANCE 4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540000" y="809280"/>
            <a:ext cx="8829000" cy="44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Objectifs séance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- Rédiger un texte au passé composé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- Améliorer son expression orale avec le principe du double enregistrement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Matériel 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: tablettes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706E0C"/>
                </a:solidFill>
                <a:latin typeface="Arial"/>
                <a:ea typeface="DejaVu Sans"/>
              </a:rPr>
              <a:t>Variante projet:</a:t>
            </a:r>
            <a:r>
              <a:rPr lang="fr-FR" sz="3200" b="0" strike="noStrike" spc="-1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Pour les élèves mal à l’aise avec la vidéo 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Arial"/>
              </a:rPr>
              <a:t> le transformer en journal radio.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9372600" y="5029200"/>
            <a:ext cx="584640" cy="52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540000" y="180000"/>
            <a:ext cx="8275680" cy="4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2"/>
          <p:cNvSpPr/>
          <p:nvPr/>
        </p:nvSpPr>
        <p:spPr>
          <a:xfrm>
            <a:off x="543600" y="914400"/>
            <a:ext cx="9057600" cy="457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BE480A"/>
                </a:solidFill>
                <a:latin typeface="Arial"/>
                <a:ea typeface="DejaVu Sans"/>
              </a:rPr>
              <a:t>Rappel de la séance précédente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(PO) - 2/3 minutes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BE480A"/>
                </a:solidFill>
                <a:latin typeface="Arial"/>
                <a:ea typeface="DejaVu Sans"/>
              </a:rPr>
              <a:t>Production écrite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</a:t>
            </a:r>
            <a:r>
              <a:rPr lang="fr-FR" sz="2800" b="1" strike="noStrike" spc="-1">
                <a:solidFill>
                  <a:srgbClr val="BE480A"/>
                </a:solidFill>
                <a:latin typeface="Arial"/>
                <a:ea typeface="DejaVu Sans"/>
              </a:rPr>
              <a:t>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20 minutes</a:t>
            </a:r>
            <a:r>
              <a:rPr lang="fr-FR" sz="1200" b="1" strike="noStrike" spc="-1">
                <a:solidFill>
                  <a:srgbClr val="BE480A"/>
                </a:solidFill>
                <a:latin typeface="Arial"/>
                <a:ea typeface="DejaVu Sans"/>
              </a:rPr>
              <a:t> </a:t>
            </a:r>
            <a:endParaRPr lang="en-US" sz="1200" b="0" strike="noStrike" spc="-1">
              <a:latin typeface="Arial"/>
            </a:endParaRPr>
          </a:p>
          <a:p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1) En binômes.</a:t>
            </a:r>
            <a:endParaRPr lang="fr-FR" sz="2800" b="0" strike="noStrike" spc="-1">
              <a:solidFill>
                <a:srgbClr val="000000"/>
              </a:solidFill>
              <a:latin typeface="Trebuchet MS"/>
            </a:endParaRPr>
          </a:p>
          <a:p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Mise en commun du travail fait à la maison. Lire la production de l’autre. Échanger.</a:t>
            </a: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2) En binômes.</a:t>
            </a:r>
            <a:endParaRPr lang="fr-FR" sz="2800" b="0" strike="noStrike" spc="-1">
              <a:solidFill>
                <a:srgbClr val="000000"/>
              </a:solidFill>
              <a:latin typeface="Trebuchet MS"/>
            </a:endParaRPr>
          </a:p>
          <a:p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Production d’un texte structuré au passé composé contenant les 2 informations de la rubrique.</a:t>
            </a: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ustomShape 3"/>
          <p:cNvSpPr/>
          <p:nvPr/>
        </p:nvSpPr>
        <p:spPr>
          <a:xfrm>
            <a:off x="9601200" y="4800600"/>
            <a:ext cx="225000" cy="68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fr-FR" sz="3200" b="1" strike="noStrike" spc="-1">
                <a:solidFill>
                  <a:srgbClr val="BE480A"/>
                </a:solidFill>
                <a:latin typeface="Arial"/>
                <a:ea typeface="DejaVu Sans"/>
              </a:rPr>
              <a:t>Tâche finale (1)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540000" y="914400"/>
            <a:ext cx="9057600" cy="430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78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FF0000"/>
                </a:solidFill>
                <a:latin typeface="Arial"/>
                <a:ea typeface="Microsoft YaHei"/>
              </a:rPr>
              <a:t>!!! Droit à l’image !!! </a:t>
            </a: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Microsoft YaHei"/>
              </a:rPr>
              <a:t>                     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32/33 minutes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Tournage des rubriques du JT (2 salles) 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Salle 1 : prononciation, prosodie, imprégnation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- Salle 2 :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EA7500"/>
                </a:solidFill>
                <a:latin typeface="Wingdings"/>
                <a:ea typeface="Wingdings"/>
              </a:rPr>
              <a:t>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Wingdings"/>
              </a:rPr>
              <a:t>Chaque élève journaliste se filme avec une tablette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EA7500"/>
                </a:solidFill>
                <a:latin typeface="Wingdings"/>
                <a:ea typeface="Wingdings"/>
              </a:rPr>
              <a:t></a:t>
            </a: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Wingdings"/>
              </a:rPr>
              <a:t>Le présentateur se filme avec une tablette (salutations, présentation rubriques, intervention entre chaque rubrique)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9372600" y="4800600"/>
            <a:ext cx="225000" cy="75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CustomShape 2"/>
          <p:cNvSpPr/>
          <p:nvPr/>
        </p:nvSpPr>
        <p:spPr>
          <a:xfrm>
            <a:off x="457200" y="1095120"/>
            <a:ext cx="9286200" cy="507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C9211E"/>
                </a:solidFill>
                <a:latin typeface="Arial"/>
                <a:ea typeface="DejaVu Sans"/>
              </a:rPr>
              <a:t>Correction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: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 Envoi vidéos au professeur sur COLIBRI. 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- Travail à la maison: renvoi vidéos corrigées au professeur  sur COLIBRI.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NB : prêt des tablettes par l’établissement.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224" name="CustomShape 3"/>
          <p:cNvSpPr/>
          <p:nvPr/>
        </p:nvSpPr>
        <p:spPr>
          <a:xfrm>
            <a:off x="9601200" y="4800600"/>
            <a:ext cx="225000" cy="75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>
                <a:solidFill>
                  <a:srgbClr val="EA7500"/>
                </a:solidFill>
                <a:latin typeface="Arial"/>
                <a:ea typeface="DejaVu Sans"/>
              </a:rPr>
              <a:t>SÉANCE 5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514800" y="1031040"/>
            <a:ext cx="9057600" cy="485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Objectif séance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Monter un JT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Supports 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: enregistrements vidéo des élèves, images recherchées, grilles critériées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800" b="0" u="sng" strike="noStrike" spc="-1">
                <a:solidFill>
                  <a:srgbClr val="333333"/>
                </a:solidFill>
                <a:uFillTx/>
                <a:latin typeface="Arial"/>
                <a:ea typeface="DejaVu Sans"/>
              </a:rPr>
              <a:t>Matériel 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: vidéoprojecteur, tableau de classe, application Android </a:t>
            </a:r>
            <a:r>
              <a:rPr lang="fr-FR" sz="2800" b="0" i="1" strike="noStrike" spc="-1">
                <a:solidFill>
                  <a:srgbClr val="333333"/>
                </a:solidFill>
                <a:latin typeface="Arial"/>
                <a:ea typeface="DejaVu Sans"/>
              </a:rPr>
              <a:t>InShot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8915400" y="4343400"/>
            <a:ext cx="910800" cy="68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2"/>
          <p:cNvSpPr/>
          <p:nvPr/>
        </p:nvSpPr>
        <p:spPr>
          <a:xfrm>
            <a:off x="540360" y="808920"/>
            <a:ext cx="9057600" cy="395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E480A"/>
                </a:solidFill>
                <a:latin typeface="Arial"/>
                <a:ea typeface="DejaVu Sans"/>
              </a:rPr>
              <a:t>Mise en route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- Difficultés rencontrées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- Quand se sont-ils sentis à l’aise?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- Sont-ils satisfaits?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10 minutes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30" name="CustomShape 3"/>
          <p:cNvSpPr/>
          <p:nvPr/>
        </p:nvSpPr>
        <p:spPr>
          <a:xfrm>
            <a:off x="9372600" y="4572000"/>
            <a:ext cx="58464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BE480A"/>
                </a:solidFill>
                <a:latin typeface="Arial"/>
                <a:ea typeface="Microsoft YaHei"/>
              </a:rPr>
              <a:t>Tâche finale (2)                          </a:t>
            </a: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Microsoft YaHei"/>
              </a:rPr>
              <a:t>45 minutes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540000" y="1366200"/>
            <a:ext cx="9057600" cy="430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DejaVu Sans"/>
              </a:rPr>
              <a:t>Montage JT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DejaVu Sans"/>
              </a:rPr>
              <a:t>Étape 1: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0" strike="noStrike" spc="-1">
                <a:solidFill>
                  <a:srgbClr val="333333"/>
                </a:solidFill>
                <a:latin typeface="Arial"/>
                <a:ea typeface="DejaVu Sans"/>
              </a:rPr>
              <a:t>Projection de la vidéo du présentateur. Les élèves dictent l’ordre des rubriques au professeur qui les note au tableau. </a:t>
            </a:r>
            <a:endParaRPr lang="en-U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233" name="CustomShape 3"/>
          <p:cNvSpPr/>
          <p:nvPr/>
        </p:nvSpPr>
        <p:spPr>
          <a:xfrm>
            <a:off x="9372600" y="3886200"/>
            <a:ext cx="356040" cy="13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540000" y="594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3200" b="1" strike="noStrike" spc="-1">
                <a:solidFill>
                  <a:srgbClr val="333333"/>
                </a:solidFill>
                <a:latin typeface="Arial"/>
                <a:ea typeface="DejaVu Sans"/>
              </a:rPr>
              <a:t>Montage JT (suite)</a:t>
            </a:r>
            <a:endParaRPr lang="en-US" sz="32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542880" y="685800"/>
            <a:ext cx="9057600" cy="457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000"/>
          </a:bodyPr>
          <a:lstStyle/>
          <a:p>
            <a:pPr algn="just">
              <a:lnSpc>
                <a:spcPct val="100000"/>
              </a:lnSpc>
              <a:spcBef>
                <a:spcPts val="1585"/>
              </a:spcBef>
              <a:spcAft>
                <a:spcPts val="575"/>
              </a:spcAft>
            </a:pPr>
            <a:r>
              <a:rPr lang="fr-FR" sz="2600" b="1" strike="noStrike" spc="-1">
                <a:solidFill>
                  <a:srgbClr val="333333"/>
                </a:solidFill>
                <a:latin typeface="Arial"/>
                <a:ea typeface="DejaVu Sans"/>
              </a:rPr>
              <a:t>Étape 2 : </a:t>
            </a:r>
            <a:r>
              <a:rPr lang="fr-FR" sz="2600" b="0" strike="noStrike" spc="-1">
                <a:solidFill>
                  <a:srgbClr val="333333"/>
                </a:solidFill>
                <a:latin typeface="Arial"/>
                <a:ea typeface="DejaVu Sans"/>
              </a:rPr>
              <a:t>Organisation des 5 rubriques</a:t>
            </a:r>
            <a:endParaRPr lang="en-US" sz="26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  Présentation des rubriques (vidéo de l’élève présentateur)</a:t>
            </a:r>
            <a:endParaRPr lang="en-US" sz="2600" b="0" strike="noStrike" spc="-1">
              <a:latin typeface="Arial"/>
              <a:ea typeface="Microsoft YaHei"/>
            </a:endParaRPr>
          </a:p>
          <a:p>
            <a:pPr algn="just">
              <a:lnSpc>
                <a:spcPts val="1001"/>
              </a:lnSpc>
              <a:spcBef>
                <a:spcPts val="2265"/>
              </a:spcBef>
              <a:spcAft>
                <a:spcPts val="850"/>
              </a:spcAft>
            </a:pP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  Dictée de l’ordre des rubriques au professeur par les   </a:t>
            </a:r>
            <a:endParaRPr lang="en-US" sz="2600" b="0" strike="noStrike" spc="-1">
              <a:latin typeface="Arial"/>
              <a:ea typeface="Microsoft YaHei"/>
            </a:endParaRPr>
          </a:p>
          <a:p>
            <a:pPr algn="just">
              <a:lnSpc>
                <a:spcPts val="1001"/>
              </a:lnSpc>
              <a:spcBef>
                <a:spcPts val="2265"/>
              </a:spcBef>
              <a:spcAft>
                <a:spcPts val="850"/>
              </a:spcAft>
            </a:pP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élèves journalistes. Le professeur les note au tableau. </a:t>
            </a:r>
            <a:endParaRPr lang="en-US" sz="26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  Projection des vidéos des journalistes dans le désordre</a:t>
            </a:r>
            <a:endParaRPr lang="en-US" sz="26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  Proposition d’une organisation des rubriques par les élèves journalistes </a:t>
            </a:r>
            <a:endParaRPr lang="en-US" sz="26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  Montage effectué au fur et à mesure par le professeur avec </a:t>
            </a:r>
            <a:r>
              <a:rPr lang="fr-FR" sz="2600" b="0" i="1" strike="noStrike" spc="-1">
                <a:solidFill>
                  <a:srgbClr val="333333"/>
                </a:solidFill>
                <a:latin typeface="Trebuchet MS"/>
                <a:ea typeface="Arial"/>
              </a:rPr>
              <a:t>InShot</a:t>
            </a:r>
            <a:r>
              <a:rPr lang="fr-FR" sz="2600" b="0" strike="noStrike" spc="-1">
                <a:solidFill>
                  <a:srgbClr val="333333"/>
                </a:solidFill>
                <a:latin typeface="Trebuchet MS"/>
                <a:ea typeface="Arial"/>
              </a:rPr>
              <a:t> (vidéos et images)</a:t>
            </a:r>
            <a:endParaRPr lang="en-US" sz="2600" b="0" strike="noStrike" spc="-1">
              <a:latin typeface="Arial"/>
              <a:ea typeface="Microsoft YaHei"/>
            </a:endParaRPr>
          </a:p>
        </p:txBody>
      </p:sp>
      <p:sp>
        <p:nvSpPr>
          <p:cNvPr id="236" name="CustomShape 3"/>
          <p:cNvSpPr/>
          <p:nvPr/>
        </p:nvSpPr>
        <p:spPr>
          <a:xfrm>
            <a:off x="9372600" y="4114800"/>
            <a:ext cx="356040" cy="11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333333"/>
                </a:solidFill>
                <a:latin typeface="Arial"/>
                <a:ea typeface="DejaVu Sans"/>
              </a:rPr>
              <a:t>Évaluation du projet</a:t>
            </a:r>
            <a:endParaRPr lang="en-US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38" name="CustomShape 2"/>
          <p:cNvSpPr/>
          <p:nvPr/>
        </p:nvSpPr>
        <p:spPr>
          <a:xfrm>
            <a:off x="457200" y="914400"/>
            <a:ext cx="9286200" cy="430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1) Élaboration de 2 grilles critériées (4 critères ou plus):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 Grille professeur :  posture, prononciation, clarté de l’information, correction de la langue (phrases structurées au passé composé), pertinence des images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  Grille élèves avec critères subjectifs: sourire, regarder la caméra, saluer, parler normalement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Ex : “Il n’a pas souri.”, “Il n’a pas trop regardé la caméra.”, “Il n’a pas bien dit bonjour.”, “Il a parlé trop vite.”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239" name="CustomShape 3"/>
          <p:cNvSpPr/>
          <p:nvPr/>
        </p:nvSpPr>
        <p:spPr>
          <a:xfrm>
            <a:off x="9144000" y="4343400"/>
            <a:ext cx="682200" cy="91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540000" y="180000"/>
            <a:ext cx="8275680" cy="6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333333"/>
                </a:solidFill>
                <a:latin typeface="Arial"/>
                <a:ea typeface="DejaVu Sans"/>
              </a:rPr>
              <a:t>Évaluation du projet (suite)</a:t>
            </a:r>
            <a:endParaRPr lang="en-US" sz="2800" b="0" strike="noStrike" spc="-1">
              <a:solidFill>
                <a:srgbClr val="333333"/>
              </a:solidFill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540000" y="809280"/>
            <a:ext cx="9057600" cy="44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7000"/>
          </a:bodyPr>
          <a:lstStyle/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DejaVu Sans"/>
              </a:rPr>
              <a:t>2) Projection du JT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   Avis des élèves basés sur les critères qu’ils ont définis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  Grille critériée des élèves complétée au tableau par le professeur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1" strike="noStrike" spc="-1">
                <a:solidFill>
                  <a:srgbClr val="333333"/>
                </a:solidFill>
                <a:latin typeface="Arial"/>
                <a:ea typeface="Arial"/>
              </a:rPr>
              <a:t>Valorisation du projet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- Mise en avant des aspects positifs présents dans la grille des élèves et dans celle du professeur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fr-FR" sz="2800" b="0" strike="noStrike" spc="-1">
                <a:solidFill>
                  <a:srgbClr val="333333"/>
                </a:solidFill>
                <a:latin typeface="Arial"/>
                <a:ea typeface="Arial"/>
              </a:rPr>
              <a:t>- Présentation du projet lors de la semaine de la presse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42" name="CustomShape 3"/>
          <p:cNvSpPr/>
          <p:nvPr/>
        </p:nvSpPr>
        <p:spPr>
          <a:xfrm>
            <a:off x="9372600" y="4572000"/>
            <a:ext cx="225000" cy="75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8618</TotalTime>
  <Words>906</Words>
  <Application>Microsoft Macintosh PowerPoint</Application>
  <PresentationFormat>Personnalisé</PresentationFormat>
  <Paragraphs>161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29</vt:i4>
      </vt:variant>
    </vt:vector>
  </HeadingPairs>
  <TitlesOfParts>
    <vt:vector size="39" baseType="lpstr">
      <vt:lpstr>Microsoft YaHei</vt:lpstr>
      <vt:lpstr>Arial</vt:lpstr>
      <vt:lpstr>DejaVu Sans</vt:lpstr>
      <vt:lpstr>Symbol</vt:lpstr>
      <vt:lpstr>Trebuchet MS</vt:lpstr>
      <vt:lpstr>Wingdings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</dc:title>
  <dc:subject/>
  <dc:creator/>
  <dc:description/>
  <cp:lastModifiedBy>Carole Paolo</cp:lastModifiedBy>
  <cp:revision>281</cp:revision>
  <dcterms:created xsi:type="dcterms:W3CDTF">2021-05-14T12:50:02Z</dcterms:created>
  <dcterms:modified xsi:type="dcterms:W3CDTF">2021-06-07T19:44:05Z</dcterms:modified>
  <dc:language>en-US</dc:language>
</cp:coreProperties>
</file>