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handoutMasterIdLst>
    <p:handoutMasterId r:id="rId35"/>
  </p:handoutMasterIdLst>
  <p:sldIdLst>
    <p:sldId id="256" r:id="rId2"/>
    <p:sldId id="257" r:id="rId3"/>
    <p:sldId id="270" r:id="rId4"/>
    <p:sldId id="258" r:id="rId5"/>
    <p:sldId id="296" r:id="rId6"/>
    <p:sldId id="271" r:id="rId7"/>
    <p:sldId id="272" r:id="rId8"/>
    <p:sldId id="259" r:id="rId9"/>
    <p:sldId id="260" r:id="rId10"/>
    <p:sldId id="276" r:id="rId11"/>
    <p:sldId id="278" r:id="rId12"/>
    <p:sldId id="277" r:id="rId13"/>
    <p:sldId id="261" r:id="rId14"/>
    <p:sldId id="279" r:id="rId15"/>
    <p:sldId id="280" r:id="rId16"/>
    <p:sldId id="281" r:id="rId17"/>
    <p:sldId id="282" r:id="rId18"/>
    <p:sldId id="283" r:id="rId19"/>
    <p:sldId id="263" r:id="rId20"/>
    <p:sldId id="285" r:id="rId21"/>
    <p:sldId id="290" r:id="rId22"/>
    <p:sldId id="291" r:id="rId23"/>
    <p:sldId id="292" r:id="rId24"/>
    <p:sldId id="288" r:id="rId25"/>
    <p:sldId id="266" r:id="rId26"/>
    <p:sldId id="293" r:id="rId27"/>
    <p:sldId id="274" r:id="rId28"/>
    <p:sldId id="294" r:id="rId29"/>
    <p:sldId id="295" r:id="rId30"/>
    <p:sldId id="269" r:id="rId31"/>
    <p:sldId id="267" r:id="rId32"/>
    <p:sldId id="275"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2" d="100"/>
          <a:sy n="102" d="100"/>
        </p:scale>
        <p:origin x="-183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9A35D0D-87EF-BA4E-9F72-05F395641A23}" type="datetimeFigureOut">
              <a:rPr lang="en-US" smtClean="0"/>
              <a:t>14/12/21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967D09-9EC1-514C-9615-A07E7C5CCDC0}" type="slidenum">
              <a:rPr lang="en-US" smtClean="0"/>
              <a:t>‹#›</a:t>
            </a:fld>
            <a:endParaRPr lang="en-US"/>
          </a:p>
        </p:txBody>
      </p:sp>
    </p:spTree>
    <p:extLst>
      <p:ext uri="{BB962C8B-B14F-4D97-AF65-F5344CB8AC3E}">
        <p14:creationId xmlns:p14="http://schemas.microsoft.com/office/powerpoint/2010/main" val="8491165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3922FD-98FF-604C-9324-DCC7A46EDD81}" type="datetimeFigureOut">
              <a:rPr lang="en-US" smtClean="0"/>
              <a:t>14/12/21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3C1D88-1D9E-4A40-AED1-1AB1C657C709}" type="slidenum">
              <a:rPr lang="en-US" smtClean="0"/>
              <a:t>‹#›</a:t>
            </a:fld>
            <a:endParaRPr lang="en-US"/>
          </a:p>
        </p:txBody>
      </p:sp>
    </p:spTree>
    <p:extLst>
      <p:ext uri="{BB962C8B-B14F-4D97-AF65-F5344CB8AC3E}">
        <p14:creationId xmlns:p14="http://schemas.microsoft.com/office/powerpoint/2010/main" val="5771073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3C1D88-1D9E-4A40-AED1-1AB1C657C709}" type="slidenum">
              <a:rPr lang="en-US" smtClean="0"/>
              <a:t>29</a:t>
            </a:fld>
            <a:endParaRPr lang="en-US"/>
          </a:p>
        </p:txBody>
      </p:sp>
    </p:spTree>
    <p:extLst>
      <p:ext uri="{BB962C8B-B14F-4D97-AF65-F5344CB8AC3E}">
        <p14:creationId xmlns:p14="http://schemas.microsoft.com/office/powerpoint/2010/main" val="2106897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fr-FR" smtClean="0"/>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fr-FR"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fr-FR" smtClean="0"/>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fr-FR" smtClean="0"/>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fr-FR" smtClean="0"/>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fr-FR" smtClean="0"/>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fr-FR" smtClean="0"/>
              <a:t>Click to edit Master title style</a:t>
            </a:r>
            <a:endParaRP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fr-FR" smtClean="0"/>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fr-FR" smtClean="0"/>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fr-FR" smtClean="0"/>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fr-FR" smtClean="0"/>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fr-FR" smtClean="0"/>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fr-FR" smtClean="0"/>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6"/>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fr-FR" smtClean="0"/>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dt="0"/>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7"/>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7"/>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7"/>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7"/>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png"/><Relationship Id="rId3" Type="http://schemas.microsoft.com/office/2007/relationships/hdphoto" Target="../media/hdphoto2.wd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042312">
            <a:off x="319115" y="3164858"/>
            <a:ext cx="8782352" cy="1612607"/>
          </a:xfrm>
        </p:spPr>
        <p:txBody>
          <a:bodyPr/>
          <a:lstStyle/>
          <a:p>
            <a:pPr algn="ctr"/>
            <a:r>
              <a:rPr lang="en-US" dirty="0" err="1" smtClean="0">
                <a:solidFill>
                  <a:srgbClr val="FFFF00"/>
                </a:solidFill>
              </a:rPr>
              <a:t>Préparation</a:t>
            </a:r>
            <a:r>
              <a:rPr lang="en-US" dirty="0" smtClean="0">
                <a:solidFill>
                  <a:srgbClr val="FFFF00"/>
                </a:solidFill>
              </a:rPr>
              <a:t> </a:t>
            </a:r>
            <a:r>
              <a:rPr lang="en-US" dirty="0" err="1" smtClean="0">
                <a:solidFill>
                  <a:srgbClr val="FFFF00"/>
                </a:solidFill>
              </a:rPr>
              <a:t>à</a:t>
            </a:r>
            <a:r>
              <a:rPr lang="en-US" dirty="0" smtClean="0">
                <a:solidFill>
                  <a:srgbClr val="FFFF00"/>
                </a:solidFill>
              </a:rPr>
              <a:t> la certification </a:t>
            </a:r>
            <a:r>
              <a:rPr lang="en-US" dirty="0" err="1" smtClean="0">
                <a:solidFill>
                  <a:srgbClr val="FFFF00"/>
                </a:solidFill>
              </a:rPr>
              <a:t>Français</a:t>
            </a:r>
            <a:r>
              <a:rPr lang="en-US" dirty="0" smtClean="0">
                <a:solidFill>
                  <a:srgbClr val="FFFF00"/>
                </a:solidFill>
              </a:rPr>
              <a:t> Langue </a:t>
            </a:r>
            <a:r>
              <a:rPr lang="en-US" dirty="0" err="1" smtClean="0">
                <a:solidFill>
                  <a:srgbClr val="FFFF00"/>
                </a:solidFill>
              </a:rPr>
              <a:t>Seconde</a:t>
            </a:r>
            <a:endParaRPr lang="en-US" dirty="0">
              <a:solidFill>
                <a:srgbClr val="FFFF00"/>
              </a:solidFill>
            </a:endParaRPr>
          </a:p>
        </p:txBody>
      </p:sp>
      <p:sp>
        <p:nvSpPr>
          <p:cNvPr id="3" name="Subtitle 2"/>
          <p:cNvSpPr>
            <a:spLocks noGrp="1"/>
          </p:cNvSpPr>
          <p:nvPr>
            <p:ph type="subTitle" idx="1"/>
          </p:nvPr>
        </p:nvSpPr>
        <p:spPr/>
        <p:txBody>
          <a:bodyPr>
            <a:normAutofit fontScale="92500" lnSpcReduction="20000"/>
          </a:bodyPr>
          <a:lstStyle/>
          <a:p>
            <a:pPr>
              <a:lnSpc>
                <a:spcPct val="150000"/>
              </a:lnSpc>
            </a:pPr>
            <a:r>
              <a:rPr lang="en-US" dirty="0" err="1" smtClean="0"/>
              <a:t>Rectorat</a:t>
            </a:r>
            <a:r>
              <a:rPr lang="en-US" dirty="0" smtClean="0"/>
              <a:t>, </a:t>
            </a:r>
            <a:r>
              <a:rPr lang="en-US" dirty="0" err="1" smtClean="0"/>
              <a:t>Académie</a:t>
            </a:r>
            <a:r>
              <a:rPr lang="en-US" dirty="0" smtClean="0"/>
              <a:t> de la Martinique</a:t>
            </a:r>
          </a:p>
          <a:p>
            <a:pPr>
              <a:lnSpc>
                <a:spcPct val="150000"/>
              </a:lnSpc>
            </a:pPr>
            <a:r>
              <a:rPr lang="en-US" sz="1900" dirty="0" smtClean="0"/>
              <a:t>Frank </a:t>
            </a:r>
            <a:r>
              <a:rPr lang="en-US" sz="1900" dirty="0" err="1" smtClean="0"/>
              <a:t>Bardol</a:t>
            </a:r>
            <a:r>
              <a:rPr lang="en-US" sz="1900" dirty="0" smtClean="0"/>
              <a:t>, MCF </a:t>
            </a:r>
            <a:r>
              <a:rPr lang="en-US" sz="1900" dirty="0" err="1" smtClean="0"/>
              <a:t>didactique</a:t>
            </a:r>
            <a:r>
              <a:rPr lang="en-US" sz="1900" dirty="0" smtClean="0"/>
              <a:t> des </a:t>
            </a:r>
            <a:r>
              <a:rPr lang="en-US" sz="1900" dirty="0" err="1" smtClean="0"/>
              <a:t>langues</a:t>
            </a:r>
            <a:endParaRPr lang="en-US" sz="1900" dirty="0" smtClean="0"/>
          </a:p>
        </p:txBody>
      </p:sp>
      <p:sp>
        <p:nvSpPr>
          <p:cNvPr id="4" name="TextBox 3"/>
          <p:cNvSpPr txBox="1"/>
          <p:nvPr/>
        </p:nvSpPr>
        <p:spPr>
          <a:xfrm>
            <a:off x="6540500" y="6488668"/>
            <a:ext cx="2603500" cy="307777"/>
          </a:xfrm>
          <a:prstGeom prst="rect">
            <a:avLst/>
          </a:prstGeom>
          <a:noFill/>
        </p:spPr>
        <p:txBody>
          <a:bodyPr wrap="square" rtlCol="0">
            <a:spAutoFit/>
          </a:bodyPr>
          <a:lstStyle/>
          <a:p>
            <a:pPr algn="r"/>
            <a:r>
              <a:rPr lang="en-US" sz="1400" dirty="0" smtClean="0">
                <a:solidFill>
                  <a:schemeClr val="bg1"/>
                </a:solidFill>
              </a:rPr>
              <a:t>15 </a:t>
            </a:r>
            <a:r>
              <a:rPr lang="en-US" sz="1400" dirty="0" err="1" smtClean="0">
                <a:solidFill>
                  <a:schemeClr val="bg1"/>
                </a:solidFill>
              </a:rPr>
              <a:t>Décembre</a:t>
            </a:r>
            <a:r>
              <a:rPr lang="en-US" sz="1400" dirty="0" smtClean="0">
                <a:solidFill>
                  <a:schemeClr val="bg1"/>
                </a:solidFill>
              </a:rPr>
              <a:t> 2021</a:t>
            </a:r>
            <a:endParaRPr lang="en-US" sz="1400" dirty="0">
              <a:solidFill>
                <a:schemeClr val="bg1"/>
              </a:solidFill>
            </a:endParaRPr>
          </a:p>
        </p:txBody>
      </p:sp>
      <p:pic>
        <p:nvPicPr>
          <p:cNvPr id="5" name="Picture 4" descr="LogoAC_MARTINIQUE - Fond transparen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 y="8941"/>
            <a:ext cx="2167082" cy="14039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8234338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788" y="1210850"/>
            <a:ext cx="7716837" cy="1447800"/>
          </a:xfrm>
        </p:spPr>
        <p:txBody>
          <a:bodyPr/>
          <a:lstStyle/>
          <a:p>
            <a:pPr algn="ctr"/>
            <a:r>
              <a:rPr lang="en-US" dirty="0" err="1" smtClean="0">
                <a:solidFill>
                  <a:srgbClr val="FFFF00"/>
                </a:solidFill>
              </a:rPr>
              <a:t>Objectifs</a:t>
            </a:r>
            <a:r>
              <a:rPr lang="en-US" dirty="0" smtClean="0">
                <a:solidFill>
                  <a:srgbClr val="FFFF00"/>
                </a:solidFill>
              </a:rPr>
              <a:t> de la formation </a:t>
            </a:r>
            <a:endParaRPr lang="en-US" dirty="0">
              <a:solidFill>
                <a:srgbClr val="FFFF00"/>
              </a:solidFill>
            </a:endParaRPr>
          </a:p>
        </p:txBody>
      </p:sp>
      <p:sp>
        <p:nvSpPr>
          <p:cNvPr id="3" name="Content Placeholder 2"/>
          <p:cNvSpPr>
            <a:spLocks noGrp="1"/>
          </p:cNvSpPr>
          <p:nvPr>
            <p:ph idx="1"/>
          </p:nvPr>
        </p:nvSpPr>
        <p:spPr>
          <a:xfrm>
            <a:off x="158750" y="3012142"/>
            <a:ext cx="8985250" cy="3388658"/>
          </a:xfrm>
        </p:spPr>
        <p:txBody>
          <a:bodyPr/>
          <a:lstStyle/>
          <a:p>
            <a:pPr marL="457200" indent="-457200">
              <a:buFont typeface="+mj-lt"/>
              <a:buAutoNum type="arabicPeriod"/>
            </a:pPr>
            <a:r>
              <a:rPr lang="fr-FR" sz="2000" dirty="0" smtClean="0">
                <a:solidFill>
                  <a:srgbClr val="FFFF00"/>
                </a:solidFill>
              </a:rPr>
              <a:t>Appréhender</a:t>
            </a:r>
            <a:r>
              <a:rPr lang="en-US" sz="2000" dirty="0" smtClean="0">
                <a:solidFill>
                  <a:srgbClr val="FFFF00"/>
                </a:solidFill>
              </a:rPr>
              <a:t> les missions du CASNAV </a:t>
            </a:r>
            <a:r>
              <a:rPr lang="en-US" sz="2000" dirty="0" smtClean="0"/>
              <a:t>et les </a:t>
            </a:r>
            <a:r>
              <a:rPr lang="en-US" sz="2000" dirty="0" err="1" smtClean="0"/>
              <a:t>dispositifs</a:t>
            </a:r>
            <a:r>
              <a:rPr lang="en-US" sz="2000" dirty="0" smtClean="0"/>
              <a:t> </a:t>
            </a:r>
            <a:r>
              <a:rPr lang="en-US" sz="2000" dirty="0" err="1" smtClean="0"/>
              <a:t>locaux</a:t>
            </a:r>
            <a:endParaRPr lang="en-US" sz="2000" dirty="0" smtClean="0"/>
          </a:p>
          <a:p>
            <a:pPr marL="457200" indent="-457200">
              <a:buFont typeface="+mj-lt"/>
              <a:buAutoNum type="arabicPeriod"/>
            </a:pPr>
            <a:r>
              <a:rPr lang="en-US" sz="2000" dirty="0" smtClean="0">
                <a:solidFill>
                  <a:srgbClr val="FFFF00"/>
                </a:solidFill>
              </a:rPr>
              <a:t>Observer les </a:t>
            </a:r>
            <a:r>
              <a:rPr lang="en-US" sz="2000" dirty="0" err="1" smtClean="0">
                <a:solidFill>
                  <a:srgbClr val="FFFF00"/>
                </a:solidFill>
              </a:rPr>
              <a:t>attendus</a:t>
            </a:r>
            <a:r>
              <a:rPr lang="en-US" sz="2000" dirty="0" smtClean="0">
                <a:solidFill>
                  <a:srgbClr val="FFFF00"/>
                </a:solidFill>
              </a:rPr>
              <a:t> du rapport et de </a:t>
            </a:r>
            <a:r>
              <a:rPr lang="en-US" sz="2000" dirty="0" err="1" smtClean="0">
                <a:solidFill>
                  <a:srgbClr val="FFFF00"/>
                </a:solidFill>
              </a:rPr>
              <a:t>l’épreuve</a:t>
            </a:r>
            <a:r>
              <a:rPr lang="en-US" sz="2000" dirty="0" smtClean="0">
                <a:solidFill>
                  <a:srgbClr val="FFFF00"/>
                </a:solidFill>
              </a:rPr>
              <a:t> </a:t>
            </a:r>
            <a:r>
              <a:rPr lang="en-US" sz="2000" dirty="0" err="1" smtClean="0">
                <a:solidFill>
                  <a:srgbClr val="FFFF00"/>
                </a:solidFill>
              </a:rPr>
              <a:t>orale</a:t>
            </a:r>
            <a:r>
              <a:rPr lang="en-US" sz="2000" dirty="0" smtClean="0">
                <a:solidFill>
                  <a:srgbClr val="FFFF00"/>
                </a:solidFill>
              </a:rPr>
              <a:t> </a:t>
            </a:r>
            <a:r>
              <a:rPr lang="en-US" sz="2000" dirty="0" err="1" smtClean="0"/>
              <a:t>d’admission</a:t>
            </a:r>
            <a:endParaRPr lang="en-US" sz="2000" dirty="0"/>
          </a:p>
          <a:p>
            <a:pPr marL="457200" indent="-457200">
              <a:buFont typeface="+mj-lt"/>
              <a:buAutoNum type="arabicPeriod"/>
            </a:pPr>
            <a:r>
              <a:rPr lang="en-US" sz="2000" dirty="0" err="1" smtClean="0">
                <a:solidFill>
                  <a:srgbClr val="FFFF00"/>
                </a:solidFill>
              </a:rPr>
              <a:t>Dégager</a:t>
            </a:r>
            <a:r>
              <a:rPr lang="en-US" sz="2000" dirty="0" smtClean="0">
                <a:solidFill>
                  <a:srgbClr val="FFFF00"/>
                </a:solidFill>
              </a:rPr>
              <a:t> </a:t>
            </a:r>
            <a:r>
              <a:rPr lang="en-US" sz="2000" dirty="0" err="1" smtClean="0">
                <a:solidFill>
                  <a:srgbClr val="FFFF00"/>
                </a:solidFill>
              </a:rPr>
              <a:t>quelques</a:t>
            </a:r>
            <a:r>
              <a:rPr lang="en-US" sz="2000" dirty="0" smtClean="0">
                <a:solidFill>
                  <a:srgbClr val="FFFF00"/>
                </a:solidFill>
              </a:rPr>
              <a:t> </a:t>
            </a:r>
            <a:r>
              <a:rPr lang="en-US" sz="2000" dirty="0" err="1" smtClean="0">
                <a:solidFill>
                  <a:srgbClr val="FFFF00"/>
                </a:solidFill>
              </a:rPr>
              <a:t>outils</a:t>
            </a:r>
            <a:r>
              <a:rPr lang="en-US" sz="2000" dirty="0" smtClean="0">
                <a:solidFill>
                  <a:srgbClr val="FFFF00"/>
                </a:solidFill>
              </a:rPr>
              <a:t> </a:t>
            </a:r>
            <a:r>
              <a:rPr lang="en-US" sz="2000" dirty="0" err="1" smtClean="0">
                <a:solidFill>
                  <a:srgbClr val="FFFF00"/>
                </a:solidFill>
              </a:rPr>
              <a:t>conceptuels</a:t>
            </a:r>
            <a:r>
              <a:rPr lang="en-US" sz="2000" dirty="0" smtClean="0">
                <a:solidFill>
                  <a:srgbClr val="FFFF00"/>
                </a:solidFill>
              </a:rPr>
              <a:t> </a:t>
            </a:r>
            <a:r>
              <a:rPr lang="en-US" sz="2000" dirty="0" smtClean="0"/>
              <a:t>pour </a:t>
            </a:r>
            <a:r>
              <a:rPr lang="en-US" sz="2000" dirty="0" err="1" smtClean="0"/>
              <a:t>enseigner</a:t>
            </a:r>
            <a:r>
              <a:rPr lang="en-US" sz="2000" dirty="0" smtClean="0"/>
              <a:t> le FLS</a:t>
            </a:r>
          </a:p>
          <a:p>
            <a:pPr marL="457200" indent="-457200">
              <a:buFont typeface="+mj-lt"/>
              <a:buAutoNum type="arabicPeriod"/>
            </a:pPr>
            <a:r>
              <a:rPr lang="en-US" sz="2000" dirty="0" err="1" smtClean="0">
                <a:solidFill>
                  <a:srgbClr val="FFFF00"/>
                </a:solidFill>
              </a:rPr>
              <a:t>Constituer</a:t>
            </a:r>
            <a:r>
              <a:rPr lang="en-US" sz="2000" dirty="0" smtClean="0">
                <a:solidFill>
                  <a:srgbClr val="FFFF00"/>
                </a:solidFill>
              </a:rPr>
              <a:t> le dossier </a:t>
            </a:r>
            <a:r>
              <a:rPr lang="en-US" sz="2000" dirty="0" smtClean="0"/>
              <a:t>de candidature</a:t>
            </a:r>
          </a:p>
          <a:p>
            <a:pPr marL="457200" indent="-457200">
              <a:buFont typeface="+mj-lt"/>
              <a:buAutoNum type="arabicPeriod"/>
            </a:pPr>
            <a:r>
              <a:rPr lang="en-US" sz="2000" dirty="0" err="1" smtClean="0">
                <a:solidFill>
                  <a:srgbClr val="FFFF00"/>
                </a:solidFill>
              </a:rPr>
              <a:t>Présenter</a:t>
            </a:r>
            <a:r>
              <a:rPr lang="en-US" sz="2000" dirty="0" smtClean="0">
                <a:solidFill>
                  <a:srgbClr val="FFFF00"/>
                </a:solidFill>
              </a:rPr>
              <a:t> un </a:t>
            </a:r>
            <a:r>
              <a:rPr lang="en-US" sz="2000" dirty="0" err="1" smtClean="0">
                <a:solidFill>
                  <a:srgbClr val="FFFF00"/>
                </a:solidFill>
              </a:rPr>
              <a:t>profil</a:t>
            </a:r>
            <a:r>
              <a:rPr lang="en-US" sz="2000" dirty="0">
                <a:solidFill>
                  <a:srgbClr val="FFFF00"/>
                </a:solidFill>
              </a:rPr>
              <a:t> </a:t>
            </a:r>
            <a:r>
              <a:rPr lang="en-US" sz="2000" dirty="0" err="1" smtClean="0">
                <a:solidFill>
                  <a:srgbClr val="FFFF00"/>
                </a:solidFill>
              </a:rPr>
              <a:t>adapté</a:t>
            </a:r>
            <a:r>
              <a:rPr lang="en-US" sz="2000" dirty="0" smtClean="0"/>
              <a:t> aux </a:t>
            </a:r>
            <a:r>
              <a:rPr lang="en-US" sz="2000" dirty="0" err="1" smtClean="0"/>
              <a:t>attentes</a:t>
            </a:r>
            <a:r>
              <a:rPr lang="en-US" sz="2000" dirty="0" smtClean="0"/>
              <a:t> de </a:t>
            </a:r>
            <a:r>
              <a:rPr lang="en-US" sz="2000" dirty="0" err="1" smtClean="0"/>
              <a:t>l’enseignement</a:t>
            </a:r>
            <a:r>
              <a:rPr lang="en-US" sz="2000" dirty="0" smtClean="0"/>
              <a:t> du FLS</a:t>
            </a:r>
          </a:p>
          <a:p>
            <a:endParaRPr lang="en-US" sz="2000" dirty="0" smtClean="0"/>
          </a:p>
          <a:p>
            <a:endParaRPr lang="en-US" sz="2000" dirty="0" smtClean="0"/>
          </a:p>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2</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166211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630" y="1307300"/>
            <a:ext cx="8472770" cy="1447800"/>
          </a:xfrm>
        </p:spPr>
        <p:txBody>
          <a:bodyPr/>
          <a:lstStyle/>
          <a:p>
            <a:pPr algn="ctr"/>
            <a:r>
              <a:rPr lang="en-US" sz="3600" dirty="0" smtClean="0">
                <a:solidFill>
                  <a:srgbClr val="FFFF00"/>
                </a:solidFill>
              </a:rPr>
              <a:t>1. </a:t>
            </a:r>
            <a:r>
              <a:rPr lang="en-US" sz="3600" dirty="0" err="1" smtClean="0">
                <a:solidFill>
                  <a:srgbClr val="FFFF00"/>
                </a:solidFill>
              </a:rPr>
              <a:t>Présentation</a:t>
            </a:r>
            <a:r>
              <a:rPr lang="en-US" sz="3600" dirty="0" smtClean="0">
                <a:solidFill>
                  <a:srgbClr val="FFFF00"/>
                </a:solidFill>
              </a:rPr>
              <a:t> du </a:t>
            </a:r>
            <a:r>
              <a:rPr lang="en-US" sz="3600" dirty="0" err="1" smtClean="0">
                <a:solidFill>
                  <a:srgbClr val="FFFF00"/>
                </a:solidFill>
              </a:rPr>
              <a:t>Casnav</a:t>
            </a:r>
            <a:r>
              <a:rPr lang="en-US" sz="3600" dirty="0" smtClean="0">
                <a:solidFill>
                  <a:srgbClr val="FFFF00"/>
                </a:solidFill>
              </a:rPr>
              <a:t> et des </a:t>
            </a:r>
            <a:r>
              <a:rPr lang="en-US" sz="3600" dirty="0" err="1" smtClean="0">
                <a:solidFill>
                  <a:srgbClr val="FFFF00"/>
                </a:solidFill>
              </a:rPr>
              <a:t>dispositifs</a:t>
            </a:r>
            <a:r>
              <a:rPr lang="en-US" sz="3600" dirty="0" smtClean="0">
                <a:solidFill>
                  <a:srgbClr val="FFFF00"/>
                </a:solidFill>
              </a:rPr>
              <a:t> en place au </a:t>
            </a:r>
            <a:r>
              <a:rPr lang="en-US" sz="3600" dirty="0" err="1" smtClean="0">
                <a:solidFill>
                  <a:srgbClr val="FFFF00"/>
                </a:solidFill>
              </a:rPr>
              <a:t>niveau</a:t>
            </a:r>
            <a:r>
              <a:rPr lang="en-US" sz="3600" dirty="0" smtClean="0">
                <a:solidFill>
                  <a:srgbClr val="FFFF00"/>
                </a:solidFill>
              </a:rPr>
              <a:t> local</a:t>
            </a:r>
            <a:endParaRPr lang="en-US" sz="3600" dirty="0">
              <a:solidFill>
                <a:srgbClr val="FFFF00"/>
              </a:solidFill>
            </a:endParaRPr>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3</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0046525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1226925"/>
            <a:ext cx="8572500" cy="1447800"/>
          </a:xfrm>
        </p:spPr>
        <p:txBody>
          <a:bodyPr/>
          <a:lstStyle/>
          <a:p>
            <a:pPr algn="ctr"/>
            <a:r>
              <a:rPr lang="fr-FR" sz="3200" b="1" dirty="0" smtClean="0">
                <a:solidFill>
                  <a:srgbClr val="FFFF00"/>
                </a:solidFill>
              </a:rPr>
              <a:t>2. Présentation </a:t>
            </a:r>
            <a:r>
              <a:rPr lang="fr-FR" sz="3200" b="1" dirty="0">
                <a:solidFill>
                  <a:srgbClr val="FFFF00"/>
                </a:solidFill>
              </a:rPr>
              <a:t>des attendus du dossier et </a:t>
            </a:r>
            <a:r>
              <a:rPr lang="fr-FR" sz="3200" b="1" dirty="0" smtClean="0">
                <a:solidFill>
                  <a:srgbClr val="FFFF00"/>
                </a:solidFill>
              </a:rPr>
              <a:t>de l’oral </a:t>
            </a:r>
            <a:r>
              <a:rPr lang="fr-FR" sz="3200" b="1" dirty="0">
                <a:solidFill>
                  <a:srgbClr val="FFFF00"/>
                </a:solidFill>
              </a:rPr>
              <a:t>d’admission </a:t>
            </a:r>
            <a:r>
              <a:rPr lang="fr-FR" sz="3200" b="1" dirty="0" smtClean="0">
                <a:solidFill>
                  <a:srgbClr val="FFFF00"/>
                </a:solidFill>
              </a:rPr>
              <a:t>à la certification FLS</a:t>
            </a:r>
            <a:endParaRPr lang="en-US" sz="3200" dirty="0">
              <a:solidFill>
                <a:srgbClr val="FFFF00"/>
              </a:solidFill>
            </a:endParaRPr>
          </a:p>
        </p:txBody>
      </p:sp>
      <p:sp>
        <p:nvSpPr>
          <p:cNvPr id="3" name="Content Placeholder 2"/>
          <p:cNvSpPr>
            <a:spLocks noGrp="1"/>
          </p:cNvSpPr>
          <p:nvPr>
            <p:ph idx="1"/>
          </p:nvPr>
        </p:nvSpPr>
        <p:spPr/>
        <p:txBody>
          <a:bodyPr/>
          <a:lstStyle/>
          <a:p>
            <a:pPr marL="457200" indent="-457200">
              <a:buAutoNum type="alphaUcParenR"/>
            </a:pPr>
            <a:r>
              <a:rPr lang="en-US" dirty="0" smtClean="0"/>
              <a:t>Les </a:t>
            </a:r>
            <a:r>
              <a:rPr lang="en-US" dirty="0" err="1" smtClean="0"/>
              <a:t>trois</a:t>
            </a:r>
            <a:r>
              <a:rPr lang="en-US" dirty="0" smtClean="0"/>
              <a:t> parties du rapport </a:t>
            </a:r>
          </a:p>
          <a:p>
            <a:pPr marL="457200" indent="-457200">
              <a:buAutoNum type="alphaUcParenR"/>
            </a:pPr>
            <a:r>
              <a:rPr lang="en-US" dirty="0" smtClean="0"/>
              <a:t>Les </a:t>
            </a:r>
            <a:r>
              <a:rPr lang="en-US" dirty="0" err="1" smtClean="0"/>
              <a:t>savoirs</a:t>
            </a:r>
            <a:r>
              <a:rPr lang="en-US" dirty="0" smtClean="0"/>
              <a:t> </a:t>
            </a:r>
            <a:r>
              <a:rPr lang="en-US" dirty="0" err="1" smtClean="0"/>
              <a:t>attendus</a:t>
            </a:r>
            <a:r>
              <a:rPr lang="en-US" dirty="0" smtClean="0"/>
              <a:t> par le jury </a:t>
            </a:r>
          </a:p>
          <a:p>
            <a:pPr marL="457200" indent="-457200">
              <a:buAutoNum type="alphaUcParenR"/>
            </a:pPr>
            <a:r>
              <a:rPr lang="en-US" dirty="0" smtClean="0"/>
              <a:t>Les savoir-faire </a:t>
            </a:r>
            <a:r>
              <a:rPr lang="en-US" dirty="0" err="1" smtClean="0"/>
              <a:t>attendus</a:t>
            </a:r>
            <a:r>
              <a:rPr lang="en-US" dirty="0" smtClean="0"/>
              <a:t> par le jury</a:t>
            </a:r>
          </a:p>
          <a:p>
            <a:pPr marL="457200" indent="-457200">
              <a:buAutoNum type="alphaUcParenR"/>
            </a:pPr>
            <a:endParaRPr lang="en-US" dirty="0" smtClean="0"/>
          </a:p>
          <a:p>
            <a:endParaRPr lang="en-US" dirty="0"/>
          </a:p>
        </p:txBody>
      </p:sp>
      <p:sp>
        <p:nvSpPr>
          <p:cNvPr id="4" name="Footer Placeholder 3"/>
          <p:cNvSpPr>
            <a:spLocks noGrp="1"/>
          </p:cNvSpPr>
          <p:nvPr>
            <p:ph type="ftr" sz="quarter" idx="11"/>
          </p:nvPr>
        </p:nvSpPr>
        <p:spPr>
          <a:xfrm>
            <a:off x="76199" y="116541"/>
            <a:ext cx="3246967" cy="182880"/>
          </a:xfrm>
        </p:spPr>
        <p:txBody>
          <a:bodyPr/>
          <a:lstStyle/>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4</a:t>
            </a:fld>
            <a:endParaRPr lang="en-US"/>
          </a:p>
        </p:txBody>
      </p:sp>
    </p:spTree>
    <p:extLst>
      <p:ext uri="{BB962C8B-B14F-4D97-AF65-F5344CB8AC3E}">
        <p14:creationId xmlns:p14="http://schemas.microsoft.com/office/powerpoint/2010/main" val="146406717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418" y="1371600"/>
            <a:ext cx="8572500" cy="1447800"/>
          </a:xfrm>
        </p:spPr>
        <p:txBody>
          <a:bodyPr/>
          <a:lstStyle/>
          <a:p>
            <a:pPr algn="ctr"/>
            <a:r>
              <a:rPr lang="en-US" sz="3200" dirty="0" smtClean="0"/>
              <a:t>A) Les </a:t>
            </a:r>
            <a:r>
              <a:rPr lang="en-US" sz="3200" dirty="0" err="1" smtClean="0"/>
              <a:t>trois</a:t>
            </a:r>
            <a:r>
              <a:rPr lang="en-US" sz="3200" dirty="0" smtClean="0"/>
              <a:t> parties du rapport (5 pages)</a:t>
            </a:r>
            <a:endParaRPr lang="en-US" sz="3200" dirty="0"/>
          </a:p>
        </p:txBody>
      </p:sp>
      <p:sp>
        <p:nvSpPr>
          <p:cNvPr id="3" name="Content Placeholder 2"/>
          <p:cNvSpPr>
            <a:spLocks noGrp="1"/>
          </p:cNvSpPr>
          <p:nvPr>
            <p:ph idx="1"/>
          </p:nvPr>
        </p:nvSpPr>
        <p:spPr>
          <a:xfrm>
            <a:off x="201083" y="3012142"/>
            <a:ext cx="8773583" cy="3388658"/>
          </a:xfrm>
        </p:spPr>
        <p:txBody>
          <a:bodyPr>
            <a:normAutofit fontScale="92500"/>
          </a:bodyPr>
          <a:lstStyle/>
          <a:p>
            <a:pPr marL="457200" indent="-457200" algn="just">
              <a:buFont typeface="+mj-lt"/>
              <a:buAutoNum type="arabicPeriod"/>
            </a:pPr>
            <a:r>
              <a:rPr lang="en-US" dirty="0" smtClean="0">
                <a:solidFill>
                  <a:srgbClr val="FFFF00"/>
                </a:solidFill>
              </a:rPr>
              <a:t>Le CV </a:t>
            </a:r>
            <a:r>
              <a:rPr lang="en-US" dirty="0" smtClean="0"/>
              <a:t>(1-2 </a:t>
            </a:r>
            <a:r>
              <a:rPr lang="en-US" dirty="0" err="1" smtClean="0"/>
              <a:t>page.s</a:t>
            </a:r>
            <a:r>
              <a:rPr lang="en-US" dirty="0" smtClean="0"/>
              <a:t>). Il </a:t>
            </a:r>
            <a:r>
              <a:rPr lang="en-US" dirty="0" err="1" smtClean="0"/>
              <a:t>détaille</a:t>
            </a:r>
            <a:r>
              <a:rPr lang="en-US" dirty="0" smtClean="0"/>
              <a:t> les </a:t>
            </a:r>
            <a:r>
              <a:rPr lang="en-US" dirty="0" err="1" smtClean="0"/>
              <a:t>éléments-clés</a:t>
            </a:r>
            <a:r>
              <a:rPr lang="en-US" dirty="0" smtClean="0"/>
              <a:t> </a:t>
            </a:r>
            <a:r>
              <a:rPr lang="en-US" dirty="0" err="1" smtClean="0"/>
              <a:t>adéquats</a:t>
            </a:r>
            <a:r>
              <a:rPr lang="en-US" dirty="0" smtClean="0"/>
              <a:t> </a:t>
            </a:r>
            <a:r>
              <a:rPr lang="en-US" dirty="0" err="1" smtClean="0"/>
              <a:t>à</a:t>
            </a:r>
            <a:r>
              <a:rPr lang="en-US" dirty="0" smtClean="0"/>
              <a:t> </a:t>
            </a:r>
            <a:r>
              <a:rPr lang="en-US" dirty="0" err="1" smtClean="0"/>
              <a:t>l’enseignement</a:t>
            </a:r>
            <a:r>
              <a:rPr lang="en-US" dirty="0" smtClean="0"/>
              <a:t> du FLS (</a:t>
            </a:r>
            <a:r>
              <a:rPr lang="en-US" dirty="0" err="1" smtClean="0"/>
              <a:t>titres</a:t>
            </a:r>
            <a:r>
              <a:rPr lang="en-US" dirty="0" smtClean="0"/>
              <a:t>, </a:t>
            </a:r>
            <a:r>
              <a:rPr lang="en-US" dirty="0" err="1" smtClean="0"/>
              <a:t>diplômes</a:t>
            </a:r>
            <a:r>
              <a:rPr lang="en-US" dirty="0" smtClean="0"/>
              <a:t>, etc.)</a:t>
            </a:r>
          </a:p>
          <a:p>
            <a:pPr marL="457200" indent="-457200" algn="just">
              <a:buFont typeface="+mj-lt"/>
              <a:buAutoNum type="arabicPeriod"/>
            </a:pPr>
            <a:r>
              <a:rPr lang="en-US" dirty="0" smtClean="0">
                <a:solidFill>
                  <a:srgbClr val="FFFF00"/>
                </a:solidFill>
              </a:rPr>
              <a:t>Les </a:t>
            </a:r>
            <a:r>
              <a:rPr lang="en-US" dirty="0" err="1" smtClean="0">
                <a:solidFill>
                  <a:srgbClr val="FFFF00"/>
                </a:solidFill>
              </a:rPr>
              <a:t>expériences</a:t>
            </a:r>
            <a:r>
              <a:rPr lang="en-US" dirty="0" smtClean="0">
                <a:solidFill>
                  <a:srgbClr val="FFFF00"/>
                </a:solidFill>
              </a:rPr>
              <a:t> </a:t>
            </a:r>
            <a:r>
              <a:rPr lang="en-US" dirty="0" err="1" smtClean="0">
                <a:solidFill>
                  <a:srgbClr val="FFFF00"/>
                </a:solidFill>
              </a:rPr>
              <a:t>professionnelles</a:t>
            </a:r>
            <a:r>
              <a:rPr lang="en-US" dirty="0" smtClean="0">
                <a:solidFill>
                  <a:srgbClr val="FFFF00"/>
                </a:solidFill>
              </a:rPr>
              <a:t> </a:t>
            </a:r>
            <a:r>
              <a:rPr lang="en-US" dirty="0" err="1" smtClean="0">
                <a:solidFill>
                  <a:srgbClr val="FFFF00"/>
                </a:solidFill>
              </a:rPr>
              <a:t>significatives</a:t>
            </a:r>
            <a:r>
              <a:rPr lang="en-US" dirty="0" smtClean="0">
                <a:solidFill>
                  <a:srgbClr val="FFFF00"/>
                </a:solidFill>
              </a:rPr>
              <a:t> </a:t>
            </a:r>
            <a:r>
              <a:rPr lang="en-US" dirty="0" smtClean="0"/>
              <a:t>(</a:t>
            </a:r>
            <a:r>
              <a:rPr lang="en-US" dirty="0" err="1" smtClean="0"/>
              <a:t>projets</a:t>
            </a:r>
            <a:r>
              <a:rPr lang="en-US" dirty="0" smtClean="0"/>
              <a:t>, voyages </a:t>
            </a:r>
            <a:r>
              <a:rPr lang="en-US" dirty="0" err="1" smtClean="0"/>
              <a:t>professionnels</a:t>
            </a:r>
            <a:r>
              <a:rPr lang="en-US" dirty="0" smtClean="0"/>
              <a:t>, ateliers, etc.) des </a:t>
            </a:r>
            <a:r>
              <a:rPr lang="en-US" dirty="0" err="1" smtClean="0"/>
              <a:t>commentaires</a:t>
            </a:r>
            <a:r>
              <a:rPr lang="en-US" dirty="0" smtClean="0"/>
              <a:t> </a:t>
            </a:r>
            <a:r>
              <a:rPr lang="en-US" dirty="0" err="1" smtClean="0"/>
              <a:t>peuvent</a:t>
            </a:r>
            <a:r>
              <a:rPr lang="en-US" dirty="0" smtClean="0"/>
              <a:t> </a:t>
            </a:r>
            <a:r>
              <a:rPr lang="en-US" dirty="0" err="1" smtClean="0"/>
              <a:t>être</a:t>
            </a:r>
            <a:r>
              <a:rPr lang="en-US" dirty="0" smtClean="0"/>
              <a:t> </a:t>
            </a:r>
            <a:r>
              <a:rPr lang="en-US" dirty="0" err="1" smtClean="0"/>
              <a:t>faits</a:t>
            </a:r>
            <a:r>
              <a:rPr lang="en-US" dirty="0" smtClean="0"/>
              <a:t> pour </a:t>
            </a:r>
            <a:r>
              <a:rPr lang="en-US" dirty="0" err="1" smtClean="0"/>
              <a:t>étayer</a:t>
            </a:r>
            <a:r>
              <a:rPr lang="en-US" dirty="0" smtClean="0"/>
              <a:t> </a:t>
            </a:r>
            <a:r>
              <a:rPr lang="en-US" dirty="0" err="1" smtClean="0"/>
              <a:t>leurs</a:t>
            </a:r>
            <a:r>
              <a:rPr lang="en-US" dirty="0" smtClean="0"/>
              <a:t> plus-values quant </a:t>
            </a:r>
            <a:r>
              <a:rPr lang="en-US" dirty="0" err="1" smtClean="0"/>
              <a:t>à</a:t>
            </a:r>
            <a:r>
              <a:rPr lang="en-US" dirty="0" smtClean="0"/>
              <a:t> </a:t>
            </a:r>
            <a:r>
              <a:rPr lang="en-US" dirty="0" err="1" smtClean="0"/>
              <a:t>votre</a:t>
            </a:r>
            <a:r>
              <a:rPr lang="en-US" dirty="0" smtClean="0"/>
              <a:t> </a:t>
            </a:r>
            <a:r>
              <a:rPr lang="en-US" dirty="0" err="1" smtClean="0"/>
              <a:t>développement</a:t>
            </a:r>
            <a:r>
              <a:rPr lang="en-US" dirty="0" smtClean="0"/>
              <a:t> </a:t>
            </a:r>
            <a:r>
              <a:rPr lang="en-US" dirty="0" err="1" smtClean="0"/>
              <a:t>professionnel</a:t>
            </a:r>
            <a:r>
              <a:rPr lang="en-US" dirty="0" smtClean="0"/>
              <a:t> (2-3 pages)</a:t>
            </a:r>
          </a:p>
          <a:p>
            <a:pPr marL="457200" indent="-457200" algn="just">
              <a:buFont typeface="+mj-lt"/>
              <a:buAutoNum type="arabicPeriod"/>
            </a:pPr>
            <a:r>
              <a:rPr lang="en-US" dirty="0" smtClean="0">
                <a:solidFill>
                  <a:srgbClr val="FFFF00"/>
                </a:solidFill>
              </a:rPr>
              <a:t>Les </a:t>
            </a:r>
            <a:r>
              <a:rPr lang="en-US" dirty="0" err="1" smtClean="0">
                <a:solidFill>
                  <a:srgbClr val="FFFF00"/>
                </a:solidFill>
              </a:rPr>
              <a:t>travaux</a:t>
            </a:r>
            <a:r>
              <a:rPr lang="en-US" dirty="0" smtClean="0">
                <a:solidFill>
                  <a:srgbClr val="FFFF00"/>
                </a:solidFill>
              </a:rPr>
              <a:t> de </a:t>
            </a:r>
            <a:r>
              <a:rPr lang="en-US" dirty="0" err="1" smtClean="0">
                <a:solidFill>
                  <a:srgbClr val="FFFF00"/>
                </a:solidFill>
              </a:rPr>
              <a:t>recherche</a:t>
            </a:r>
            <a:r>
              <a:rPr lang="en-US" dirty="0" smtClean="0">
                <a:solidFill>
                  <a:srgbClr val="FFFF00"/>
                </a:solidFill>
              </a:rPr>
              <a:t> : </a:t>
            </a:r>
            <a:r>
              <a:rPr lang="en-US" dirty="0" smtClean="0"/>
              <a:t>articles, </a:t>
            </a:r>
            <a:r>
              <a:rPr lang="en-US" dirty="0" err="1" smtClean="0"/>
              <a:t>mémoire</a:t>
            </a:r>
            <a:r>
              <a:rPr lang="en-US" dirty="0" smtClean="0"/>
              <a:t>, communications, etc.(1 page)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5</a:t>
            </a:fld>
            <a:endParaRPr lang="en-US"/>
          </a:p>
        </p:txBody>
      </p:sp>
    </p:spTree>
    <p:extLst>
      <p:ext uri="{BB962C8B-B14F-4D97-AF65-F5344CB8AC3E}">
        <p14:creationId xmlns:p14="http://schemas.microsoft.com/office/powerpoint/2010/main" val="383750291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857" y="1371600"/>
            <a:ext cx="8673475" cy="1447800"/>
          </a:xfrm>
        </p:spPr>
        <p:txBody>
          <a:bodyPr/>
          <a:lstStyle/>
          <a:p>
            <a:pPr algn="ctr"/>
            <a:r>
              <a:rPr lang="en-US" dirty="0"/>
              <a:t>B</a:t>
            </a:r>
            <a:r>
              <a:rPr lang="en-US" dirty="0" smtClean="0"/>
              <a:t>) </a:t>
            </a:r>
            <a:r>
              <a:rPr lang="en-US" dirty="0" err="1" smtClean="0"/>
              <a:t>Savoirs</a:t>
            </a:r>
            <a:r>
              <a:rPr lang="en-US" dirty="0" smtClean="0"/>
              <a:t> </a:t>
            </a:r>
            <a:r>
              <a:rPr lang="en-US" dirty="0" err="1" smtClean="0"/>
              <a:t>attendus</a:t>
            </a:r>
            <a:r>
              <a:rPr lang="en-US" dirty="0" smtClean="0"/>
              <a:t> par le jury</a:t>
            </a:r>
            <a:endParaRPr lang="en-US" dirty="0"/>
          </a:p>
        </p:txBody>
      </p:sp>
      <p:sp>
        <p:nvSpPr>
          <p:cNvPr id="3" name="Content Placeholder 2"/>
          <p:cNvSpPr>
            <a:spLocks noGrp="1"/>
          </p:cNvSpPr>
          <p:nvPr>
            <p:ph idx="1"/>
          </p:nvPr>
        </p:nvSpPr>
        <p:spPr>
          <a:xfrm>
            <a:off x="0" y="2851391"/>
            <a:ext cx="9144000" cy="3867961"/>
          </a:xfrm>
        </p:spPr>
        <p:txBody>
          <a:bodyPr>
            <a:normAutofit/>
          </a:bodyPr>
          <a:lstStyle/>
          <a:p>
            <a:r>
              <a:rPr lang="en-US" sz="1800" dirty="0" smtClean="0">
                <a:effectLst/>
              </a:rPr>
              <a:t>Cadre </a:t>
            </a:r>
            <a:r>
              <a:rPr lang="en-US" sz="1800" dirty="0" err="1">
                <a:effectLst/>
              </a:rPr>
              <a:t>institutionnel</a:t>
            </a:r>
            <a:r>
              <a:rPr lang="en-US" sz="1800" dirty="0">
                <a:effectLst/>
              </a:rPr>
              <a:t> </a:t>
            </a:r>
            <a:r>
              <a:rPr lang="en-US" sz="1800" dirty="0" smtClean="0">
                <a:effectLst/>
              </a:rPr>
              <a:t>(</a:t>
            </a:r>
            <a:r>
              <a:rPr lang="en-US" sz="1800" dirty="0" err="1" smtClean="0">
                <a:effectLst/>
              </a:rPr>
              <a:t>textes</a:t>
            </a:r>
            <a:r>
              <a:rPr lang="en-US" sz="1800" dirty="0" smtClean="0">
                <a:effectLst/>
              </a:rPr>
              <a:t> </a:t>
            </a:r>
            <a:r>
              <a:rPr lang="en-US" sz="1800" dirty="0" err="1">
                <a:effectLst/>
              </a:rPr>
              <a:t>officiels</a:t>
            </a:r>
            <a:r>
              <a:rPr lang="en-US" sz="1800" dirty="0">
                <a:effectLst/>
              </a:rPr>
              <a:t>, CASNAV, structures </a:t>
            </a:r>
            <a:r>
              <a:rPr lang="en-US" sz="1800" dirty="0" err="1" smtClean="0">
                <a:effectLst/>
              </a:rPr>
              <a:t>existantes</a:t>
            </a:r>
            <a:r>
              <a:rPr lang="en-US" sz="1800" dirty="0" smtClean="0">
                <a:effectLst/>
              </a:rPr>
              <a:t>). </a:t>
            </a:r>
            <a:endParaRPr lang="en-US" sz="1800" dirty="0"/>
          </a:p>
          <a:p>
            <a:r>
              <a:rPr lang="en-US" sz="1800" dirty="0" smtClean="0">
                <a:solidFill>
                  <a:srgbClr val="FFFF00"/>
                </a:solidFill>
                <a:effectLst/>
              </a:rPr>
              <a:t>Les </a:t>
            </a:r>
            <a:r>
              <a:rPr lang="en-US" sz="1800" dirty="0">
                <a:solidFill>
                  <a:srgbClr val="FFFF00"/>
                </a:solidFill>
                <a:effectLst/>
              </a:rPr>
              <a:t>structures </a:t>
            </a:r>
            <a:r>
              <a:rPr lang="en-US" sz="1800" dirty="0" smtClean="0">
                <a:solidFill>
                  <a:srgbClr val="FFFF00"/>
                </a:solidFill>
                <a:effectLst/>
              </a:rPr>
              <a:t>UPE2A : </a:t>
            </a:r>
            <a:r>
              <a:rPr lang="en-US" sz="1800" dirty="0" err="1" smtClean="0">
                <a:solidFill>
                  <a:srgbClr val="FFFF00"/>
                </a:solidFill>
                <a:effectLst/>
              </a:rPr>
              <a:t>enjeux</a:t>
            </a:r>
            <a:r>
              <a:rPr lang="en-US" sz="1800" dirty="0" smtClean="0">
                <a:solidFill>
                  <a:srgbClr val="FFFF00"/>
                </a:solidFill>
                <a:effectLst/>
              </a:rPr>
              <a:t>,  </a:t>
            </a:r>
            <a:r>
              <a:rPr lang="en-US" sz="1800" dirty="0" err="1">
                <a:solidFill>
                  <a:srgbClr val="FFFF00"/>
                </a:solidFill>
                <a:effectLst/>
              </a:rPr>
              <a:t>scolarisation</a:t>
            </a:r>
            <a:r>
              <a:rPr lang="en-US" sz="1800" dirty="0">
                <a:solidFill>
                  <a:srgbClr val="FFFF00"/>
                </a:solidFill>
                <a:effectLst/>
              </a:rPr>
              <a:t>, inclusion et </a:t>
            </a:r>
            <a:r>
              <a:rPr lang="en-US" sz="1800" dirty="0" err="1">
                <a:solidFill>
                  <a:srgbClr val="FFFF00"/>
                </a:solidFill>
                <a:effectLst/>
              </a:rPr>
              <a:t>accompagnement</a:t>
            </a:r>
            <a:r>
              <a:rPr lang="en-US" sz="1800" dirty="0">
                <a:solidFill>
                  <a:srgbClr val="FFFF00"/>
                </a:solidFill>
                <a:effectLst/>
              </a:rPr>
              <a:t>. </a:t>
            </a:r>
            <a:endParaRPr lang="en-US" sz="1800" dirty="0">
              <a:solidFill>
                <a:srgbClr val="FFFF00"/>
              </a:solidFill>
            </a:endParaRPr>
          </a:p>
          <a:p>
            <a:r>
              <a:rPr lang="en-US" sz="1800" dirty="0" err="1" smtClean="0">
                <a:effectLst/>
              </a:rPr>
              <a:t>Socle</a:t>
            </a:r>
            <a:r>
              <a:rPr lang="en-US" sz="1800" dirty="0">
                <a:effectLst/>
              </a:rPr>
              <a:t> </a:t>
            </a:r>
            <a:r>
              <a:rPr lang="en-US" sz="1800" dirty="0" err="1" smtClean="0">
                <a:effectLst/>
              </a:rPr>
              <a:t>Commun</a:t>
            </a:r>
            <a:r>
              <a:rPr lang="en-US" sz="1800" dirty="0" smtClean="0">
                <a:effectLst/>
              </a:rPr>
              <a:t> </a:t>
            </a:r>
            <a:r>
              <a:rPr lang="en-US" sz="1800" dirty="0">
                <a:effectLst/>
              </a:rPr>
              <a:t>de </a:t>
            </a:r>
            <a:r>
              <a:rPr lang="en-US" sz="1800" dirty="0" err="1">
                <a:effectLst/>
              </a:rPr>
              <a:t>C</a:t>
            </a:r>
            <a:r>
              <a:rPr lang="en-US" sz="1800" dirty="0" err="1" smtClean="0">
                <a:effectLst/>
              </a:rPr>
              <a:t>onnaissances</a:t>
            </a:r>
            <a:r>
              <a:rPr lang="en-US" sz="1800" dirty="0">
                <a:effectLst/>
              </a:rPr>
              <a:t>, de </a:t>
            </a:r>
            <a:r>
              <a:rPr lang="en-US" sz="1800" dirty="0" err="1">
                <a:effectLst/>
              </a:rPr>
              <a:t>C</a:t>
            </a:r>
            <a:r>
              <a:rPr lang="en-US" sz="1800" dirty="0" err="1" smtClean="0">
                <a:effectLst/>
              </a:rPr>
              <a:t>ompétences</a:t>
            </a:r>
            <a:r>
              <a:rPr lang="en-US" sz="1800" dirty="0" smtClean="0">
                <a:effectLst/>
              </a:rPr>
              <a:t> </a:t>
            </a:r>
            <a:r>
              <a:rPr lang="en-US" sz="1800" dirty="0">
                <a:effectLst/>
              </a:rPr>
              <a:t>et de </a:t>
            </a:r>
            <a:r>
              <a:rPr lang="en-US" sz="1800" dirty="0" smtClean="0">
                <a:effectLst/>
              </a:rPr>
              <a:t>Culture : </a:t>
            </a:r>
            <a:r>
              <a:rPr lang="en-US" sz="1800" dirty="0">
                <a:effectLst/>
              </a:rPr>
              <a:t>cycles </a:t>
            </a:r>
            <a:r>
              <a:rPr lang="en-US" sz="1800" dirty="0" smtClean="0">
                <a:effectLst/>
              </a:rPr>
              <a:t>2-4 </a:t>
            </a:r>
          </a:p>
          <a:p>
            <a:r>
              <a:rPr lang="en-US" sz="1800" dirty="0" err="1" smtClean="0">
                <a:effectLst/>
              </a:rPr>
              <a:t>Programmes</a:t>
            </a:r>
            <a:r>
              <a:rPr lang="en-US" sz="1800" dirty="0" smtClean="0">
                <a:effectLst/>
              </a:rPr>
              <a:t> </a:t>
            </a:r>
            <a:r>
              <a:rPr lang="en-US" sz="1800" dirty="0" err="1" smtClean="0">
                <a:effectLst/>
              </a:rPr>
              <a:t>d’enseignement</a:t>
            </a:r>
            <a:r>
              <a:rPr lang="en-US" sz="1800" dirty="0" smtClean="0">
                <a:effectLst/>
              </a:rPr>
              <a:t> </a:t>
            </a:r>
            <a:r>
              <a:rPr lang="en-US" sz="1800" dirty="0" err="1" smtClean="0">
                <a:effectLst/>
              </a:rPr>
              <a:t>apprentissage</a:t>
            </a:r>
            <a:r>
              <a:rPr lang="en-US" sz="1800" dirty="0" smtClean="0">
                <a:effectLst/>
              </a:rPr>
              <a:t> des LVE cycles 2-4, LGT, LP.</a:t>
            </a:r>
          </a:p>
          <a:p>
            <a:r>
              <a:rPr lang="en-US" sz="1800" dirty="0" err="1" smtClean="0">
                <a:effectLst/>
              </a:rPr>
              <a:t>Problématiques</a:t>
            </a:r>
            <a:r>
              <a:rPr lang="en-US" sz="1800" dirty="0" smtClean="0">
                <a:effectLst/>
              </a:rPr>
              <a:t> </a:t>
            </a:r>
            <a:r>
              <a:rPr lang="en-US" sz="1800" dirty="0" err="1" smtClean="0">
                <a:effectLst/>
              </a:rPr>
              <a:t>liées</a:t>
            </a:r>
            <a:r>
              <a:rPr lang="en-US" sz="1800" dirty="0" smtClean="0">
                <a:effectLst/>
              </a:rPr>
              <a:t> </a:t>
            </a:r>
            <a:r>
              <a:rPr lang="en-US" sz="1800" dirty="0" err="1" smtClean="0">
                <a:effectLst/>
              </a:rPr>
              <a:t>à</a:t>
            </a:r>
            <a:r>
              <a:rPr lang="en-US" sz="1800" dirty="0" smtClean="0">
                <a:effectLst/>
              </a:rPr>
              <a:t> </a:t>
            </a:r>
            <a:r>
              <a:rPr lang="en-US" sz="1800" dirty="0" err="1" smtClean="0">
                <a:effectLst/>
              </a:rPr>
              <a:t>l’analphabétisme</a:t>
            </a:r>
            <a:r>
              <a:rPr lang="en-US" sz="1800" dirty="0" smtClean="0">
                <a:effectLst/>
              </a:rPr>
              <a:t> et </a:t>
            </a:r>
            <a:r>
              <a:rPr lang="en-US" sz="1800" dirty="0" err="1" smtClean="0">
                <a:effectLst/>
              </a:rPr>
              <a:t>illétrisme</a:t>
            </a:r>
            <a:r>
              <a:rPr lang="en-US" sz="1800" dirty="0">
                <a:effectLst/>
              </a:rPr>
              <a:t> </a:t>
            </a:r>
            <a:r>
              <a:rPr lang="en-US" sz="1800" dirty="0" smtClean="0">
                <a:effectLst/>
              </a:rPr>
              <a:t>(</a:t>
            </a:r>
            <a:r>
              <a:rPr lang="en-US" sz="1800" dirty="0" err="1" smtClean="0">
                <a:effectLst/>
              </a:rPr>
              <a:t>élèves</a:t>
            </a:r>
            <a:r>
              <a:rPr lang="en-US" sz="1800" dirty="0" smtClean="0">
                <a:effectLst/>
              </a:rPr>
              <a:t> en retard, etc.) </a:t>
            </a:r>
          </a:p>
          <a:p>
            <a:r>
              <a:rPr lang="en-US" sz="1800" dirty="0" smtClean="0">
                <a:solidFill>
                  <a:srgbClr val="FFFF00"/>
                </a:solidFill>
                <a:effectLst/>
              </a:rPr>
              <a:t>Courants </a:t>
            </a:r>
            <a:r>
              <a:rPr lang="en-US" sz="1800" dirty="0" err="1">
                <a:solidFill>
                  <a:srgbClr val="FFFF00"/>
                </a:solidFill>
                <a:effectLst/>
              </a:rPr>
              <a:t>didactiques</a:t>
            </a:r>
            <a:r>
              <a:rPr lang="en-US" sz="1800" dirty="0">
                <a:solidFill>
                  <a:srgbClr val="FFFF00"/>
                </a:solidFill>
                <a:effectLst/>
              </a:rPr>
              <a:t> des </a:t>
            </a:r>
            <a:r>
              <a:rPr lang="en-US" sz="1800" dirty="0" err="1">
                <a:solidFill>
                  <a:srgbClr val="FFFF00"/>
                </a:solidFill>
                <a:effectLst/>
              </a:rPr>
              <a:t>langues</a:t>
            </a:r>
            <a:r>
              <a:rPr lang="en-US" sz="1800" dirty="0">
                <a:solidFill>
                  <a:srgbClr val="FFFF00"/>
                </a:solidFill>
                <a:effectLst/>
              </a:rPr>
              <a:t> </a:t>
            </a:r>
            <a:r>
              <a:rPr lang="en-US" sz="1800" dirty="0" err="1">
                <a:solidFill>
                  <a:srgbClr val="FFFF00"/>
                </a:solidFill>
                <a:effectLst/>
              </a:rPr>
              <a:t>vivantes</a:t>
            </a:r>
            <a:r>
              <a:rPr lang="en-US" sz="1800" dirty="0">
                <a:solidFill>
                  <a:srgbClr val="FFFF00"/>
                </a:solidFill>
                <a:effectLst/>
              </a:rPr>
              <a:t>. </a:t>
            </a:r>
            <a:endParaRPr lang="en-US" sz="1800" dirty="0" smtClean="0">
              <a:solidFill>
                <a:srgbClr val="FFFF00"/>
              </a:solidFill>
              <a:effectLst/>
            </a:endParaRPr>
          </a:p>
          <a:p>
            <a:r>
              <a:rPr lang="en-US" sz="1800" dirty="0" err="1">
                <a:solidFill>
                  <a:srgbClr val="FFFF00"/>
                </a:solidFill>
                <a:effectLst/>
              </a:rPr>
              <a:t>Problématiques</a:t>
            </a:r>
            <a:r>
              <a:rPr lang="en-US" sz="1800" dirty="0">
                <a:solidFill>
                  <a:srgbClr val="FFFF00"/>
                </a:solidFill>
                <a:effectLst/>
              </a:rPr>
              <a:t> </a:t>
            </a:r>
            <a:r>
              <a:rPr lang="en-US" sz="1800" dirty="0" err="1">
                <a:solidFill>
                  <a:srgbClr val="FFFF00"/>
                </a:solidFill>
                <a:effectLst/>
              </a:rPr>
              <a:t>à</a:t>
            </a:r>
            <a:r>
              <a:rPr lang="en-US" sz="1800" dirty="0">
                <a:solidFill>
                  <a:srgbClr val="FFFF00"/>
                </a:solidFill>
                <a:effectLst/>
              </a:rPr>
              <a:t> </a:t>
            </a:r>
            <a:r>
              <a:rPr lang="en-US" sz="1800" dirty="0" err="1">
                <a:solidFill>
                  <a:srgbClr val="FFFF00"/>
                </a:solidFill>
                <a:effectLst/>
              </a:rPr>
              <a:t>l’échelle</a:t>
            </a:r>
            <a:r>
              <a:rPr lang="en-US" sz="1800" dirty="0">
                <a:solidFill>
                  <a:srgbClr val="FFFF00"/>
                </a:solidFill>
                <a:effectLst/>
              </a:rPr>
              <a:t> </a:t>
            </a:r>
            <a:r>
              <a:rPr lang="en-US" sz="1800" dirty="0" err="1">
                <a:solidFill>
                  <a:srgbClr val="FFFF00"/>
                </a:solidFill>
                <a:effectLst/>
              </a:rPr>
              <a:t>européenne</a:t>
            </a:r>
            <a:r>
              <a:rPr lang="en-US" sz="1800" dirty="0">
                <a:solidFill>
                  <a:srgbClr val="FFFF00"/>
                </a:solidFill>
                <a:effectLst/>
              </a:rPr>
              <a:t> </a:t>
            </a:r>
            <a:r>
              <a:rPr lang="en-US" sz="1800" dirty="0" smtClean="0">
                <a:solidFill>
                  <a:srgbClr val="FFFF00"/>
                </a:solidFill>
                <a:effectLst/>
              </a:rPr>
              <a:t>(</a:t>
            </a:r>
            <a:r>
              <a:rPr lang="en-US" sz="1800" dirty="0" err="1" smtClean="0">
                <a:solidFill>
                  <a:srgbClr val="FFFF00"/>
                </a:solidFill>
                <a:effectLst/>
              </a:rPr>
              <a:t>plurilinguisme</a:t>
            </a:r>
            <a:r>
              <a:rPr lang="en-US" sz="1800" dirty="0">
                <a:solidFill>
                  <a:srgbClr val="FFFF00"/>
                </a:solidFill>
                <a:effectLst/>
              </a:rPr>
              <a:t>, </a:t>
            </a:r>
            <a:r>
              <a:rPr lang="en-US" sz="1800" dirty="0" err="1">
                <a:solidFill>
                  <a:srgbClr val="FFFF00"/>
                </a:solidFill>
                <a:effectLst/>
              </a:rPr>
              <a:t>interculturalité</a:t>
            </a:r>
            <a:r>
              <a:rPr lang="en-US" sz="1800" dirty="0">
                <a:solidFill>
                  <a:srgbClr val="FFFF00"/>
                </a:solidFill>
                <a:effectLst/>
              </a:rPr>
              <a:t>, etc.)</a:t>
            </a:r>
          </a:p>
          <a:p>
            <a:endParaRPr lang="en-US" sz="1800" dirty="0">
              <a:solidFill>
                <a:srgbClr val="FFFF00"/>
              </a:solidFill>
              <a:effectLst/>
            </a:endParaRPr>
          </a:p>
          <a:p>
            <a:endParaRPr lang="en-US" sz="1800" dirty="0" smtClean="0">
              <a:effectLst/>
            </a:endParaRPr>
          </a:p>
          <a:p>
            <a:endParaRPr lang="en-US" sz="1800" dirty="0" smtClean="0">
              <a:effectLst/>
            </a:endParaRPr>
          </a:p>
          <a:p>
            <a:endParaRPr lang="en-US" sz="1800" dirty="0" smtClean="0">
              <a:effectLst/>
            </a:endParaRPr>
          </a:p>
          <a:p>
            <a:pPr marL="0" indent="0">
              <a:buNone/>
            </a:pPr>
            <a:endParaRPr lang="en-US" sz="1800" dirty="0" smtClean="0">
              <a:effectLst/>
            </a:endParaRPr>
          </a:p>
          <a:p>
            <a:endParaRPr lang="en-US" sz="1800" dirty="0"/>
          </a:p>
          <a:p>
            <a:endParaRPr lang="en-US" sz="1800" dirty="0" smtClean="0">
              <a:effectLst/>
            </a:endParaRPr>
          </a:p>
          <a:p>
            <a:endParaRPr lang="en-US" sz="1800" dirty="0"/>
          </a:p>
          <a:p>
            <a:endParaRPr lang="en-US" dirty="0"/>
          </a:p>
          <a:p>
            <a:endParaRPr lang="en-US" dirty="0"/>
          </a:p>
        </p:txBody>
      </p:sp>
      <p:sp>
        <p:nvSpPr>
          <p:cNvPr id="4" name="Footer Placeholder 3"/>
          <p:cNvSpPr>
            <a:spLocks noGrp="1"/>
          </p:cNvSpPr>
          <p:nvPr>
            <p:ph type="ftr" sz="quarter" idx="11"/>
          </p:nvPr>
        </p:nvSpPr>
        <p:spPr>
          <a:xfrm>
            <a:off x="76199" y="116541"/>
            <a:ext cx="3278717" cy="182880"/>
          </a:xfrm>
        </p:spPr>
        <p:txBody>
          <a:bodyPr/>
          <a:lstStyle/>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6</a:t>
            </a:fld>
            <a:endParaRPr lang="en-US"/>
          </a:p>
        </p:txBody>
      </p:sp>
    </p:spTree>
    <p:extLst>
      <p:ext uri="{BB962C8B-B14F-4D97-AF65-F5344CB8AC3E}">
        <p14:creationId xmlns:p14="http://schemas.microsoft.com/office/powerpoint/2010/main" val="224467662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371600"/>
            <a:ext cx="9144000" cy="1447800"/>
          </a:xfrm>
        </p:spPr>
        <p:txBody>
          <a:bodyPr/>
          <a:lstStyle/>
          <a:p>
            <a:pPr algn="ctr"/>
            <a:r>
              <a:rPr lang="en-US" sz="4000" dirty="0" smtClean="0"/>
              <a:t> C) Savoir-faire </a:t>
            </a:r>
            <a:r>
              <a:rPr lang="en-US" sz="4000" dirty="0" err="1" smtClean="0"/>
              <a:t>attendus</a:t>
            </a:r>
            <a:r>
              <a:rPr lang="en-US" sz="4000" dirty="0" smtClean="0"/>
              <a:t> par le jury</a:t>
            </a:r>
            <a:endParaRPr lang="en-US" sz="4000" dirty="0"/>
          </a:p>
        </p:txBody>
      </p:sp>
      <p:sp>
        <p:nvSpPr>
          <p:cNvPr id="3" name="Content Placeholder 2"/>
          <p:cNvSpPr>
            <a:spLocks noGrp="1"/>
          </p:cNvSpPr>
          <p:nvPr>
            <p:ph idx="1"/>
          </p:nvPr>
        </p:nvSpPr>
        <p:spPr>
          <a:xfrm>
            <a:off x="-1" y="2851391"/>
            <a:ext cx="9144001" cy="3867961"/>
          </a:xfrm>
        </p:spPr>
        <p:txBody>
          <a:bodyPr>
            <a:normAutofit/>
          </a:bodyPr>
          <a:lstStyle/>
          <a:p>
            <a:r>
              <a:rPr lang="en-US" sz="1800" dirty="0" err="1" smtClean="0">
                <a:effectLst/>
              </a:rPr>
              <a:t>Élaborer</a:t>
            </a:r>
            <a:r>
              <a:rPr lang="en-US" sz="1800" dirty="0" smtClean="0">
                <a:effectLst/>
              </a:rPr>
              <a:t> </a:t>
            </a:r>
            <a:r>
              <a:rPr lang="en-US" sz="1800" dirty="0">
                <a:effectLst/>
              </a:rPr>
              <a:t>un </a:t>
            </a:r>
            <a:r>
              <a:rPr lang="en-US" sz="1800" dirty="0" err="1">
                <a:effectLst/>
              </a:rPr>
              <a:t>parcours</a:t>
            </a:r>
            <a:r>
              <a:rPr lang="en-US" sz="1800" dirty="0">
                <a:effectLst/>
              </a:rPr>
              <a:t> </a:t>
            </a:r>
            <a:r>
              <a:rPr lang="en-US" sz="1800" dirty="0" err="1">
                <a:effectLst/>
              </a:rPr>
              <a:t>individualisé</a:t>
            </a:r>
            <a:r>
              <a:rPr lang="en-US" sz="1800" dirty="0">
                <a:effectLst/>
              </a:rPr>
              <a:t> et des </a:t>
            </a:r>
            <a:r>
              <a:rPr lang="en-US" sz="1800" dirty="0" err="1">
                <a:effectLst/>
              </a:rPr>
              <a:t>projets</a:t>
            </a:r>
            <a:r>
              <a:rPr lang="en-US" sz="1800" dirty="0">
                <a:effectLst/>
              </a:rPr>
              <a:t> </a:t>
            </a:r>
            <a:r>
              <a:rPr lang="en-US" sz="1800" dirty="0" err="1">
                <a:effectLst/>
              </a:rPr>
              <a:t>personnalisés</a:t>
            </a:r>
            <a:r>
              <a:rPr lang="en-US" sz="1800" dirty="0">
                <a:effectLst/>
              </a:rPr>
              <a:t> </a:t>
            </a:r>
            <a:r>
              <a:rPr lang="en-US" sz="1800" dirty="0" err="1">
                <a:effectLst/>
              </a:rPr>
              <a:t>d’inclusion</a:t>
            </a:r>
            <a:endParaRPr lang="en-US" sz="1800" dirty="0">
              <a:effectLst/>
            </a:endParaRPr>
          </a:p>
          <a:p>
            <a:r>
              <a:rPr lang="en-US" sz="1800" dirty="0" err="1" smtClean="0">
                <a:solidFill>
                  <a:srgbClr val="FFFF00"/>
                </a:solidFill>
                <a:effectLst/>
              </a:rPr>
              <a:t>Elaborer</a:t>
            </a:r>
            <a:r>
              <a:rPr lang="en-US" sz="1800" dirty="0" smtClean="0">
                <a:solidFill>
                  <a:srgbClr val="FFFF00"/>
                </a:solidFill>
                <a:effectLst/>
              </a:rPr>
              <a:t> un </a:t>
            </a:r>
            <a:r>
              <a:rPr lang="en-US" sz="1800" dirty="0" err="1" smtClean="0">
                <a:solidFill>
                  <a:srgbClr val="FFFF00"/>
                </a:solidFill>
                <a:effectLst/>
              </a:rPr>
              <a:t>parcours</a:t>
            </a:r>
            <a:r>
              <a:rPr lang="en-US" sz="1800" dirty="0" smtClean="0">
                <a:solidFill>
                  <a:srgbClr val="FFFF00"/>
                </a:solidFill>
                <a:effectLst/>
              </a:rPr>
              <a:t> </a:t>
            </a:r>
            <a:r>
              <a:rPr lang="en-US" sz="1800" dirty="0" err="1" smtClean="0">
                <a:solidFill>
                  <a:srgbClr val="FFFF00"/>
                </a:solidFill>
                <a:effectLst/>
              </a:rPr>
              <a:t>d’apprentissage</a:t>
            </a:r>
            <a:r>
              <a:rPr lang="en-US" sz="1800" dirty="0" smtClean="0">
                <a:solidFill>
                  <a:srgbClr val="FFFF00"/>
                </a:solidFill>
                <a:effectLst/>
              </a:rPr>
              <a:t> en </a:t>
            </a:r>
            <a:r>
              <a:rPr lang="en-US" sz="1800" dirty="0" err="1" smtClean="0">
                <a:solidFill>
                  <a:srgbClr val="FFFF00"/>
                </a:solidFill>
                <a:effectLst/>
              </a:rPr>
              <a:t>langues</a:t>
            </a:r>
            <a:r>
              <a:rPr lang="en-US" sz="1800" dirty="0" smtClean="0">
                <a:solidFill>
                  <a:srgbClr val="FFFF00"/>
                </a:solidFill>
                <a:effectLst/>
              </a:rPr>
              <a:t> </a:t>
            </a:r>
          </a:p>
          <a:p>
            <a:r>
              <a:rPr lang="en-US" sz="1800" dirty="0" err="1" smtClean="0">
                <a:solidFill>
                  <a:srgbClr val="FFFF00"/>
                </a:solidFill>
                <a:effectLst/>
              </a:rPr>
              <a:t>Choisir</a:t>
            </a:r>
            <a:r>
              <a:rPr lang="en-US" sz="1800" dirty="0" smtClean="0">
                <a:solidFill>
                  <a:srgbClr val="FFFF00"/>
                </a:solidFill>
                <a:effectLst/>
              </a:rPr>
              <a:t> les </a:t>
            </a:r>
            <a:r>
              <a:rPr lang="en-US" sz="1800" dirty="0" err="1" smtClean="0">
                <a:solidFill>
                  <a:srgbClr val="FFFF00"/>
                </a:solidFill>
                <a:effectLst/>
              </a:rPr>
              <a:t>outils</a:t>
            </a:r>
            <a:r>
              <a:rPr lang="en-US" sz="1800" dirty="0" smtClean="0">
                <a:solidFill>
                  <a:srgbClr val="FFFF00"/>
                </a:solidFill>
                <a:effectLst/>
              </a:rPr>
              <a:t> </a:t>
            </a:r>
            <a:r>
              <a:rPr lang="en-US" sz="1800" dirty="0" err="1" smtClean="0">
                <a:solidFill>
                  <a:srgbClr val="FFFF00"/>
                </a:solidFill>
                <a:effectLst/>
              </a:rPr>
              <a:t>théoriques</a:t>
            </a:r>
            <a:r>
              <a:rPr lang="en-US" sz="1800" dirty="0" smtClean="0">
                <a:solidFill>
                  <a:srgbClr val="FFFF00"/>
                </a:solidFill>
                <a:effectLst/>
              </a:rPr>
              <a:t> et </a:t>
            </a:r>
            <a:r>
              <a:rPr lang="en-US" sz="1800" dirty="0" err="1" smtClean="0">
                <a:solidFill>
                  <a:srgbClr val="FFFF00"/>
                </a:solidFill>
                <a:effectLst/>
              </a:rPr>
              <a:t>numériques</a:t>
            </a:r>
            <a:r>
              <a:rPr lang="en-US" sz="1800" dirty="0" smtClean="0">
                <a:solidFill>
                  <a:srgbClr val="FFFF00"/>
                </a:solidFill>
                <a:effectLst/>
              </a:rPr>
              <a:t> </a:t>
            </a:r>
            <a:r>
              <a:rPr lang="en-US" sz="1800" dirty="0" err="1" smtClean="0">
                <a:solidFill>
                  <a:srgbClr val="FFFF00"/>
                </a:solidFill>
                <a:effectLst/>
              </a:rPr>
              <a:t>adaptés</a:t>
            </a:r>
            <a:r>
              <a:rPr lang="en-US" sz="1800" dirty="0" smtClean="0">
                <a:solidFill>
                  <a:srgbClr val="FFFF00"/>
                </a:solidFill>
                <a:effectLst/>
              </a:rPr>
              <a:t> </a:t>
            </a:r>
            <a:r>
              <a:rPr lang="en-US" sz="1800" dirty="0">
                <a:solidFill>
                  <a:srgbClr val="FFFF00"/>
                </a:solidFill>
                <a:effectLst/>
              </a:rPr>
              <a:t>pour </a:t>
            </a:r>
            <a:r>
              <a:rPr lang="en-US" sz="1800" dirty="0" err="1" smtClean="0">
                <a:solidFill>
                  <a:srgbClr val="FFFF00"/>
                </a:solidFill>
                <a:effectLst/>
              </a:rPr>
              <a:t>enseigner</a:t>
            </a:r>
            <a:r>
              <a:rPr lang="en-US" sz="1800" dirty="0" smtClean="0">
                <a:solidFill>
                  <a:srgbClr val="FFFF00"/>
                </a:solidFill>
                <a:effectLst/>
              </a:rPr>
              <a:t> la LVE</a:t>
            </a:r>
          </a:p>
          <a:p>
            <a:r>
              <a:rPr lang="en-US" sz="1800" dirty="0" smtClean="0">
                <a:solidFill>
                  <a:srgbClr val="FFFF00"/>
                </a:solidFill>
                <a:effectLst/>
              </a:rPr>
              <a:t>Adopter </a:t>
            </a:r>
            <a:r>
              <a:rPr lang="en-US" sz="1800" dirty="0" err="1" smtClean="0">
                <a:solidFill>
                  <a:srgbClr val="FFFF00"/>
                </a:solidFill>
                <a:effectLst/>
              </a:rPr>
              <a:t>une</a:t>
            </a:r>
            <a:r>
              <a:rPr lang="en-US" sz="1800" dirty="0" smtClean="0">
                <a:solidFill>
                  <a:srgbClr val="FFFF00"/>
                </a:solidFill>
                <a:effectLst/>
              </a:rPr>
              <a:t> </a:t>
            </a:r>
            <a:r>
              <a:rPr lang="en-US" sz="1800" dirty="0" err="1" smtClean="0">
                <a:solidFill>
                  <a:srgbClr val="FFFF00"/>
                </a:solidFill>
                <a:effectLst/>
              </a:rPr>
              <a:t>approche</a:t>
            </a:r>
            <a:r>
              <a:rPr lang="en-US" sz="1800" dirty="0" smtClean="0">
                <a:solidFill>
                  <a:srgbClr val="FFFF00"/>
                </a:solidFill>
                <a:effectLst/>
              </a:rPr>
              <a:t> </a:t>
            </a:r>
            <a:r>
              <a:rPr lang="en-US" sz="1800" dirty="0" err="1" smtClean="0">
                <a:solidFill>
                  <a:srgbClr val="FFFF00"/>
                </a:solidFill>
                <a:effectLst/>
              </a:rPr>
              <a:t>d’intercompréhension</a:t>
            </a:r>
            <a:r>
              <a:rPr lang="en-US" sz="1800" dirty="0" smtClean="0">
                <a:solidFill>
                  <a:srgbClr val="FFFF00"/>
                </a:solidFill>
                <a:effectLst/>
              </a:rPr>
              <a:t> entre </a:t>
            </a:r>
            <a:r>
              <a:rPr lang="en-US" sz="1800" dirty="0" err="1" smtClean="0">
                <a:solidFill>
                  <a:srgbClr val="FFFF00"/>
                </a:solidFill>
                <a:effectLst/>
              </a:rPr>
              <a:t>langues</a:t>
            </a:r>
            <a:r>
              <a:rPr lang="en-US" sz="1800" dirty="0" smtClean="0">
                <a:solidFill>
                  <a:srgbClr val="FFFF00"/>
                </a:solidFill>
                <a:effectLst/>
              </a:rPr>
              <a:t> </a:t>
            </a:r>
            <a:r>
              <a:rPr lang="en-US" sz="1800" dirty="0" err="1" smtClean="0">
                <a:solidFill>
                  <a:srgbClr val="FFFF00"/>
                </a:solidFill>
                <a:effectLst/>
              </a:rPr>
              <a:t>voisines</a:t>
            </a:r>
            <a:endParaRPr lang="en-US" sz="1800" dirty="0"/>
          </a:p>
          <a:p>
            <a:endParaRPr lang="en-US" sz="1800" dirty="0" smtClean="0">
              <a:effectLst/>
            </a:endParaRPr>
          </a:p>
          <a:p>
            <a:endParaRPr lang="en-US" sz="1800" dirty="0"/>
          </a:p>
          <a:p>
            <a:endParaRPr lang="en-US" dirty="0"/>
          </a:p>
          <a:p>
            <a:endParaRPr lang="en-US" dirty="0"/>
          </a:p>
        </p:txBody>
      </p:sp>
      <p:sp>
        <p:nvSpPr>
          <p:cNvPr id="4" name="Footer Placeholder 3"/>
          <p:cNvSpPr>
            <a:spLocks noGrp="1"/>
          </p:cNvSpPr>
          <p:nvPr>
            <p:ph type="ftr" sz="quarter" idx="11"/>
          </p:nvPr>
        </p:nvSpPr>
        <p:spPr>
          <a:xfrm>
            <a:off x="76199" y="116541"/>
            <a:ext cx="3183467" cy="182880"/>
          </a:xfrm>
        </p:spPr>
        <p:txBody>
          <a:bodyPr/>
          <a:lstStyle/>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7</a:t>
            </a:fld>
            <a:endParaRPr lang="en-US"/>
          </a:p>
        </p:txBody>
      </p:sp>
    </p:spTree>
    <p:extLst>
      <p:ext uri="{BB962C8B-B14F-4D97-AF65-F5344CB8AC3E}">
        <p14:creationId xmlns:p14="http://schemas.microsoft.com/office/powerpoint/2010/main" val="2003483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788" y="1291225"/>
            <a:ext cx="7716837" cy="1447800"/>
          </a:xfrm>
        </p:spPr>
        <p:txBody>
          <a:bodyPr/>
          <a:lstStyle/>
          <a:p>
            <a:pPr algn="ctr"/>
            <a:r>
              <a:rPr lang="en-US" dirty="0" smtClean="0">
                <a:solidFill>
                  <a:srgbClr val="FFFF00"/>
                </a:solidFill>
              </a:rPr>
              <a:t>3. </a:t>
            </a:r>
            <a:r>
              <a:rPr lang="en-US" dirty="0" err="1" smtClean="0">
                <a:solidFill>
                  <a:srgbClr val="FFFF00"/>
                </a:solidFill>
              </a:rPr>
              <a:t>Outils</a:t>
            </a:r>
            <a:r>
              <a:rPr lang="en-US" dirty="0" smtClean="0">
                <a:solidFill>
                  <a:srgbClr val="FFFF00"/>
                </a:solidFill>
              </a:rPr>
              <a:t> </a:t>
            </a:r>
            <a:r>
              <a:rPr lang="en-US" dirty="0" err="1" smtClean="0">
                <a:solidFill>
                  <a:srgbClr val="FFFF00"/>
                </a:solidFill>
              </a:rPr>
              <a:t>conceptuels</a:t>
            </a:r>
            <a:r>
              <a:rPr lang="en-US" dirty="0" smtClean="0">
                <a:solidFill>
                  <a:srgbClr val="FFFF00"/>
                </a:solidFill>
              </a:rPr>
              <a:t> pour </a:t>
            </a:r>
            <a:r>
              <a:rPr lang="en-US" dirty="0" err="1" smtClean="0">
                <a:solidFill>
                  <a:srgbClr val="FFFF00"/>
                </a:solidFill>
              </a:rPr>
              <a:t>enseigner</a:t>
            </a:r>
            <a:r>
              <a:rPr lang="en-US" dirty="0" smtClean="0">
                <a:solidFill>
                  <a:srgbClr val="FFFF00"/>
                </a:solidFill>
              </a:rPr>
              <a:t> le FLS</a:t>
            </a:r>
            <a:endParaRPr lang="en-US" dirty="0">
              <a:solidFill>
                <a:srgbClr val="FFFF00"/>
              </a:solidFill>
            </a:endParaRPr>
          </a:p>
        </p:txBody>
      </p:sp>
      <p:sp>
        <p:nvSpPr>
          <p:cNvPr id="3" name="Content Placeholder 2"/>
          <p:cNvSpPr>
            <a:spLocks noGrp="1"/>
          </p:cNvSpPr>
          <p:nvPr>
            <p:ph idx="1"/>
          </p:nvPr>
        </p:nvSpPr>
        <p:spPr>
          <a:xfrm>
            <a:off x="712788" y="3671218"/>
            <a:ext cx="7716838" cy="1762134"/>
          </a:xfrm>
          <a:ln w="38100" cmpd="sng">
            <a:solidFill>
              <a:srgbClr val="FFFF00"/>
            </a:solidFill>
          </a:ln>
        </p:spPr>
        <p:txBody>
          <a:bodyPr>
            <a:normAutofit/>
          </a:bodyPr>
          <a:lstStyle/>
          <a:p>
            <a:pPr marL="0" indent="0">
              <a:lnSpc>
                <a:spcPct val="150000"/>
              </a:lnSpc>
              <a:buNone/>
            </a:pPr>
            <a:r>
              <a:rPr lang="fr-FR" b="1" dirty="0" smtClean="0">
                <a:solidFill>
                  <a:srgbClr val="FFFF00"/>
                </a:solidFill>
                <a:effectLst/>
              </a:rPr>
              <a:t>Question</a:t>
            </a:r>
            <a:r>
              <a:rPr lang="fr-FR" b="1" dirty="0" smtClean="0">
                <a:effectLst/>
              </a:rPr>
              <a:t> : À </a:t>
            </a:r>
            <a:r>
              <a:rPr lang="fr-FR" b="1" dirty="0">
                <a:effectLst/>
              </a:rPr>
              <a:t>quelles conditions peut-on proposer un parcours d’apprentissage adapté aux besoins des apprenants allophones ?</a:t>
            </a:r>
            <a:endParaRPr lang="fr-FR" b="1" dirty="0" smtClean="0">
              <a:effectLst/>
            </a:endParaRPr>
          </a:p>
        </p:txBody>
      </p:sp>
      <p:sp>
        <p:nvSpPr>
          <p:cNvPr id="4" name="Footer Placeholder 3"/>
          <p:cNvSpPr>
            <a:spLocks noGrp="1"/>
          </p:cNvSpPr>
          <p:nvPr>
            <p:ph type="ftr" sz="quarter" idx="11"/>
          </p:nvPr>
        </p:nvSpPr>
        <p:spPr>
          <a:xfrm>
            <a:off x="76199" y="116541"/>
            <a:ext cx="3268133" cy="182880"/>
          </a:xfrm>
        </p:spPr>
        <p:txBody>
          <a:bodyPr/>
          <a:lstStyle/>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8</a:t>
            </a:fld>
            <a:endParaRPr lang="en-US"/>
          </a:p>
        </p:txBody>
      </p:sp>
    </p:spTree>
    <p:extLst>
      <p:ext uri="{BB962C8B-B14F-4D97-AF65-F5344CB8AC3E}">
        <p14:creationId xmlns:p14="http://schemas.microsoft.com/office/powerpoint/2010/main" val="120118769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788" y="1886000"/>
            <a:ext cx="7716837" cy="959276"/>
          </a:xfrm>
        </p:spPr>
        <p:txBody>
          <a:bodyPr/>
          <a:lstStyle/>
          <a:p>
            <a:pPr lvl="0" algn="ctr"/>
            <a:r>
              <a:rPr lang="fr-FR" sz="4000" dirty="0">
                <a:solidFill>
                  <a:srgbClr val="FFFF00"/>
                </a:solidFill>
              </a:rPr>
              <a:t>Définition : FLE, </a:t>
            </a:r>
            <a:r>
              <a:rPr lang="fr-FR" sz="4000" dirty="0" smtClean="0">
                <a:solidFill>
                  <a:srgbClr val="FFFF00"/>
                </a:solidFill>
              </a:rPr>
              <a:t>FLS, </a:t>
            </a:r>
            <a:r>
              <a:rPr lang="fr-FR" sz="4000" dirty="0">
                <a:solidFill>
                  <a:srgbClr val="FFFF00"/>
                </a:solidFill>
              </a:rPr>
              <a:t>FLM</a:t>
            </a:r>
            <a:br>
              <a:rPr lang="fr-FR" sz="4000" dirty="0">
                <a:solidFill>
                  <a:srgbClr val="FFFF00"/>
                </a:solidFill>
              </a:rPr>
            </a:br>
            <a:endParaRPr lang="en-US" sz="4000" dirty="0">
              <a:solidFill>
                <a:srgbClr val="FFFF00"/>
              </a:solidFill>
            </a:endParaRPr>
          </a:p>
        </p:txBody>
      </p:sp>
      <p:sp>
        <p:nvSpPr>
          <p:cNvPr id="3" name="Content Placeholder 2"/>
          <p:cNvSpPr>
            <a:spLocks noGrp="1"/>
          </p:cNvSpPr>
          <p:nvPr>
            <p:ph idx="1"/>
          </p:nvPr>
        </p:nvSpPr>
        <p:spPr/>
        <p:txBody>
          <a:bodyPr/>
          <a:lstStyle/>
          <a:p>
            <a:pPr marL="457200" indent="-457200">
              <a:buAutoNum type="arabicPeriod"/>
            </a:pPr>
            <a:r>
              <a:rPr lang="en-US" dirty="0" err="1" smtClean="0"/>
              <a:t>Définitions</a:t>
            </a:r>
            <a:r>
              <a:rPr lang="en-US" dirty="0" smtClean="0"/>
              <a:t> </a:t>
            </a:r>
            <a:endParaRPr lang="en-US" dirty="0"/>
          </a:p>
          <a:p>
            <a:pPr marL="746125" lvl="1" indent="-457200">
              <a:buAutoNum type="arabicPeriod"/>
            </a:pPr>
            <a:r>
              <a:rPr lang="en-US" dirty="0"/>
              <a:t>Le </a:t>
            </a:r>
            <a:r>
              <a:rPr lang="en-US" dirty="0" err="1"/>
              <a:t>Français</a:t>
            </a:r>
            <a:r>
              <a:rPr lang="en-US" dirty="0"/>
              <a:t> Langue </a:t>
            </a:r>
            <a:r>
              <a:rPr lang="en-US" dirty="0" err="1"/>
              <a:t>Maternelle</a:t>
            </a:r>
            <a:r>
              <a:rPr lang="en-US" dirty="0"/>
              <a:t> (FLM)</a:t>
            </a:r>
          </a:p>
          <a:p>
            <a:pPr marL="746125" lvl="1" indent="-457200">
              <a:buAutoNum type="arabicPeriod"/>
            </a:pPr>
            <a:r>
              <a:rPr lang="en-US" dirty="0"/>
              <a:t>Le </a:t>
            </a:r>
            <a:r>
              <a:rPr lang="en-US" dirty="0" err="1"/>
              <a:t>Français</a:t>
            </a:r>
            <a:r>
              <a:rPr lang="en-US" dirty="0"/>
              <a:t> Langue </a:t>
            </a:r>
            <a:r>
              <a:rPr lang="en-US" dirty="0" err="1"/>
              <a:t>Étrangère</a:t>
            </a:r>
            <a:r>
              <a:rPr lang="en-US" dirty="0"/>
              <a:t> (FLE)</a:t>
            </a:r>
          </a:p>
          <a:p>
            <a:pPr marL="746125" lvl="1" indent="-457200">
              <a:buAutoNum type="arabicPeriod"/>
            </a:pPr>
            <a:r>
              <a:rPr lang="en-US" dirty="0"/>
              <a:t>Le </a:t>
            </a:r>
            <a:r>
              <a:rPr lang="en-US" dirty="0" err="1"/>
              <a:t>Français</a:t>
            </a:r>
            <a:r>
              <a:rPr lang="en-US" dirty="0"/>
              <a:t> Langue </a:t>
            </a:r>
            <a:r>
              <a:rPr lang="en-US" dirty="0" err="1"/>
              <a:t>Seconde</a:t>
            </a:r>
            <a:r>
              <a:rPr lang="en-US" dirty="0"/>
              <a:t> (FLS)</a:t>
            </a:r>
          </a:p>
          <a:p>
            <a:pPr marL="746125" lvl="1" indent="-457200">
              <a:buAutoNum type="arabicPeriod"/>
            </a:pPr>
            <a:r>
              <a:rPr lang="en-US" dirty="0"/>
              <a:t>Le </a:t>
            </a:r>
            <a:r>
              <a:rPr lang="en-US" dirty="0" err="1"/>
              <a:t>Français</a:t>
            </a:r>
            <a:r>
              <a:rPr lang="en-US" dirty="0"/>
              <a:t> Langue de </a:t>
            </a:r>
            <a:r>
              <a:rPr lang="en-US" dirty="0" err="1"/>
              <a:t>Scolarisation</a:t>
            </a:r>
            <a:r>
              <a:rPr lang="en-US" dirty="0"/>
              <a:t> (</a:t>
            </a:r>
            <a:r>
              <a:rPr lang="en-US" dirty="0" err="1"/>
              <a:t>FLSco</a:t>
            </a:r>
            <a:r>
              <a:rPr lang="en-US" dirty="0"/>
              <a:t>)</a:t>
            </a:r>
          </a:p>
          <a:p>
            <a:pPr marL="0" indent="0">
              <a:buNone/>
            </a:pPr>
            <a:endParaRPr lang="en-US" dirty="0"/>
          </a:p>
        </p:txBody>
      </p:sp>
      <p:sp>
        <p:nvSpPr>
          <p:cNvPr id="4" name="Footer Placeholder 3"/>
          <p:cNvSpPr>
            <a:spLocks noGrp="1"/>
          </p:cNvSpPr>
          <p:nvPr>
            <p:ph type="ftr" sz="quarter" idx="11"/>
          </p:nvPr>
        </p:nvSpPr>
        <p:spPr>
          <a:xfrm>
            <a:off x="76199" y="0"/>
            <a:ext cx="3363383" cy="299421"/>
          </a:xfrm>
        </p:spPr>
        <p:txBody>
          <a:bodyPr/>
          <a:lstStyle/>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9</a:t>
            </a:fld>
            <a:endParaRPr lang="en-US"/>
          </a:p>
        </p:txBody>
      </p:sp>
    </p:spTree>
    <p:extLst>
      <p:ext uri="{BB962C8B-B14F-4D97-AF65-F5344CB8AC3E}">
        <p14:creationId xmlns:p14="http://schemas.microsoft.com/office/powerpoint/2010/main" val="274634374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788" y="1886000"/>
            <a:ext cx="7716837" cy="959276"/>
          </a:xfrm>
        </p:spPr>
        <p:txBody>
          <a:bodyPr/>
          <a:lstStyle/>
          <a:p>
            <a:pPr lvl="0" algn="ctr"/>
            <a:r>
              <a:rPr lang="fr-FR" sz="4000" dirty="0">
                <a:solidFill>
                  <a:srgbClr val="FFFF00"/>
                </a:solidFill>
              </a:rPr>
              <a:t>Définition : FLE, </a:t>
            </a:r>
            <a:r>
              <a:rPr lang="fr-FR" sz="4000" dirty="0" smtClean="0">
                <a:solidFill>
                  <a:srgbClr val="FFFF00"/>
                </a:solidFill>
              </a:rPr>
              <a:t>FLS, </a:t>
            </a:r>
            <a:r>
              <a:rPr lang="fr-FR" sz="4000" dirty="0">
                <a:solidFill>
                  <a:srgbClr val="FFFF00"/>
                </a:solidFill>
              </a:rPr>
              <a:t>FLM</a:t>
            </a:r>
            <a:br>
              <a:rPr lang="fr-FR" sz="4000" dirty="0">
                <a:solidFill>
                  <a:srgbClr val="FFFF00"/>
                </a:solidFill>
              </a:rPr>
            </a:br>
            <a:endParaRPr lang="en-US" sz="4000" dirty="0">
              <a:solidFill>
                <a:srgbClr val="FFFF00"/>
              </a:solidFill>
            </a:endParaRPr>
          </a:p>
        </p:txBody>
      </p:sp>
      <p:sp>
        <p:nvSpPr>
          <p:cNvPr id="3" name="Content Placeholder 2"/>
          <p:cNvSpPr>
            <a:spLocks noGrp="1"/>
          </p:cNvSpPr>
          <p:nvPr>
            <p:ph idx="1"/>
          </p:nvPr>
        </p:nvSpPr>
        <p:spPr/>
        <p:txBody>
          <a:bodyPr/>
          <a:lstStyle/>
          <a:p>
            <a:pPr marL="0" indent="0">
              <a:buNone/>
            </a:pPr>
            <a:r>
              <a:rPr lang="en-US" dirty="0" smtClean="0"/>
              <a:t>2. La </a:t>
            </a:r>
            <a:r>
              <a:rPr lang="en-US" dirty="0" err="1" smtClean="0"/>
              <a:t>complexité</a:t>
            </a:r>
            <a:r>
              <a:rPr lang="en-US" dirty="0" smtClean="0"/>
              <a:t> en </a:t>
            </a:r>
            <a:r>
              <a:rPr lang="en-US" dirty="0" err="1" smtClean="0"/>
              <a:t>jeu</a:t>
            </a:r>
            <a:r>
              <a:rPr lang="en-US" dirty="0" smtClean="0"/>
              <a:t> </a:t>
            </a:r>
            <a:endParaRPr lang="en-US" dirty="0"/>
          </a:p>
          <a:p>
            <a:pPr marL="0" indent="0">
              <a:buNone/>
            </a:pPr>
            <a:endParaRPr lang="en-US" dirty="0"/>
          </a:p>
        </p:txBody>
      </p:sp>
      <p:sp>
        <p:nvSpPr>
          <p:cNvPr id="4" name="Footer Placeholder 3"/>
          <p:cNvSpPr>
            <a:spLocks noGrp="1"/>
          </p:cNvSpPr>
          <p:nvPr>
            <p:ph type="ftr" sz="quarter" idx="11"/>
          </p:nvPr>
        </p:nvSpPr>
        <p:spPr>
          <a:xfrm>
            <a:off x="76199" y="0"/>
            <a:ext cx="3363383" cy="299421"/>
          </a:xfrm>
        </p:spPr>
        <p:txBody>
          <a:bodyPr/>
          <a:lstStyle/>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10</a:t>
            </a:fld>
            <a:endParaRPr lang="en-US"/>
          </a:p>
        </p:txBody>
      </p:sp>
    </p:spTree>
    <p:extLst>
      <p:ext uri="{BB962C8B-B14F-4D97-AF65-F5344CB8AC3E}">
        <p14:creationId xmlns:p14="http://schemas.microsoft.com/office/powerpoint/2010/main" val="210799453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Capture d’écran 2021-12-06 à 09.42.19.png"/>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Effect>
                      <a14:colorTemperature colorTemp="5900"/>
                    </a14:imgEffect>
                  </a14:imgLayer>
                </a14:imgProps>
              </a:ext>
              <a:ext uri="{28A0092B-C50C-407E-A947-70E740481C1C}">
                <a14:useLocalDpi xmlns:a14="http://schemas.microsoft.com/office/drawing/2010/main" val="0"/>
              </a:ext>
            </a:extLst>
          </a:blip>
          <a:srcRect l="11695" t="6147" r="10744" b="5381"/>
          <a:stretch/>
        </p:blipFill>
        <p:spPr>
          <a:xfrm>
            <a:off x="939416" y="1374212"/>
            <a:ext cx="7352521" cy="5112000"/>
          </a:xfrm>
        </p:spPr>
      </p:pic>
      <p:sp>
        <p:nvSpPr>
          <p:cNvPr id="5" name="Slide Number Placeholder 4"/>
          <p:cNvSpPr>
            <a:spLocks noGrp="1"/>
          </p:cNvSpPr>
          <p:nvPr>
            <p:ph type="sldNum" sz="quarter" idx="12"/>
          </p:nvPr>
        </p:nvSpPr>
        <p:spPr/>
        <p:txBody>
          <a:bodyPr/>
          <a:lstStyle/>
          <a:p>
            <a:fld id="{4382A7F7-08BF-4252-8141-63FB96055BBB}" type="slidenum">
              <a:rPr lang="en-US" smtClean="0"/>
              <a:t>11</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8383835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788" y="1886000"/>
            <a:ext cx="7716837" cy="959276"/>
          </a:xfrm>
        </p:spPr>
        <p:txBody>
          <a:bodyPr/>
          <a:lstStyle/>
          <a:p>
            <a:pPr lvl="0" algn="ctr"/>
            <a:r>
              <a:rPr lang="fr-FR" sz="4000" dirty="0">
                <a:solidFill>
                  <a:srgbClr val="FFFF00"/>
                </a:solidFill>
              </a:rPr>
              <a:t>Définition : FLE, </a:t>
            </a:r>
            <a:r>
              <a:rPr lang="fr-FR" sz="4000" dirty="0" smtClean="0">
                <a:solidFill>
                  <a:srgbClr val="FFFF00"/>
                </a:solidFill>
              </a:rPr>
              <a:t>FLS, </a:t>
            </a:r>
            <a:r>
              <a:rPr lang="fr-FR" sz="4000" dirty="0">
                <a:solidFill>
                  <a:srgbClr val="FFFF00"/>
                </a:solidFill>
              </a:rPr>
              <a:t>FLM</a:t>
            </a:r>
            <a:br>
              <a:rPr lang="fr-FR" sz="4000" dirty="0">
                <a:solidFill>
                  <a:srgbClr val="FFFF00"/>
                </a:solidFill>
              </a:rPr>
            </a:br>
            <a:endParaRPr lang="en-US" sz="4000" dirty="0">
              <a:solidFill>
                <a:srgbClr val="FFFF00"/>
              </a:solidFill>
            </a:endParaRPr>
          </a:p>
        </p:txBody>
      </p:sp>
      <p:sp>
        <p:nvSpPr>
          <p:cNvPr id="3" name="Content Placeholder 2"/>
          <p:cNvSpPr>
            <a:spLocks noGrp="1"/>
          </p:cNvSpPr>
          <p:nvPr>
            <p:ph idx="1"/>
          </p:nvPr>
        </p:nvSpPr>
        <p:spPr>
          <a:xfrm>
            <a:off x="712788" y="3012142"/>
            <a:ext cx="8431212" cy="3388658"/>
          </a:xfrm>
        </p:spPr>
        <p:txBody>
          <a:bodyPr>
            <a:normAutofit/>
          </a:bodyPr>
          <a:lstStyle/>
          <a:p>
            <a:pPr marL="0" indent="0">
              <a:buNone/>
            </a:pPr>
            <a:r>
              <a:rPr lang="en-US" dirty="0" smtClean="0"/>
              <a:t>3. Implications </a:t>
            </a:r>
            <a:r>
              <a:rPr lang="en-US" dirty="0" err="1" smtClean="0"/>
              <a:t>didactiques</a:t>
            </a:r>
            <a:endParaRPr lang="en-US" dirty="0" smtClean="0"/>
          </a:p>
          <a:p>
            <a:pPr marL="746125" lvl="1" indent="-457200">
              <a:buAutoNum type="arabicPeriod"/>
            </a:pPr>
            <a:r>
              <a:rPr lang="en-US" dirty="0" err="1" smtClean="0"/>
              <a:t>L’enseignant</a:t>
            </a:r>
            <a:r>
              <a:rPr lang="en-US" dirty="0" smtClean="0"/>
              <a:t> d’UPE2A et de </a:t>
            </a:r>
            <a:r>
              <a:rPr lang="en-US" dirty="0" err="1" smtClean="0"/>
              <a:t>classe</a:t>
            </a:r>
            <a:r>
              <a:rPr lang="en-US" dirty="0" smtClean="0"/>
              <a:t> </a:t>
            </a:r>
            <a:r>
              <a:rPr lang="en-US" dirty="0" err="1" smtClean="0"/>
              <a:t>ordinaire</a:t>
            </a:r>
            <a:endParaRPr lang="en-US" dirty="0" smtClean="0"/>
          </a:p>
          <a:p>
            <a:pPr marL="1028700" lvl="2" indent="-457200">
              <a:buAutoNum type="arabicPeriod"/>
            </a:pPr>
            <a:r>
              <a:rPr lang="en-US" dirty="0" err="1" smtClean="0"/>
              <a:t>Emprunter</a:t>
            </a:r>
            <a:r>
              <a:rPr lang="en-US" dirty="0" smtClean="0"/>
              <a:t> les </a:t>
            </a:r>
            <a:r>
              <a:rPr lang="en-US" dirty="0" err="1" smtClean="0"/>
              <a:t>méthodes</a:t>
            </a:r>
            <a:r>
              <a:rPr lang="en-US" dirty="0" smtClean="0"/>
              <a:t> du FLE</a:t>
            </a:r>
          </a:p>
          <a:p>
            <a:pPr marL="1028700" lvl="2" indent="-457200">
              <a:buAutoNum type="arabicPeriod"/>
            </a:pPr>
            <a:r>
              <a:rPr lang="en-US" dirty="0" smtClean="0"/>
              <a:t>Respecter les I.O.</a:t>
            </a:r>
          </a:p>
          <a:p>
            <a:pPr marL="1028700" lvl="2" indent="-457200">
              <a:buAutoNum type="arabicPeriod"/>
            </a:pPr>
            <a:r>
              <a:rPr lang="en-US" dirty="0" err="1" smtClean="0"/>
              <a:t>Travailler</a:t>
            </a:r>
            <a:r>
              <a:rPr lang="en-US" dirty="0" smtClean="0"/>
              <a:t> en </a:t>
            </a:r>
            <a:r>
              <a:rPr lang="en-US" dirty="0" err="1" smtClean="0"/>
              <a:t>interdisciplinarité</a:t>
            </a:r>
            <a:r>
              <a:rPr lang="en-US" dirty="0" smtClean="0"/>
              <a:t> et </a:t>
            </a:r>
            <a:r>
              <a:rPr lang="en-US" dirty="0" err="1" smtClean="0"/>
              <a:t>intégrer</a:t>
            </a:r>
            <a:r>
              <a:rPr lang="en-US" dirty="0" smtClean="0"/>
              <a:t> </a:t>
            </a:r>
            <a:r>
              <a:rPr lang="en-US" dirty="0" err="1" smtClean="0"/>
              <a:t>l’interculturalité</a:t>
            </a:r>
            <a:endParaRPr lang="en-US" dirty="0" smtClean="0"/>
          </a:p>
          <a:p>
            <a:pPr marL="571500" lvl="2" indent="0">
              <a:buNone/>
            </a:pPr>
            <a:endParaRPr lang="en-US" dirty="0" smtClean="0"/>
          </a:p>
          <a:p>
            <a:pPr marL="746125" lvl="1" indent="-457200">
              <a:buAutoNum type="arabicPeriod"/>
            </a:pPr>
            <a:r>
              <a:rPr lang="en-US" dirty="0" err="1" smtClean="0"/>
              <a:t>L’élève</a:t>
            </a:r>
            <a:r>
              <a:rPr lang="en-US" dirty="0" smtClean="0"/>
              <a:t> EANA : double </a:t>
            </a:r>
            <a:r>
              <a:rPr lang="en-US" dirty="0" err="1" smtClean="0"/>
              <a:t>apprentissage</a:t>
            </a:r>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12</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0799453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336" y="1564500"/>
            <a:ext cx="8819996" cy="1447800"/>
          </a:xfrm>
        </p:spPr>
        <p:txBody>
          <a:bodyPr/>
          <a:lstStyle/>
          <a:p>
            <a:pPr lvl="0" algn="ctr"/>
            <a:r>
              <a:rPr lang="fr-FR" sz="3200" dirty="0" smtClean="0">
                <a:solidFill>
                  <a:srgbClr val="FFFF00"/>
                </a:solidFill>
              </a:rPr>
              <a:t>Les </a:t>
            </a:r>
            <a:r>
              <a:rPr lang="fr-FR" sz="3200" dirty="0">
                <a:solidFill>
                  <a:srgbClr val="FFFF00"/>
                </a:solidFill>
              </a:rPr>
              <a:t>processus </a:t>
            </a:r>
            <a:r>
              <a:rPr lang="fr-FR" sz="3200" dirty="0" smtClean="0">
                <a:solidFill>
                  <a:srgbClr val="FFFF00"/>
                </a:solidFill>
              </a:rPr>
              <a:t>cognitifs et méthodes </a:t>
            </a:r>
            <a:r>
              <a:rPr lang="fr-FR" sz="3200" dirty="0">
                <a:solidFill>
                  <a:srgbClr val="FFFF00"/>
                </a:solidFill>
              </a:rPr>
              <a:t>pour </a:t>
            </a:r>
            <a:r>
              <a:rPr lang="fr-FR" sz="3200" dirty="0" smtClean="0">
                <a:solidFill>
                  <a:srgbClr val="FFFF00"/>
                </a:solidFill>
              </a:rPr>
              <a:t>enseigner et apprendre </a:t>
            </a:r>
            <a:r>
              <a:rPr lang="fr-FR" sz="3200" dirty="0">
                <a:solidFill>
                  <a:srgbClr val="FFFF00"/>
                </a:solidFill>
              </a:rPr>
              <a:t>une </a:t>
            </a:r>
            <a:r>
              <a:rPr lang="fr-FR" sz="3200" dirty="0" smtClean="0">
                <a:solidFill>
                  <a:srgbClr val="FFFF00"/>
                </a:solidFill>
              </a:rPr>
              <a:t>LVE</a:t>
            </a:r>
            <a:r>
              <a:rPr lang="fr-FR" sz="3200" dirty="0">
                <a:solidFill>
                  <a:srgbClr val="FFFF00"/>
                </a:solidFill>
              </a:rPr>
              <a:t/>
            </a:r>
            <a:br>
              <a:rPr lang="fr-FR" sz="3200" dirty="0">
                <a:solidFill>
                  <a:srgbClr val="FFFF00"/>
                </a:solidFill>
              </a:rPr>
            </a:br>
            <a:endParaRPr lang="en-US" sz="3200" dirty="0">
              <a:solidFill>
                <a:srgbClr val="FFFF00"/>
              </a:solidFill>
            </a:endParaRPr>
          </a:p>
        </p:txBody>
      </p:sp>
      <p:sp>
        <p:nvSpPr>
          <p:cNvPr id="3" name="Content Placeholder 2"/>
          <p:cNvSpPr>
            <a:spLocks noGrp="1"/>
          </p:cNvSpPr>
          <p:nvPr>
            <p:ph idx="1"/>
          </p:nvPr>
        </p:nvSpPr>
        <p:spPr>
          <a:xfrm>
            <a:off x="712788" y="3012142"/>
            <a:ext cx="8385544" cy="3388658"/>
          </a:xfrm>
        </p:spPr>
        <p:txBody>
          <a:bodyPr>
            <a:normAutofit fontScale="92500" lnSpcReduction="10000"/>
          </a:bodyPr>
          <a:lstStyle/>
          <a:p>
            <a:pPr marL="457200" indent="-457200" algn="just">
              <a:buFont typeface="+mj-lt"/>
              <a:buAutoNum type="arabicPeriod"/>
            </a:pPr>
            <a:r>
              <a:rPr lang="en-US" dirty="0" smtClean="0"/>
              <a:t>Le </a:t>
            </a:r>
            <a:r>
              <a:rPr lang="en-US" dirty="0" err="1" smtClean="0"/>
              <a:t>behaviorisme</a:t>
            </a:r>
            <a:r>
              <a:rPr lang="en-US" dirty="0" smtClean="0"/>
              <a:t> et les </a:t>
            </a:r>
            <a:r>
              <a:rPr lang="en-US" dirty="0" err="1" smtClean="0"/>
              <a:t>métodes</a:t>
            </a:r>
            <a:r>
              <a:rPr lang="en-US" dirty="0" smtClean="0"/>
              <a:t> audio-</a:t>
            </a:r>
            <a:r>
              <a:rPr lang="en-US" dirty="0" err="1" smtClean="0"/>
              <a:t>orale</a:t>
            </a:r>
            <a:r>
              <a:rPr lang="en-US" dirty="0" smtClean="0"/>
              <a:t> et SGAV</a:t>
            </a:r>
          </a:p>
          <a:p>
            <a:pPr marL="746125" lvl="1" indent="-457200" algn="just">
              <a:buFont typeface="Arial"/>
              <a:buChar char="•"/>
            </a:pPr>
            <a:r>
              <a:rPr lang="en-US" dirty="0" err="1" smtClean="0"/>
              <a:t>Schéma</a:t>
            </a:r>
            <a:r>
              <a:rPr lang="en-US" dirty="0" smtClean="0"/>
              <a:t> “stimulus </a:t>
            </a:r>
            <a:r>
              <a:rPr lang="mr-IN" dirty="0" smtClean="0"/>
              <a:t>–</a:t>
            </a:r>
            <a:r>
              <a:rPr lang="en-US" dirty="0" smtClean="0"/>
              <a:t> </a:t>
            </a:r>
            <a:r>
              <a:rPr lang="en-US" dirty="0" err="1" smtClean="0"/>
              <a:t>réponse</a:t>
            </a:r>
            <a:r>
              <a:rPr lang="en-US" dirty="0" smtClean="0"/>
              <a:t> </a:t>
            </a:r>
            <a:r>
              <a:rPr lang="mr-IN" dirty="0" smtClean="0"/>
              <a:t>–</a:t>
            </a:r>
            <a:r>
              <a:rPr lang="en-US" dirty="0" smtClean="0"/>
              <a:t> </a:t>
            </a:r>
            <a:r>
              <a:rPr lang="en-US" dirty="0" err="1" smtClean="0"/>
              <a:t>renforcement</a:t>
            </a:r>
            <a:r>
              <a:rPr lang="en-US" dirty="0" smtClean="0"/>
              <a:t>”</a:t>
            </a:r>
          </a:p>
          <a:p>
            <a:pPr marL="288925" lvl="1" indent="0" algn="just">
              <a:buNone/>
            </a:pPr>
            <a:endParaRPr lang="en-US" dirty="0" smtClean="0"/>
          </a:p>
          <a:p>
            <a:pPr marL="457200" indent="-457200" algn="just">
              <a:buFont typeface="+mj-lt"/>
              <a:buAutoNum type="arabicPeriod"/>
            </a:pPr>
            <a:r>
              <a:rPr lang="en-US" dirty="0" smtClean="0"/>
              <a:t>Le </a:t>
            </a:r>
            <a:r>
              <a:rPr lang="en-US" dirty="0" err="1" smtClean="0"/>
              <a:t>cognitivisme</a:t>
            </a:r>
            <a:r>
              <a:rPr lang="en-US" dirty="0" smtClean="0"/>
              <a:t>, le </a:t>
            </a:r>
            <a:r>
              <a:rPr lang="en-US" dirty="0" err="1" smtClean="0"/>
              <a:t>constructivisme</a:t>
            </a:r>
            <a:r>
              <a:rPr lang="en-US" dirty="0" smtClean="0"/>
              <a:t> et les </a:t>
            </a:r>
            <a:r>
              <a:rPr lang="en-US" dirty="0" err="1" smtClean="0"/>
              <a:t>méthodes</a:t>
            </a:r>
            <a:r>
              <a:rPr lang="en-US" dirty="0" smtClean="0"/>
              <a:t> communicative et </a:t>
            </a:r>
            <a:r>
              <a:rPr lang="en-US" dirty="0" err="1" smtClean="0"/>
              <a:t>actionnelle</a:t>
            </a:r>
            <a:endParaRPr lang="en-US" dirty="0" smtClean="0"/>
          </a:p>
          <a:p>
            <a:pPr lvl="1" algn="just">
              <a:buFont typeface="Arial"/>
              <a:buChar char="•"/>
            </a:pPr>
            <a:r>
              <a:rPr lang="en-US" dirty="0" err="1" smtClean="0"/>
              <a:t>L’apprenant</a:t>
            </a:r>
            <a:r>
              <a:rPr lang="en-US" dirty="0" smtClean="0"/>
              <a:t> </a:t>
            </a:r>
            <a:r>
              <a:rPr lang="en-US" dirty="0" err="1" smtClean="0"/>
              <a:t>reconstruit</a:t>
            </a:r>
            <a:r>
              <a:rPr lang="en-US" dirty="0" smtClean="0"/>
              <a:t> </a:t>
            </a:r>
            <a:r>
              <a:rPr lang="en-US" dirty="0" err="1" smtClean="0"/>
              <a:t>l’information</a:t>
            </a:r>
            <a:r>
              <a:rPr lang="en-US" dirty="0" smtClean="0"/>
              <a:t> </a:t>
            </a:r>
            <a:r>
              <a:rPr lang="en-US" dirty="0" err="1" smtClean="0"/>
              <a:t>reçue</a:t>
            </a:r>
            <a:r>
              <a:rPr lang="en-US" dirty="0" smtClean="0"/>
              <a:t> </a:t>
            </a:r>
            <a:r>
              <a:rPr lang="en-US" dirty="0" err="1" smtClean="0"/>
              <a:t>avant</a:t>
            </a:r>
            <a:r>
              <a:rPr lang="en-US" dirty="0" smtClean="0"/>
              <a:t> son appropriation</a:t>
            </a:r>
          </a:p>
          <a:p>
            <a:pPr marL="0" indent="0">
              <a:buNone/>
            </a:pPr>
            <a:r>
              <a:rPr lang="fr-FR" b="1" dirty="0" smtClean="0">
                <a:effectLst/>
              </a:rPr>
              <a:t>	</a:t>
            </a:r>
          </a:p>
        </p:txBody>
      </p:sp>
      <p:sp>
        <p:nvSpPr>
          <p:cNvPr id="5" name="Slide Number Placeholder 4"/>
          <p:cNvSpPr>
            <a:spLocks noGrp="1"/>
          </p:cNvSpPr>
          <p:nvPr>
            <p:ph type="sldNum" sz="quarter" idx="12"/>
          </p:nvPr>
        </p:nvSpPr>
        <p:spPr/>
        <p:txBody>
          <a:bodyPr/>
          <a:lstStyle/>
          <a:p>
            <a:fld id="{4382A7F7-08BF-4252-8141-63FB96055BBB}" type="slidenum">
              <a:rPr lang="en-US" smtClean="0"/>
              <a:t>13</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9099405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FF00"/>
                </a:solidFill>
              </a:rPr>
              <a:t>Constructivisme</a:t>
            </a:r>
            <a:r>
              <a:rPr lang="en-US" dirty="0" smtClean="0">
                <a:solidFill>
                  <a:srgbClr val="FFFF00"/>
                </a:solidFill>
              </a:rPr>
              <a:t> (Piaget)</a:t>
            </a:r>
            <a:endParaRPr lang="en-US" dirty="0">
              <a:solidFill>
                <a:srgbClr val="FFFF00"/>
              </a:solidFill>
            </a:endParaRPr>
          </a:p>
        </p:txBody>
      </p:sp>
      <p:sp>
        <p:nvSpPr>
          <p:cNvPr id="3" name="Content Placeholder 2"/>
          <p:cNvSpPr>
            <a:spLocks noGrp="1"/>
          </p:cNvSpPr>
          <p:nvPr>
            <p:ph idx="1"/>
          </p:nvPr>
        </p:nvSpPr>
        <p:spPr>
          <a:xfrm>
            <a:off x="330533" y="2819399"/>
            <a:ext cx="8559044" cy="3860301"/>
          </a:xfrm>
        </p:spPr>
        <p:txBody>
          <a:bodyPr>
            <a:normAutofit fontScale="77500" lnSpcReduction="20000"/>
          </a:bodyPr>
          <a:lstStyle/>
          <a:p>
            <a:r>
              <a:rPr lang="en-US" dirty="0" smtClean="0"/>
              <a:t>Assimilation </a:t>
            </a:r>
          </a:p>
          <a:p>
            <a:pPr marL="0" indent="0" algn="just">
              <a:buNone/>
            </a:pPr>
            <a:r>
              <a:rPr lang="fr-FR" sz="2100" b="1" dirty="0">
                <a:effectLst/>
              </a:rPr>
              <a:t>[L’apprenant] réutilise les structures qu’il a construites antérieurement. Si une expérience qu’il vit correspond à une autre déjà rencontrée, elle retrouve une place qui lui a déjà été assignée dans la structure cognitive. L’équilibre est maintenu. C’est le processus d’assimilation. L’étudiant comprend ce qui se passe, ce qu’on lui dit, ce qu’on lui explique. (Lebrun, 2015 : 36) </a:t>
            </a:r>
            <a:endParaRPr lang="en-US" sz="2100" dirty="0" smtClean="0"/>
          </a:p>
          <a:p>
            <a:r>
              <a:rPr lang="en-US" dirty="0" smtClean="0"/>
              <a:t>Accommodation </a:t>
            </a:r>
          </a:p>
          <a:p>
            <a:pPr marL="0" indent="0" algn="just">
              <a:buNone/>
            </a:pPr>
            <a:r>
              <a:rPr lang="fr-FR" sz="2100" dirty="0">
                <a:effectLst/>
              </a:rPr>
              <a:t>l’expérience vécue est différente [...] l’équilibre est rompu, la structure préexistante doit changer, se développer, s’améliorer, afin de prendre en compte les nouveaux éléments, les nouvelles conditions. Le mécanisme d’accommodation est en route. L’étudiant apprend ce qui se passe, ce qu’on lui dit, ce qu’on lui explique. C’est ainsi, par une recherche d’un nouvel équilibre, d’une structure plus riche ou plus efficace, que l’enfant construit des structures cognitives de plus en plus adéquates. (ibid.) </a:t>
            </a:r>
          </a:p>
          <a:p>
            <a:pPr marL="0" indent="0">
              <a:buNone/>
            </a:pPr>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14</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478219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FFFF00"/>
                </a:solidFill>
              </a:rPr>
              <a:t>Le socio-</a:t>
            </a:r>
            <a:r>
              <a:rPr lang="en-US" sz="3200" dirty="0" err="1" smtClean="0">
                <a:solidFill>
                  <a:srgbClr val="FFFF00"/>
                </a:solidFill>
              </a:rPr>
              <a:t>constructivisme</a:t>
            </a:r>
            <a:r>
              <a:rPr lang="en-US" sz="3200" dirty="0" smtClean="0">
                <a:solidFill>
                  <a:srgbClr val="FFFF00"/>
                </a:solidFill>
              </a:rPr>
              <a:t> (</a:t>
            </a:r>
            <a:r>
              <a:rPr lang="en-US" sz="3200" dirty="0" err="1" smtClean="0">
                <a:solidFill>
                  <a:srgbClr val="FFFF00"/>
                </a:solidFill>
              </a:rPr>
              <a:t>Vygostky</a:t>
            </a:r>
            <a:r>
              <a:rPr lang="en-US" sz="3200" dirty="0" smtClean="0">
                <a:solidFill>
                  <a:srgbClr val="FFFF00"/>
                </a:solidFill>
              </a:rPr>
              <a:t>)</a:t>
            </a:r>
            <a:endParaRPr lang="en-US" sz="3200" dirty="0">
              <a:solidFill>
                <a:srgbClr val="FFFF00"/>
              </a:solidFill>
            </a:endParaRPr>
          </a:p>
        </p:txBody>
      </p:sp>
      <p:sp>
        <p:nvSpPr>
          <p:cNvPr id="3" name="Content Placeholder 2"/>
          <p:cNvSpPr>
            <a:spLocks noGrp="1"/>
          </p:cNvSpPr>
          <p:nvPr>
            <p:ph idx="1"/>
          </p:nvPr>
        </p:nvSpPr>
        <p:spPr>
          <a:xfrm>
            <a:off x="712788" y="2819400"/>
            <a:ext cx="7716838" cy="3912486"/>
          </a:xfrm>
        </p:spPr>
        <p:txBody>
          <a:bodyPr>
            <a:normAutofit fontScale="85000" lnSpcReduction="10000"/>
          </a:bodyPr>
          <a:lstStyle/>
          <a:p>
            <a:r>
              <a:rPr lang="en-US" dirty="0" smtClean="0"/>
              <a:t>La zone de </a:t>
            </a:r>
            <a:r>
              <a:rPr lang="en-US" dirty="0" err="1" smtClean="0"/>
              <a:t>développement</a:t>
            </a:r>
            <a:r>
              <a:rPr lang="en-US" dirty="0" smtClean="0"/>
              <a:t> </a:t>
            </a:r>
            <a:r>
              <a:rPr lang="en-US" dirty="0" err="1" smtClean="0"/>
              <a:t>proximale</a:t>
            </a:r>
            <a:r>
              <a:rPr lang="en-US" dirty="0" smtClean="0"/>
              <a:t> (ZDP)</a:t>
            </a:r>
          </a:p>
          <a:p>
            <a:pPr lvl="1"/>
            <a:r>
              <a:rPr lang="en-US" dirty="0" err="1" smtClean="0"/>
              <a:t>Étayage</a:t>
            </a:r>
            <a:r>
              <a:rPr lang="en-US" dirty="0" smtClean="0"/>
              <a:t> </a:t>
            </a:r>
          </a:p>
          <a:p>
            <a:pPr marL="349250" lvl="1" indent="0" algn="just">
              <a:buNone/>
            </a:pPr>
            <a:r>
              <a:rPr lang="fr-FR" sz="2400" dirty="0">
                <a:effectLst/>
                <a:latin typeface="Times New Roman"/>
                <a:ea typeface="ＭＳ 明朝"/>
              </a:rPr>
              <a:t>« appui sur les savoirs et savoir-faire qu’il a déjà acquis [pour] prolonger son développement en mettant en place des situations interactives qui lui permettent de progresser » (</a:t>
            </a:r>
            <a:r>
              <a:rPr lang="fr-FR" sz="2400" dirty="0" err="1">
                <a:effectLst/>
                <a:latin typeface="Times New Roman"/>
                <a:ea typeface="ＭＳ 明朝"/>
              </a:rPr>
              <a:t>Meirieu</a:t>
            </a:r>
            <a:r>
              <a:rPr lang="fr-FR" sz="2400" dirty="0">
                <a:effectLst/>
                <a:latin typeface="Times New Roman"/>
                <a:ea typeface="ＭＳ 明朝"/>
              </a:rPr>
              <a:t>, 1992 : 117)</a:t>
            </a:r>
            <a:r>
              <a:rPr lang="fr-FR" sz="2400" dirty="0">
                <a:effectLst/>
              </a:rPr>
              <a:t> </a:t>
            </a:r>
            <a:endParaRPr lang="fr-FR" sz="2400" dirty="0" smtClean="0">
              <a:effectLst/>
            </a:endParaRPr>
          </a:p>
          <a:p>
            <a:pPr marL="349250" lvl="1" indent="0" algn="just">
              <a:buNone/>
            </a:pPr>
            <a:endParaRPr lang="en-US" dirty="0" smtClean="0"/>
          </a:p>
          <a:p>
            <a:pPr lvl="1"/>
            <a:r>
              <a:rPr lang="en-US" dirty="0" err="1" smtClean="0"/>
              <a:t>Desétayage</a:t>
            </a:r>
            <a:endParaRPr lang="en-US" dirty="0" smtClean="0"/>
          </a:p>
          <a:p>
            <a:pPr marL="349250" lvl="1" indent="0" algn="just">
              <a:buNone/>
            </a:pPr>
            <a:r>
              <a:rPr lang="fr-FR" sz="2400" dirty="0">
                <a:solidFill>
                  <a:srgbClr val="FFFFFF"/>
                </a:solidFill>
                <a:effectLst/>
                <a:latin typeface="Times New Roman"/>
                <a:ea typeface="ＭＳ 明朝"/>
              </a:rPr>
              <a:t>« la disparition progressive de ces aides, de la même manière que pour construire un édifice on se sert d’un échafaudage que l’on démonte lorsque la construction est </a:t>
            </a:r>
            <a:r>
              <a:rPr lang="fr-FR" sz="2400" dirty="0" smtClean="0">
                <a:solidFill>
                  <a:srgbClr val="FFFFFF"/>
                </a:solidFill>
                <a:effectLst/>
                <a:latin typeface="Times New Roman"/>
                <a:ea typeface="ＭＳ 明朝"/>
              </a:rPr>
              <a:t>achevée » </a:t>
            </a:r>
            <a:r>
              <a:rPr lang="fr-FR" sz="2400" dirty="0">
                <a:solidFill>
                  <a:srgbClr val="FFFFFF"/>
                </a:solidFill>
                <a:effectLst/>
                <a:latin typeface="Times New Roman"/>
                <a:ea typeface="ＭＳ 明朝"/>
              </a:rPr>
              <a:t>(Tardieu, 2008 : 158</a:t>
            </a:r>
            <a:r>
              <a:rPr lang="fr-FR" sz="2400" dirty="0" smtClean="0">
                <a:solidFill>
                  <a:srgbClr val="FFFFFF"/>
                </a:solidFill>
                <a:effectLst/>
                <a:latin typeface="Times New Roman"/>
                <a:ea typeface="ＭＳ 明朝"/>
              </a:rPr>
              <a:t>)</a:t>
            </a:r>
            <a:endParaRPr lang="en-US" dirty="0" smtClean="0">
              <a:solidFill>
                <a:srgbClr val="FFFFFF"/>
              </a:solidFill>
            </a:endParaRPr>
          </a:p>
          <a:p>
            <a:pPr marL="0" indent="0">
              <a:buNone/>
            </a:pPr>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15</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8261366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FF00"/>
                </a:solidFill>
              </a:rPr>
              <a:t>Approche</a:t>
            </a:r>
            <a:r>
              <a:rPr lang="en-US" dirty="0" smtClean="0">
                <a:solidFill>
                  <a:srgbClr val="FFFF00"/>
                </a:solidFill>
              </a:rPr>
              <a:t> communicative</a:t>
            </a:r>
            <a:endParaRPr lang="en-US" dirty="0">
              <a:solidFill>
                <a:srgbClr val="FFFF00"/>
              </a:solidFill>
            </a:endParaRPr>
          </a:p>
        </p:txBody>
      </p:sp>
      <p:sp>
        <p:nvSpPr>
          <p:cNvPr id="3" name="Content Placeholder 2"/>
          <p:cNvSpPr>
            <a:spLocks noGrp="1"/>
          </p:cNvSpPr>
          <p:nvPr>
            <p:ph idx="1"/>
          </p:nvPr>
        </p:nvSpPr>
        <p:spPr>
          <a:xfrm>
            <a:off x="76200" y="2819400"/>
            <a:ext cx="9067800" cy="3912486"/>
          </a:xfrm>
        </p:spPr>
        <p:txBody>
          <a:bodyPr>
            <a:normAutofit fontScale="62500" lnSpcReduction="20000"/>
          </a:bodyPr>
          <a:lstStyle/>
          <a:p>
            <a:pPr marL="457200" lvl="0" indent="-457200" algn="just">
              <a:lnSpc>
                <a:spcPct val="120000"/>
              </a:lnSpc>
              <a:buFont typeface="+mj-lt"/>
              <a:buAutoNum type="arabicPeriod"/>
            </a:pPr>
            <a:r>
              <a:rPr lang="fr-FR" sz="2500" dirty="0">
                <a:effectLst/>
              </a:rPr>
              <a:t>La langue n’est plus le sujet formel de l’apprentissage, mais un outil pour communiquer. On se concentre sur les fonctions de communication. On privilégie </a:t>
            </a:r>
            <a:r>
              <a:rPr lang="fr-FR" sz="2500" dirty="0" smtClean="0">
                <a:effectLst/>
              </a:rPr>
              <a:t>les </a:t>
            </a:r>
            <a:r>
              <a:rPr lang="fr-FR" sz="2500" dirty="0">
                <a:effectLst/>
              </a:rPr>
              <a:t>situations en partant des besoins langagiers des apprenants. </a:t>
            </a:r>
          </a:p>
          <a:p>
            <a:pPr marL="457200" lvl="0" indent="-457200" algn="just">
              <a:lnSpc>
                <a:spcPct val="120000"/>
              </a:lnSpc>
              <a:buFont typeface="+mj-lt"/>
              <a:buAutoNum type="arabicPeriod"/>
            </a:pPr>
            <a:r>
              <a:rPr lang="fr-FR" sz="2500" dirty="0">
                <a:effectLst/>
              </a:rPr>
              <a:t>L’apprenant est au centre. </a:t>
            </a:r>
          </a:p>
          <a:p>
            <a:pPr marL="457200" lvl="0" indent="-457200" algn="just">
              <a:lnSpc>
                <a:spcPct val="120000"/>
              </a:lnSpc>
              <a:buFont typeface="+mj-lt"/>
              <a:buAutoNum type="arabicPeriod"/>
            </a:pPr>
            <a:r>
              <a:rPr lang="fr-FR" sz="2500" dirty="0">
                <a:effectLst/>
              </a:rPr>
              <a:t>Les exercices structuraux disparaissent en faveur de tâches contextualisées. </a:t>
            </a:r>
          </a:p>
          <a:p>
            <a:pPr marL="457200" lvl="0" indent="-457200" algn="just">
              <a:lnSpc>
                <a:spcPct val="120000"/>
              </a:lnSpc>
              <a:buFont typeface="+mj-lt"/>
              <a:buAutoNum type="arabicPeriod"/>
            </a:pPr>
            <a:r>
              <a:rPr lang="fr-FR" sz="2500" dirty="0">
                <a:effectLst/>
              </a:rPr>
              <a:t>L’erreur devient une étape nécessaire à </a:t>
            </a:r>
            <a:r>
              <a:rPr lang="fr-FR" sz="2500" dirty="0" smtClean="0">
                <a:effectLst/>
              </a:rPr>
              <a:t>l’apprentissage, </a:t>
            </a:r>
            <a:r>
              <a:rPr lang="fr-FR" sz="2500" dirty="0">
                <a:effectLst/>
              </a:rPr>
              <a:t>d’où la notion d’</a:t>
            </a:r>
            <a:r>
              <a:rPr lang="fr-FR" sz="2500" dirty="0" err="1">
                <a:effectLst/>
              </a:rPr>
              <a:t>interlangue</a:t>
            </a:r>
            <a:r>
              <a:rPr lang="fr-FR" sz="2500" dirty="0">
                <a:effectLst/>
              </a:rPr>
              <a:t> que </a:t>
            </a:r>
            <a:r>
              <a:rPr lang="fr-FR" sz="2500" dirty="0" err="1">
                <a:effectLst/>
              </a:rPr>
              <a:t>Selinker</a:t>
            </a:r>
            <a:r>
              <a:rPr lang="fr-FR" sz="2500" dirty="0">
                <a:effectLst/>
              </a:rPr>
              <a:t> (1992) et Tardieu (2002) définissent comme un système provisoire d’hypothèses que constitue l’apprenant à partir des matériaux à sa disposition. </a:t>
            </a:r>
          </a:p>
          <a:p>
            <a:pPr marL="457200" lvl="0" indent="-457200" algn="just">
              <a:lnSpc>
                <a:spcPct val="120000"/>
              </a:lnSpc>
              <a:buFont typeface="+mj-lt"/>
              <a:buAutoNum type="arabicPeriod"/>
            </a:pPr>
            <a:r>
              <a:rPr lang="fr-FR" sz="2500" dirty="0">
                <a:effectLst/>
              </a:rPr>
              <a:t>L’évaluation se fait en plusieurs temps pour pouvoir résorber les </a:t>
            </a:r>
            <a:r>
              <a:rPr lang="fr-FR" sz="2500" dirty="0" smtClean="0">
                <a:effectLst/>
              </a:rPr>
              <a:t>difficultés</a:t>
            </a:r>
            <a:endParaRPr lang="fr-FR" sz="2500" dirty="0">
              <a:effectLst/>
            </a:endParaRPr>
          </a:p>
        </p:txBody>
      </p:sp>
      <p:sp>
        <p:nvSpPr>
          <p:cNvPr id="5" name="Slide Number Placeholder 4"/>
          <p:cNvSpPr>
            <a:spLocks noGrp="1"/>
          </p:cNvSpPr>
          <p:nvPr>
            <p:ph type="sldNum" sz="quarter" idx="12"/>
          </p:nvPr>
        </p:nvSpPr>
        <p:spPr/>
        <p:txBody>
          <a:bodyPr/>
          <a:lstStyle/>
          <a:p>
            <a:fld id="{4382A7F7-08BF-4252-8141-63FB96055BBB}" type="slidenum">
              <a:rPr lang="en-US" smtClean="0"/>
              <a:t>16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6842556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Le </a:t>
            </a:r>
            <a:r>
              <a:rPr lang="en-US" sz="3600" dirty="0" err="1" smtClean="0">
                <a:solidFill>
                  <a:srgbClr val="FFFF00"/>
                </a:solidFill>
              </a:rPr>
              <a:t>fonctionnement</a:t>
            </a:r>
            <a:r>
              <a:rPr lang="en-US" sz="3600" dirty="0" smtClean="0">
                <a:solidFill>
                  <a:srgbClr val="FFFF00"/>
                </a:solidFill>
              </a:rPr>
              <a:t> de la </a:t>
            </a:r>
            <a:r>
              <a:rPr lang="en-US" sz="3600" dirty="0" err="1" smtClean="0">
                <a:solidFill>
                  <a:srgbClr val="FFFF00"/>
                </a:solidFill>
              </a:rPr>
              <a:t>mémoire</a:t>
            </a:r>
            <a:r>
              <a:rPr lang="en-US" sz="3600" dirty="0" smtClean="0"/>
              <a:t> : les types de </a:t>
            </a:r>
            <a:r>
              <a:rPr lang="en-US" sz="3600" dirty="0" err="1" smtClean="0"/>
              <a:t>mémoire</a:t>
            </a:r>
            <a:endParaRPr lang="en-US" sz="3600" dirty="0"/>
          </a:p>
        </p:txBody>
      </p:sp>
      <p:sp>
        <p:nvSpPr>
          <p:cNvPr id="3" name="Content Placeholder 2"/>
          <p:cNvSpPr>
            <a:spLocks noGrp="1"/>
          </p:cNvSpPr>
          <p:nvPr>
            <p:ph idx="1"/>
          </p:nvPr>
        </p:nvSpPr>
        <p:spPr/>
        <p:txBody>
          <a:bodyPr/>
          <a:lstStyle/>
          <a:p>
            <a:r>
              <a:rPr lang="en-US" dirty="0" smtClean="0"/>
              <a:t>La </a:t>
            </a:r>
            <a:r>
              <a:rPr lang="en-US" dirty="0" err="1" smtClean="0"/>
              <a:t>mémoire</a:t>
            </a:r>
            <a:r>
              <a:rPr lang="en-US" dirty="0" smtClean="0"/>
              <a:t> </a:t>
            </a:r>
            <a:r>
              <a:rPr lang="en-US" dirty="0" err="1" smtClean="0"/>
              <a:t>immédiate</a:t>
            </a:r>
            <a:r>
              <a:rPr lang="en-US" dirty="0" smtClean="0"/>
              <a:t> </a:t>
            </a:r>
          </a:p>
          <a:p>
            <a:r>
              <a:rPr lang="en-US" dirty="0" smtClean="0"/>
              <a:t>La </a:t>
            </a:r>
            <a:r>
              <a:rPr lang="en-US" dirty="0" err="1" smtClean="0"/>
              <a:t>mémoire</a:t>
            </a:r>
            <a:r>
              <a:rPr lang="en-US" dirty="0" smtClean="0"/>
              <a:t> </a:t>
            </a:r>
            <a:r>
              <a:rPr lang="en-US" dirty="0" err="1" smtClean="0"/>
              <a:t>à</a:t>
            </a:r>
            <a:r>
              <a:rPr lang="en-US" dirty="0" smtClean="0"/>
              <a:t> court </a:t>
            </a:r>
            <a:r>
              <a:rPr lang="en-US" dirty="0" err="1" smtClean="0"/>
              <a:t>terme</a:t>
            </a:r>
            <a:r>
              <a:rPr lang="en-US" dirty="0" smtClean="0"/>
              <a:t>  (</a:t>
            </a:r>
            <a:r>
              <a:rPr lang="en-US" dirty="0" err="1" smtClean="0"/>
              <a:t>ou</a:t>
            </a:r>
            <a:r>
              <a:rPr lang="en-US" dirty="0" smtClean="0"/>
              <a:t> de travail) </a:t>
            </a:r>
          </a:p>
          <a:p>
            <a:r>
              <a:rPr lang="en-US" dirty="0" smtClean="0"/>
              <a:t>La </a:t>
            </a:r>
            <a:r>
              <a:rPr lang="en-US" dirty="0" err="1" smtClean="0"/>
              <a:t>mémoire</a:t>
            </a:r>
            <a:r>
              <a:rPr lang="en-US" dirty="0" smtClean="0"/>
              <a:t> </a:t>
            </a:r>
            <a:r>
              <a:rPr lang="en-US" dirty="0" err="1" smtClean="0"/>
              <a:t>à</a:t>
            </a:r>
            <a:r>
              <a:rPr lang="en-US" dirty="0" smtClean="0"/>
              <a:t> long </a:t>
            </a:r>
            <a:r>
              <a:rPr lang="en-US" dirty="0" err="1" smtClean="0"/>
              <a:t>terme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17</a:t>
            </a:fld>
            <a:endParaRPr lang="en-US"/>
          </a:p>
        </p:txBody>
      </p:sp>
    </p:spTree>
    <p:extLst>
      <p:ext uri="{BB962C8B-B14F-4D97-AF65-F5344CB8AC3E}">
        <p14:creationId xmlns:p14="http://schemas.microsoft.com/office/powerpoint/2010/main" val="5320835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788" y="1371600"/>
            <a:ext cx="8431212" cy="1447800"/>
          </a:xfrm>
        </p:spPr>
        <p:txBody>
          <a:bodyPr/>
          <a:lstStyle/>
          <a:p>
            <a:pPr algn="ctr"/>
            <a:r>
              <a:rPr lang="en-US" sz="3600" dirty="0" smtClean="0"/>
              <a:t>Les </a:t>
            </a:r>
            <a:r>
              <a:rPr lang="en-US" sz="3600" dirty="0" smtClean="0">
                <a:solidFill>
                  <a:srgbClr val="FFFF00"/>
                </a:solidFill>
              </a:rPr>
              <a:t>conditions </a:t>
            </a:r>
            <a:r>
              <a:rPr lang="en-US" sz="3600" dirty="0" err="1" smtClean="0">
                <a:solidFill>
                  <a:srgbClr val="FFFF00"/>
                </a:solidFill>
              </a:rPr>
              <a:t>d’encodage</a:t>
            </a:r>
            <a:r>
              <a:rPr lang="en-US" sz="3600" dirty="0" smtClean="0">
                <a:solidFill>
                  <a:srgbClr val="FFFF00"/>
                </a:solidFill>
              </a:rPr>
              <a:t> </a:t>
            </a:r>
            <a:r>
              <a:rPr lang="en-US" sz="3600" dirty="0" smtClean="0"/>
              <a:t>de </a:t>
            </a:r>
            <a:r>
              <a:rPr lang="en-US" sz="3600" dirty="0" err="1" smtClean="0"/>
              <a:t>l’information</a:t>
            </a:r>
            <a:r>
              <a:rPr lang="en-US" sz="3600" dirty="0" smtClean="0"/>
              <a:t> nouvelle (input) ? </a:t>
            </a:r>
            <a:endParaRPr lang="en-US" sz="3600" dirty="0"/>
          </a:p>
        </p:txBody>
      </p:sp>
      <p:sp>
        <p:nvSpPr>
          <p:cNvPr id="3" name="Content Placeholder 2"/>
          <p:cNvSpPr>
            <a:spLocks noGrp="1"/>
          </p:cNvSpPr>
          <p:nvPr>
            <p:ph idx="1"/>
          </p:nvPr>
        </p:nvSpPr>
        <p:spPr/>
        <p:txBody>
          <a:bodyPr/>
          <a:lstStyle/>
          <a:p>
            <a:r>
              <a:rPr lang="en-US" dirty="0" err="1" smtClean="0"/>
              <a:t>Multisensorialité</a:t>
            </a:r>
            <a:r>
              <a:rPr lang="en-US" dirty="0" smtClean="0"/>
              <a:t> </a:t>
            </a:r>
          </a:p>
          <a:p>
            <a:r>
              <a:rPr lang="en-US" dirty="0" smtClean="0"/>
              <a:t>Emotions</a:t>
            </a:r>
          </a:p>
          <a:p>
            <a:r>
              <a:rPr lang="en-US" dirty="0" err="1" smtClean="0"/>
              <a:t>Intérêt</a:t>
            </a:r>
            <a:endParaRPr lang="en-US" dirty="0" smtClean="0"/>
          </a:p>
          <a:p>
            <a:r>
              <a:rPr lang="en-US" dirty="0" smtClean="0"/>
              <a:t>Concentration et attention</a:t>
            </a:r>
          </a:p>
          <a:p>
            <a:r>
              <a:rPr lang="en-US" dirty="0" err="1" smtClean="0"/>
              <a:t>Durée</a:t>
            </a:r>
            <a:r>
              <a:rPr lang="en-US" dirty="0" smtClean="0"/>
              <a:t> </a:t>
            </a:r>
            <a:r>
              <a:rPr lang="en-US" dirty="0" err="1" smtClean="0"/>
              <a:t>d’exposition</a:t>
            </a:r>
            <a:r>
              <a:rPr lang="en-US" dirty="0" smtClean="0"/>
              <a:t> et </a:t>
            </a:r>
            <a:r>
              <a:rPr lang="en-US" dirty="0" err="1" smtClean="0"/>
              <a:t>rebrassage</a:t>
            </a:r>
            <a:endParaRPr lang="en-US" dirty="0" smtClean="0"/>
          </a:p>
          <a:p>
            <a:endParaRPr lang="en-US" dirty="0" smtClean="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18</a:t>
            </a:fld>
            <a:endParaRPr lang="en-US"/>
          </a:p>
        </p:txBody>
      </p:sp>
    </p:spTree>
    <p:extLst>
      <p:ext uri="{BB962C8B-B14F-4D97-AF65-F5344CB8AC3E}">
        <p14:creationId xmlns:p14="http://schemas.microsoft.com/office/powerpoint/2010/main" val="272755436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382A7F7-08BF-4252-8141-63FB96055BBB}" type="slidenum">
              <a:rPr lang="en-US" smtClean="0"/>
              <a:t>19</a:t>
            </a:fld>
            <a:endParaRPr lang="en-US"/>
          </a:p>
        </p:txBody>
      </p:sp>
      <p:sp>
        <p:nvSpPr>
          <p:cNvPr id="2" name="Title 1"/>
          <p:cNvSpPr>
            <a:spLocks noGrp="1"/>
          </p:cNvSpPr>
          <p:nvPr>
            <p:ph type="title" idx="4294967295"/>
          </p:nvPr>
        </p:nvSpPr>
        <p:spPr>
          <a:xfrm>
            <a:off x="3705448" y="240925"/>
            <a:ext cx="5803178" cy="1447800"/>
          </a:xfrm>
        </p:spPr>
        <p:txBody>
          <a:bodyPr/>
          <a:lstStyle/>
          <a:p>
            <a:pPr algn="ctr">
              <a:lnSpc>
                <a:spcPct val="70000"/>
              </a:lnSpc>
            </a:pPr>
            <a:r>
              <a:rPr lang="fr-FR" sz="2800" dirty="0" smtClean="0">
                <a:solidFill>
                  <a:srgbClr val="FFFF00"/>
                </a:solidFill>
              </a:rPr>
              <a:t>Rappel des </a:t>
            </a:r>
            <a:r>
              <a:rPr lang="fr-FR" sz="2800" dirty="0">
                <a:solidFill>
                  <a:srgbClr val="FFFF00"/>
                </a:solidFill>
              </a:rPr>
              <a:t>éléments-clés de l’approche actionnelle </a:t>
            </a:r>
            <a:endParaRPr lang="en-US" sz="2800" dirty="0">
              <a:solidFill>
                <a:srgbClr val="FFFF00"/>
              </a:solidFill>
            </a:endParaRPr>
          </a:p>
        </p:txBody>
      </p:sp>
      <p:pic>
        <p:nvPicPr>
          <p:cNvPr id="6" name="Picture 5" descr="Capture d’écran 2021-12-07 à 02.15.56.png"/>
          <p:cNvPicPr>
            <a:picLocks noChangeAspect="1"/>
          </p:cNvPicPr>
          <p:nvPr/>
        </p:nvPicPr>
        <p:blipFill rotWithShape="1">
          <a:blip r:embed="rId2">
            <a:extLst>
              <a:ext uri="{28A0092B-C50C-407E-A947-70E740481C1C}">
                <a14:useLocalDpi xmlns:a14="http://schemas.microsoft.com/office/drawing/2010/main" val="0"/>
              </a:ext>
            </a:extLst>
          </a:blip>
          <a:srcRect l="17693" t="4667" r="17051" b="2860"/>
          <a:stretch/>
        </p:blipFill>
        <p:spPr>
          <a:xfrm>
            <a:off x="782839" y="1360051"/>
            <a:ext cx="7602242" cy="5508000"/>
          </a:xfrm>
          <a:prstGeom prst="rect">
            <a:avLst/>
          </a:prstGeom>
        </p:spPr>
      </p:pic>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1318034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382A7F7-08BF-4252-8141-63FB96055BBB}" type="slidenum">
              <a:rPr lang="en-US" smtClean="0"/>
              <a:t>20</a:t>
            </a:fld>
            <a:endParaRPr lang="en-US"/>
          </a:p>
        </p:txBody>
      </p:sp>
      <p:sp>
        <p:nvSpPr>
          <p:cNvPr id="2" name="Title 1"/>
          <p:cNvSpPr>
            <a:spLocks noGrp="1"/>
          </p:cNvSpPr>
          <p:nvPr>
            <p:ph type="title" idx="4294967295"/>
          </p:nvPr>
        </p:nvSpPr>
        <p:spPr>
          <a:xfrm>
            <a:off x="3705448" y="240925"/>
            <a:ext cx="5438552" cy="1447800"/>
          </a:xfrm>
        </p:spPr>
        <p:txBody>
          <a:bodyPr/>
          <a:lstStyle/>
          <a:p>
            <a:pPr algn="ctr">
              <a:lnSpc>
                <a:spcPct val="70000"/>
              </a:lnSpc>
            </a:pPr>
            <a:r>
              <a:rPr lang="fr-FR" sz="2800" dirty="0" smtClean="0">
                <a:solidFill>
                  <a:srgbClr val="FFFFFF"/>
                </a:solidFill>
              </a:rPr>
              <a:t>LE CECRL : échelle globale par niveau</a:t>
            </a:r>
            <a:endParaRPr lang="en-US" sz="2800" dirty="0">
              <a:solidFill>
                <a:srgbClr val="FFFFFF"/>
              </a:solidFill>
            </a:endParaRPr>
          </a:p>
        </p:txBody>
      </p:sp>
      <p:pic>
        <p:nvPicPr>
          <p:cNvPr id="3" name="Picture 2" descr="Capture d’écran 2021-12-07 à 17.49.14.png"/>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1985" t="41440" r="14007" b="5904"/>
          <a:stretch/>
        </p:blipFill>
        <p:spPr>
          <a:xfrm>
            <a:off x="41408" y="1495976"/>
            <a:ext cx="9066875" cy="5305490"/>
          </a:xfrm>
          <a:prstGeom prst="rect">
            <a:avLst/>
          </a:prstGeom>
        </p:spPr>
      </p:pic>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9684129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382A7F7-08BF-4252-8141-63FB96055BBB}" type="slidenum">
              <a:rPr lang="en-US" smtClean="0"/>
              <a:t>21</a:t>
            </a:fld>
            <a:endParaRPr lang="en-US"/>
          </a:p>
        </p:txBody>
      </p:sp>
      <p:sp>
        <p:nvSpPr>
          <p:cNvPr id="2" name="Title 1"/>
          <p:cNvSpPr>
            <a:spLocks noGrp="1"/>
          </p:cNvSpPr>
          <p:nvPr>
            <p:ph type="title" idx="4294967295"/>
          </p:nvPr>
        </p:nvSpPr>
        <p:spPr>
          <a:xfrm>
            <a:off x="3705448" y="240925"/>
            <a:ext cx="5438552" cy="1447800"/>
          </a:xfrm>
        </p:spPr>
        <p:txBody>
          <a:bodyPr/>
          <a:lstStyle/>
          <a:p>
            <a:pPr algn="ctr">
              <a:lnSpc>
                <a:spcPct val="70000"/>
              </a:lnSpc>
            </a:pPr>
            <a:r>
              <a:rPr lang="fr-FR" sz="2800" dirty="0" smtClean="0">
                <a:solidFill>
                  <a:srgbClr val="FFFFFF"/>
                </a:solidFill>
              </a:rPr>
              <a:t>LE CECRL : échelle détaillée par A.L (P.E.) et par niveau</a:t>
            </a:r>
            <a:endParaRPr lang="en-US" sz="2800" dirty="0">
              <a:solidFill>
                <a:srgbClr val="FFFFFF"/>
              </a:solidFill>
            </a:endParaRPr>
          </a:p>
        </p:txBody>
      </p:sp>
      <p:pic>
        <p:nvPicPr>
          <p:cNvPr id="4" name="Picture 3" descr="Capture d’écran 2021-12-07 à 17.49.23.png"/>
          <p:cNvPicPr>
            <a:picLocks noChangeAspect="1"/>
          </p:cNvPicPr>
          <p:nvPr/>
        </p:nvPicPr>
        <p:blipFill rotWithShape="1">
          <a:blip r:embed="rId2">
            <a:extLst>
              <a:ext uri="{28A0092B-C50C-407E-A947-70E740481C1C}">
                <a14:useLocalDpi xmlns:a14="http://schemas.microsoft.com/office/drawing/2010/main" val="0"/>
              </a:ext>
            </a:extLst>
          </a:blip>
          <a:srcRect l="14269" t="52137" r="15148" b="5251"/>
          <a:stretch/>
        </p:blipFill>
        <p:spPr>
          <a:xfrm>
            <a:off x="2" y="3026740"/>
            <a:ext cx="9159131" cy="3455997"/>
          </a:xfrm>
          <a:prstGeom prst="rect">
            <a:avLst/>
          </a:prstGeom>
        </p:spPr>
      </p:pic>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0784965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382A7F7-08BF-4252-8141-63FB96055BBB}" type="slidenum">
              <a:rPr lang="en-US" smtClean="0"/>
              <a:t>22</a:t>
            </a:fld>
            <a:endParaRPr lang="en-US"/>
          </a:p>
        </p:txBody>
      </p:sp>
      <p:sp>
        <p:nvSpPr>
          <p:cNvPr id="2" name="Title 1"/>
          <p:cNvSpPr>
            <a:spLocks noGrp="1"/>
          </p:cNvSpPr>
          <p:nvPr>
            <p:ph type="title" idx="4294967295"/>
          </p:nvPr>
        </p:nvSpPr>
        <p:spPr>
          <a:xfrm>
            <a:off x="3705448" y="240925"/>
            <a:ext cx="5438552" cy="1447800"/>
          </a:xfrm>
        </p:spPr>
        <p:txBody>
          <a:bodyPr/>
          <a:lstStyle/>
          <a:p>
            <a:pPr algn="ctr">
              <a:lnSpc>
                <a:spcPct val="70000"/>
              </a:lnSpc>
            </a:pPr>
            <a:r>
              <a:rPr lang="fr-FR" sz="2000" dirty="0" smtClean="0">
                <a:solidFill>
                  <a:srgbClr val="FFFFFF"/>
                </a:solidFill>
              </a:rPr>
              <a:t>LE CECRL : échelle détaillée par compétence (orthographe ) et par niveau</a:t>
            </a:r>
            <a:endParaRPr lang="en-US" sz="2000" dirty="0">
              <a:solidFill>
                <a:srgbClr val="FFFFFF"/>
              </a:solidFill>
            </a:endParaRPr>
          </a:p>
        </p:txBody>
      </p:sp>
      <p:pic>
        <p:nvPicPr>
          <p:cNvPr id="4" name="Picture 3" descr="Capture d’écran 2021-12-07 à 17.49.28.png"/>
          <p:cNvPicPr>
            <a:picLocks noChangeAspect="1"/>
          </p:cNvPicPr>
          <p:nvPr/>
        </p:nvPicPr>
        <p:blipFill rotWithShape="1">
          <a:blip r:embed="rId2">
            <a:extLst>
              <a:ext uri="{28A0092B-C50C-407E-A947-70E740481C1C}">
                <a14:useLocalDpi xmlns:a14="http://schemas.microsoft.com/office/drawing/2010/main" val="0"/>
              </a:ext>
            </a:extLst>
          </a:blip>
          <a:srcRect l="15990" t="34743" r="15910" b="3773"/>
          <a:stretch/>
        </p:blipFill>
        <p:spPr>
          <a:xfrm>
            <a:off x="243525" y="1948248"/>
            <a:ext cx="8676652" cy="4895996"/>
          </a:xfrm>
          <a:prstGeom prst="rect">
            <a:avLst/>
          </a:prstGeom>
        </p:spPr>
      </p:pic>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0784965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382A7F7-08BF-4252-8141-63FB96055BBB}" type="slidenum">
              <a:rPr lang="en-US" smtClean="0"/>
              <a:t>23</a:t>
            </a:fld>
            <a:endParaRPr lang="en-US"/>
          </a:p>
        </p:txBody>
      </p:sp>
      <p:sp>
        <p:nvSpPr>
          <p:cNvPr id="2" name="Title 1"/>
          <p:cNvSpPr>
            <a:spLocks noGrp="1"/>
          </p:cNvSpPr>
          <p:nvPr>
            <p:ph type="title" idx="4294967295"/>
          </p:nvPr>
        </p:nvSpPr>
        <p:spPr>
          <a:xfrm>
            <a:off x="3705448" y="240925"/>
            <a:ext cx="5438552" cy="1447800"/>
          </a:xfrm>
        </p:spPr>
        <p:txBody>
          <a:bodyPr/>
          <a:lstStyle/>
          <a:p>
            <a:pPr algn="ctr">
              <a:lnSpc>
                <a:spcPct val="70000"/>
              </a:lnSpc>
            </a:pPr>
            <a:r>
              <a:rPr lang="fr-FR" sz="2800" dirty="0" smtClean="0">
                <a:solidFill>
                  <a:srgbClr val="FFFFFF"/>
                </a:solidFill>
              </a:rPr>
              <a:t>Stratégies à développer</a:t>
            </a:r>
            <a:endParaRPr lang="en-US" sz="2800" dirty="0">
              <a:solidFill>
                <a:srgbClr val="FFFFFF"/>
              </a:solidFill>
            </a:endParaRPr>
          </a:p>
        </p:txBody>
      </p:sp>
      <p:pic>
        <p:nvPicPr>
          <p:cNvPr id="3" name="Picture 2" descr="Capture d’écran 2021-12-07 à 18.06.59.png"/>
          <p:cNvPicPr>
            <a:picLocks noChangeAspect="1"/>
          </p:cNvPicPr>
          <p:nvPr/>
        </p:nvPicPr>
        <p:blipFill rotWithShape="1">
          <a:blip r:embed="rId2">
            <a:extLst>
              <a:ext uri="{28A0092B-C50C-407E-A947-70E740481C1C}">
                <a14:useLocalDpi xmlns:a14="http://schemas.microsoft.com/office/drawing/2010/main" val="0"/>
              </a:ext>
            </a:extLst>
          </a:blip>
          <a:srcRect l="9512" t="594" r="10202"/>
          <a:stretch/>
        </p:blipFill>
        <p:spPr>
          <a:xfrm>
            <a:off x="695866" y="1301290"/>
            <a:ext cx="7828397" cy="5399999"/>
          </a:xfrm>
          <a:prstGeom prst="rect">
            <a:avLst/>
          </a:prstGeom>
        </p:spPr>
      </p:pic>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3311595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382A7F7-08BF-4252-8141-63FB96055BBB}" type="slidenum">
              <a:rPr lang="en-US" smtClean="0"/>
              <a:t>24</a:t>
            </a:fld>
            <a:endParaRPr lang="en-US"/>
          </a:p>
        </p:txBody>
      </p:sp>
      <p:sp>
        <p:nvSpPr>
          <p:cNvPr id="2" name="Title 1"/>
          <p:cNvSpPr>
            <a:spLocks noGrp="1"/>
          </p:cNvSpPr>
          <p:nvPr>
            <p:ph type="title" idx="4294967295"/>
          </p:nvPr>
        </p:nvSpPr>
        <p:spPr>
          <a:xfrm>
            <a:off x="3705448" y="240925"/>
            <a:ext cx="5438552" cy="1447800"/>
          </a:xfrm>
        </p:spPr>
        <p:txBody>
          <a:bodyPr/>
          <a:lstStyle/>
          <a:p>
            <a:pPr algn="ctr">
              <a:lnSpc>
                <a:spcPct val="70000"/>
              </a:lnSpc>
            </a:pPr>
            <a:r>
              <a:rPr lang="fr-FR" sz="2800" dirty="0" smtClean="0">
                <a:solidFill>
                  <a:srgbClr val="FFFFFF"/>
                </a:solidFill>
              </a:rPr>
              <a:t>Stratégies à développer</a:t>
            </a:r>
            <a:endParaRPr lang="en-US" sz="2800" dirty="0">
              <a:solidFill>
                <a:srgbClr val="FFFFFF"/>
              </a:solidFill>
            </a:endParaRPr>
          </a:p>
        </p:txBody>
      </p:sp>
      <p:pic>
        <p:nvPicPr>
          <p:cNvPr id="3" name="Picture 2" descr="Capture d’écran 2021-12-07 à 18.07.45.png"/>
          <p:cNvPicPr>
            <a:picLocks noChangeAspect="1"/>
          </p:cNvPicPr>
          <p:nvPr/>
        </p:nvPicPr>
        <p:blipFill rotWithShape="1">
          <a:blip r:embed="rId2">
            <a:extLst>
              <a:ext uri="{28A0092B-C50C-407E-A947-70E740481C1C}">
                <a14:useLocalDpi xmlns:a14="http://schemas.microsoft.com/office/drawing/2010/main" val="0"/>
              </a:ext>
            </a:extLst>
          </a:blip>
          <a:srcRect l="2854" r="6587"/>
          <a:stretch/>
        </p:blipFill>
        <p:spPr>
          <a:xfrm>
            <a:off x="504490" y="1215116"/>
            <a:ext cx="8137256" cy="5615999"/>
          </a:xfrm>
          <a:prstGeom prst="rect">
            <a:avLst/>
          </a:prstGeom>
        </p:spPr>
      </p:pic>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2738396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788" y="1226925"/>
            <a:ext cx="8306612" cy="1447800"/>
          </a:xfrm>
        </p:spPr>
        <p:txBody>
          <a:bodyPr/>
          <a:lstStyle/>
          <a:p>
            <a:pPr algn="ctr"/>
            <a:r>
              <a:rPr lang="fr-FR" sz="3200" dirty="0" smtClean="0">
                <a:solidFill>
                  <a:srgbClr val="FFFF00"/>
                </a:solidFill>
              </a:rPr>
              <a:t>Retour sur un modèle autonomisant d’enseignement-apprentissage</a:t>
            </a:r>
            <a:r>
              <a:rPr lang="fr-FR" sz="3200" dirty="0">
                <a:solidFill>
                  <a:srgbClr val="FFFF00"/>
                </a:solidFill>
              </a:rPr>
              <a:t> </a:t>
            </a:r>
            <a:endParaRPr lang="en-US" sz="3200" dirty="0">
              <a:solidFill>
                <a:srgbClr val="FFFF00"/>
              </a:solidFill>
            </a:endParaRPr>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25</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7052526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26</a:t>
            </a:fld>
            <a:endParaRPr lang="en-US"/>
          </a:p>
        </p:txBody>
      </p:sp>
      <p:pic>
        <p:nvPicPr>
          <p:cNvPr id="6" name="Picture 5" descr="modèle SAIN.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1095"/>
            <a:ext cx="9144000" cy="6858000"/>
          </a:xfrm>
          <a:prstGeom prst="rect">
            <a:avLst/>
          </a:prstGeom>
        </p:spPr>
      </p:pic>
    </p:spTree>
    <p:extLst>
      <p:ext uri="{BB962C8B-B14F-4D97-AF65-F5344CB8AC3E}">
        <p14:creationId xmlns:p14="http://schemas.microsoft.com/office/powerpoint/2010/main" val="25503825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788" y="1371600"/>
            <a:ext cx="8314795" cy="1447800"/>
          </a:xfrm>
        </p:spPr>
        <p:txBody>
          <a:bodyPr/>
          <a:lstStyle/>
          <a:p>
            <a:pPr algn="ctr"/>
            <a:r>
              <a:rPr lang="en-US" dirty="0" smtClean="0">
                <a:solidFill>
                  <a:srgbClr val="FFFF00"/>
                </a:solidFill>
              </a:rPr>
              <a:t>4. </a:t>
            </a:r>
            <a:r>
              <a:rPr lang="en-US" dirty="0" err="1" smtClean="0">
                <a:solidFill>
                  <a:srgbClr val="FFFF00"/>
                </a:solidFill>
              </a:rPr>
              <a:t>Constituer</a:t>
            </a:r>
            <a:r>
              <a:rPr lang="en-US" dirty="0" smtClean="0">
                <a:solidFill>
                  <a:srgbClr val="FFFF00"/>
                </a:solidFill>
              </a:rPr>
              <a:t> le dossier de candidature</a:t>
            </a:r>
            <a:endParaRPr lang="en-US" dirty="0">
              <a:solidFill>
                <a:srgbClr val="FFFF00"/>
              </a:solidFill>
            </a:endParaRPr>
          </a:p>
        </p:txBody>
      </p:sp>
      <p:sp>
        <p:nvSpPr>
          <p:cNvPr id="3" name="Content Placeholder 2"/>
          <p:cNvSpPr>
            <a:spLocks noGrp="1"/>
          </p:cNvSpPr>
          <p:nvPr>
            <p:ph idx="1"/>
          </p:nvPr>
        </p:nvSpPr>
        <p:spPr/>
        <p:txBody>
          <a:bodyPr/>
          <a:lstStyle/>
          <a:p>
            <a:pPr marL="457200" indent="-457200">
              <a:buAutoNum type="alphaUcParenR"/>
            </a:pPr>
            <a:endParaRPr lang="en-US" dirty="0" smtClean="0"/>
          </a:p>
          <a:p>
            <a:pPr marL="457200" indent="-457200">
              <a:buAutoNum type="alphaUcParenR"/>
            </a:pPr>
            <a:r>
              <a:rPr lang="en-US" dirty="0" err="1" smtClean="0"/>
              <a:t>Éléments</a:t>
            </a:r>
            <a:r>
              <a:rPr lang="en-US" dirty="0" smtClean="0"/>
              <a:t> </a:t>
            </a:r>
            <a:r>
              <a:rPr lang="en-US" dirty="0" err="1" smtClean="0"/>
              <a:t>méthodologiques</a:t>
            </a:r>
            <a:r>
              <a:rPr lang="en-US" dirty="0" smtClean="0"/>
              <a:t> pour </a:t>
            </a:r>
            <a:r>
              <a:rPr lang="en-US" dirty="0" err="1" smtClean="0"/>
              <a:t>l’exposé</a:t>
            </a:r>
            <a:r>
              <a:rPr lang="en-US" dirty="0" smtClean="0"/>
              <a:t> </a:t>
            </a:r>
          </a:p>
          <a:p>
            <a:pPr marL="457200" indent="-457200">
              <a:buAutoNum type="alphaUcParenR"/>
            </a:pPr>
            <a:r>
              <a:rPr lang="en-US" dirty="0" err="1" smtClean="0"/>
              <a:t>Présentation</a:t>
            </a:r>
            <a:r>
              <a:rPr lang="en-US" dirty="0" smtClean="0"/>
              <a:t> de la </a:t>
            </a:r>
            <a:r>
              <a:rPr lang="en-US" dirty="0" err="1"/>
              <a:t>t</a:t>
            </a:r>
            <a:r>
              <a:rPr lang="en-US" dirty="0" err="1" smtClean="0"/>
              <a:t>âche</a:t>
            </a:r>
            <a:r>
              <a:rPr lang="en-US" dirty="0" smtClean="0"/>
              <a:t> finale</a:t>
            </a:r>
          </a:p>
          <a:p>
            <a:pPr marL="457200" indent="-457200">
              <a:buAutoNum type="alphaUcParenR"/>
            </a:pPr>
            <a:r>
              <a:rPr lang="en-US" dirty="0" smtClean="0"/>
              <a:t>Ateliers </a:t>
            </a:r>
          </a:p>
          <a:p>
            <a:pPr marL="457200" indent="-457200">
              <a:buAutoNum type="alphaUcParenR"/>
            </a:pPr>
            <a:r>
              <a:rPr lang="en-US" dirty="0" smtClean="0"/>
              <a:t>Exposé</a:t>
            </a:r>
            <a:r>
              <a:rPr lang="en-US" dirty="0"/>
              <a:t> </a:t>
            </a:r>
            <a:r>
              <a:rPr lang="en-US" dirty="0" smtClean="0"/>
              <a:t>oral</a:t>
            </a:r>
          </a:p>
          <a:p>
            <a:pPr marL="0" indent="0">
              <a:buNone/>
            </a:pPr>
            <a:endParaRPr lang="en-US" dirty="0" smtClean="0"/>
          </a:p>
          <a:p>
            <a:pPr marL="457200" indent="-457200">
              <a:buAutoNum type="alphaUcParenR"/>
            </a:pPr>
            <a:endParaRPr lang="en-US" dirty="0"/>
          </a:p>
        </p:txBody>
      </p:sp>
      <p:sp>
        <p:nvSpPr>
          <p:cNvPr id="4" name="Footer Placeholder 3"/>
          <p:cNvSpPr>
            <a:spLocks noGrp="1"/>
          </p:cNvSpPr>
          <p:nvPr>
            <p:ph type="ftr" sz="quarter" idx="11"/>
          </p:nvPr>
        </p:nvSpPr>
        <p:spPr>
          <a:xfrm>
            <a:off x="76199" y="116541"/>
            <a:ext cx="3204633" cy="182880"/>
          </a:xfrm>
        </p:spPr>
        <p:txBody>
          <a:bodyPr/>
          <a:lstStyle/>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27</a:t>
            </a:fld>
            <a:endParaRPr lang="en-US"/>
          </a:p>
        </p:txBody>
      </p:sp>
    </p:spTree>
    <p:extLst>
      <p:ext uri="{BB962C8B-B14F-4D97-AF65-F5344CB8AC3E}">
        <p14:creationId xmlns:p14="http://schemas.microsoft.com/office/powerpoint/2010/main" val="50885330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307" y="1371600"/>
            <a:ext cx="8691693" cy="1447800"/>
          </a:xfrm>
        </p:spPr>
        <p:txBody>
          <a:bodyPr/>
          <a:lstStyle/>
          <a:p>
            <a:pPr algn="ctr"/>
            <a:r>
              <a:rPr lang="en-US" dirty="0" smtClean="0"/>
              <a:t>A) </a:t>
            </a:r>
            <a:r>
              <a:rPr lang="en-US" dirty="0" err="1" smtClean="0"/>
              <a:t>Eléments</a:t>
            </a:r>
            <a:r>
              <a:rPr lang="en-US" dirty="0" smtClean="0"/>
              <a:t> </a:t>
            </a:r>
            <a:r>
              <a:rPr lang="en-US" dirty="0" err="1" smtClean="0"/>
              <a:t>méthodologiques</a:t>
            </a:r>
            <a:r>
              <a:rPr lang="en-US" dirty="0" smtClean="0"/>
              <a:t> pour </a:t>
            </a:r>
            <a:r>
              <a:rPr lang="en-US" dirty="0" err="1" smtClean="0"/>
              <a:t>l’exposé</a:t>
            </a:r>
            <a:endParaRPr lang="en-US" dirty="0"/>
          </a:p>
        </p:txBody>
      </p:sp>
      <p:sp>
        <p:nvSpPr>
          <p:cNvPr id="3" name="Content Placeholder 2"/>
          <p:cNvSpPr>
            <a:spLocks noGrp="1"/>
          </p:cNvSpPr>
          <p:nvPr>
            <p:ph idx="1"/>
          </p:nvPr>
        </p:nvSpPr>
        <p:spPr>
          <a:xfrm>
            <a:off x="452307" y="3012142"/>
            <a:ext cx="8524252" cy="3388658"/>
          </a:xfrm>
        </p:spPr>
        <p:txBody>
          <a:bodyPr/>
          <a:lstStyle/>
          <a:p>
            <a:pPr algn="just"/>
            <a:r>
              <a:rPr lang="en-US" dirty="0" err="1" smtClean="0"/>
              <a:t>L’exposé</a:t>
            </a:r>
            <a:r>
              <a:rPr lang="en-US" dirty="0" smtClean="0"/>
              <a:t> </a:t>
            </a:r>
            <a:r>
              <a:rPr lang="en-US" dirty="0" err="1" smtClean="0"/>
              <a:t>dure</a:t>
            </a:r>
            <a:r>
              <a:rPr lang="en-US" dirty="0" smtClean="0"/>
              <a:t> </a:t>
            </a:r>
            <a:r>
              <a:rPr lang="en-US" dirty="0" smtClean="0">
                <a:solidFill>
                  <a:srgbClr val="FFFF00"/>
                </a:solidFill>
              </a:rPr>
              <a:t>10</a:t>
            </a:r>
            <a:r>
              <a:rPr lang="en-US" dirty="0" smtClean="0"/>
              <a:t> min. max. / </a:t>
            </a:r>
            <a:r>
              <a:rPr lang="en-US" dirty="0" err="1" smtClean="0"/>
              <a:t>entretien</a:t>
            </a:r>
            <a:r>
              <a:rPr lang="en-US" dirty="0" smtClean="0"/>
              <a:t> : </a:t>
            </a:r>
            <a:r>
              <a:rPr lang="en-US" dirty="0" smtClean="0">
                <a:solidFill>
                  <a:srgbClr val="FFFF00"/>
                </a:solidFill>
              </a:rPr>
              <a:t>20</a:t>
            </a:r>
            <a:r>
              <a:rPr lang="en-US" dirty="0" smtClean="0"/>
              <a:t> min. </a:t>
            </a:r>
            <a:r>
              <a:rPr lang="en-US" smtClean="0"/>
              <a:t>max.</a:t>
            </a:r>
            <a:endParaRPr lang="en-US" dirty="0" smtClean="0"/>
          </a:p>
          <a:p>
            <a:pPr algn="just"/>
            <a:r>
              <a:rPr lang="en-US" dirty="0" smtClean="0"/>
              <a:t>Le jury aura </a:t>
            </a:r>
            <a:r>
              <a:rPr lang="en-US" dirty="0" err="1" smtClean="0"/>
              <a:t>lu</a:t>
            </a:r>
            <a:r>
              <a:rPr lang="en-US" dirty="0" smtClean="0"/>
              <a:t> </a:t>
            </a:r>
            <a:r>
              <a:rPr lang="en-US" dirty="0" err="1" smtClean="0"/>
              <a:t>votre</a:t>
            </a:r>
            <a:r>
              <a:rPr lang="en-US" dirty="0" smtClean="0"/>
              <a:t> dossier. Il </a:t>
            </a:r>
            <a:r>
              <a:rPr lang="en-US" dirty="0" err="1" smtClean="0"/>
              <a:t>s’agira</a:t>
            </a:r>
            <a:r>
              <a:rPr lang="en-US" dirty="0" smtClean="0"/>
              <a:t> de se </a:t>
            </a:r>
            <a:r>
              <a:rPr lang="en-US" dirty="0" err="1" smtClean="0"/>
              <a:t>présenter</a:t>
            </a:r>
            <a:r>
              <a:rPr lang="en-US" dirty="0" smtClean="0"/>
              <a:t> </a:t>
            </a:r>
            <a:r>
              <a:rPr lang="en-US" dirty="0" err="1" smtClean="0"/>
              <a:t>selon</a:t>
            </a:r>
            <a:r>
              <a:rPr lang="en-US" dirty="0" smtClean="0"/>
              <a:t> </a:t>
            </a:r>
            <a:r>
              <a:rPr lang="en-US" dirty="0" err="1" smtClean="0"/>
              <a:t>une</a:t>
            </a:r>
            <a:r>
              <a:rPr lang="en-US" dirty="0" smtClean="0"/>
              <a:t> </a:t>
            </a:r>
            <a:r>
              <a:rPr lang="en-US" dirty="0" err="1" smtClean="0">
                <a:solidFill>
                  <a:srgbClr val="FFFF00"/>
                </a:solidFill>
              </a:rPr>
              <a:t>problématique</a:t>
            </a:r>
            <a:r>
              <a:rPr lang="en-US" dirty="0">
                <a:solidFill>
                  <a:srgbClr val="FFFF00"/>
                </a:solidFill>
              </a:rPr>
              <a:t> </a:t>
            </a:r>
            <a:r>
              <a:rPr lang="en-US" dirty="0" smtClean="0"/>
              <a:t>: un axe, </a:t>
            </a:r>
            <a:r>
              <a:rPr lang="en-US" dirty="0" err="1" smtClean="0"/>
              <a:t>une</a:t>
            </a:r>
            <a:r>
              <a:rPr lang="en-US" dirty="0" smtClean="0"/>
              <a:t> </a:t>
            </a:r>
            <a:r>
              <a:rPr lang="en-US" dirty="0" err="1" smtClean="0"/>
              <a:t>approche</a:t>
            </a:r>
            <a:r>
              <a:rPr lang="en-US" dirty="0" smtClean="0"/>
              <a:t>, </a:t>
            </a:r>
            <a:r>
              <a:rPr lang="en-US" dirty="0" err="1" smtClean="0"/>
              <a:t>une</a:t>
            </a:r>
            <a:r>
              <a:rPr lang="en-US" dirty="0" smtClean="0"/>
              <a:t> question qui </a:t>
            </a:r>
            <a:r>
              <a:rPr lang="en-US" dirty="0" err="1" smtClean="0"/>
              <a:t>vous</a:t>
            </a:r>
            <a:r>
              <a:rPr lang="en-US" dirty="0" smtClean="0"/>
              <a:t> </a:t>
            </a:r>
            <a:r>
              <a:rPr lang="en-US" dirty="0" err="1" smtClean="0"/>
              <a:t>intéresse</a:t>
            </a:r>
            <a:r>
              <a:rPr lang="en-US" dirty="0" smtClean="0"/>
              <a:t>.</a:t>
            </a:r>
          </a:p>
          <a:p>
            <a:pPr algn="just"/>
            <a:r>
              <a:rPr lang="en-US" dirty="0" smtClean="0"/>
              <a:t>Il </a:t>
            </a:r>
            <a:r>
              <a:rPr lang="en-US" dirty="0" err="1" smtClean="0"/>
              <a:t>faut</a:t>
            </a:r>
            <a:r>
              <a:rPr lang="en-US" dirty="0" smtClean="0"/>
              <a:t> </a:t>
            </a:r>
            <a:r>
              <a:rPr lang="en-US" dirty="0" err="1" smtClean="0"/>
              <a:t>montrer</a:t>
            </a:r>
            <a:r>
              <a:rPr lang="en-US" dirty="0" smtClean="0"/>
              <a:t> </a:t>
            </a:r>
            <a:r>
              <a:rPr lang="en-US" dirty="0" err="1" smtClean="0"/>
              <a:t>sa</a:t>
            </a:r>
            <a:r>
              <a:rPr lang="en-US" dirty="0" smtClean="0"/>
              <a:t> </a:t>
            </a:r>
            <a:r>
              <a:rPr lang="en-US" dirty="0" err="1" smtClean="0"/>
              <a:t>capacité</a:t>
            </a:r>
            <a:r>
              <a:rPr lang="en-US" dirty="0" smtClean="0"/>
              <a:t> </a:t>
            </a:r>
            <a:r>
              <a:rPr lang="en-US" dirty="0" err="1" smtClean="0"/>
              <a:t>à</a:t>
            </a:r>
            <a:r>
              <a:rPr lang="en-US" dirty="0" smtClean="0"/>
              <a:t> </a:t>
            </a:r>
            <a:r>
              <a:rPr lang="en-US" dirty="0" err="1" smtClean="0"/>
              <a:t>prendre</a:t>
            </a:r>
            <a:r>
              <a:rPr lang="en-US" dirty="0" smtClean="0"/>
              <a:t> du </a:t>
            </a:r>
            <a:r>
              <a:rPr lang="en-US" dirty="0" err="1" smtClean="0"/>
              <a:t>recul</a:t>
            </a:r>
            <a:r>
              <a:rPr lang="en-US" dirty="0" smtClean="0"/>
              <a:t> </a:t>
            </a:r>
            <a:r>
              <a:rPr lang="en-US" dirty="0" err="1" smtClean="0"/>
              <a:t>sur</a:t>
            </a:r>
            <a:r>
              <a:rPr lang="en-US" dirty="0" smtClean="0"/>
              <a:t> </a:t>
            </a:r>
            <a:r>
              <a:rPr lang="en-US" dirty="0" err="1" smtClean="0"/>
              <a:t>sa</a:t>
            </a:r>
            <a:r>
              <a:rPr lang="en-US" dirty="0" smtClean="0"/>
              <a:t> </a:t>
            </a:r>
            <a:r>
              <a:rPr lang="en-US" dirty="0" err="1" smtClean="0"/>
              <a:t>pratique</a:t>
            </a:r>
            <a:r>
              <a:rPr lang="en-US" dirty="0" smtClean="0"/>
              <a:t>, son </a:t>
            </a:r>
            <a:r>
              <a:rPr lang="en-US" dirty="0" err="1" smtClean="0"/>
              <a:t>geste</a:t>
            </a:r>
            <a:r>
              <a:rPr lang="en-US" dirty="0" smtClean="0"/>
              <a:t> </a:t>
            </a:r>
            <a:r>
              <a:rPr lang="en-US" dirty="0" err="1" smtClean="0"/>
              <a:t>professoral</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28</a:t>
            </a:fld>
            <a:endParaRPr lang="en-US"/>
          </a:p>
        </p:txBody>
      </p:sp>
    </p:spTree>
    <p:extLst>
      <p:ext uri="{BB962C8B-B14F-4D97-AF65-F5344CB8AC3E}">
        <p14:creationId xmlns:p14="http://schemas.microsoft.com/office/powerpoint/2010/main" val="90822919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307" y="1371600"/>
            <a:ext cx="8691693" cy="1447800"/>
          </a:xfrm>
        </p:spPr>
        <p:txBody>
          <a:bodyPr/>
          <a:lstStyle/>
          <a:p>
            <a:pPr algn="ctr"/>
            <a:r>
              <a:rPr lang="en-US" sz="4400" dirty="0" smtClean="0"/>
              <a:t>A) </a:t>
            </a:r>
            <a:r>
              <a:rPr lang="en-US" sz="4400" dirty="0" err="1" smtClean="0"/>
              <a:t>Eléments</a:t>
            </a:r>
            <a:r>
              <a:rPr lang="en-US" sz="4400" dirty="0" smtClean="0"/>
              <a:t> </a:t>
            </a:r>
            <a:r>
              <a:rPr lang="en-US" sz="4400" dirty="0" err="1" smtClean="0"/>
              <a:t>méthodologiques</a:t>
            </a:r>
            <a:r>
              <a:rPr lang="en-US" sz="4400" dirty="0" smtClean="0"/>
              <a:t> pour </a:t>
            </a:r>
            <a:r>
              <a:rPr lang="en-US" sz="4400" dirty="0" err="1" smtClean="0"/>
              <a:t>l’exposé</a:t>
            </a:r>
            <a:endParaRPr lang="en-US" sz="4400" dirty="0"/>
          </a:p>
        </p:txBody>
      </p:sp>
      <p:sp>
        <p:nvSpPr>
          <p:cNvPr id="3" name="Content Placeholder 2"/>
          <p:cNvSpPr>
            <a:spLocks noGrp="1"/>
          </p:cNvSpPr>
          <p:nvPr>
            <p:ph idx="1"/>
          </p:nvPr>
        </p:nvSpPr>
        <p:spPr>
          <a:xfrm>
            <a:off x="452307" y="3012142"/>
            <a:ext cx="8524252" cy="3388658"/>
          </a:xfrm>
        </p:spPr>
        <p:txBody>
          <a:bodyPr>
            <a:normAutofit lnSpcReduction="10000"/>
          </a:bodyPr>
          <a:lstStyle/>
          <a:p>
            <a:pPr>
              <a:buFont typeface="Courier New"/>
              <a:buChar char="o"/>
            </a:pPr>
            <a:r>
              <a:rPr lang="en-US" dirty="0" smtClean="0"/>
              <a:t>Lire </a:t>
            </a:r>
            <a:r>
              <a:rPr lang="en-US" dirty="0" err="1" smtClean="0"/>
              <a:t>plusieurs</a:t>
            </a:r>
            <a:r>
              <a:rPr lang="en-US" dirty="0" smtClean="0"/>
              <a:t> articles </a:t>
            </a:r>
            <a:r>
              <a:rPr lang="en-US" dirty="0" err="1" smtClean="0"/>
              <a:t>sur</a:t>
            </a:r>
            <a:r>
              <a:rPr lang="en-US" dirty="0" smtClean="0"/>
              <a:t> </a:t>
            </a:r>
            <a:r>
              <a:rPr lang="en-US" dirty="0" err="1" smtClean="0"/>
              <a:t>votre</a:t>
            </a:r>
            <a:r>
              <a:rPr lang="en-US" dirty="0" smtClean="0"/>
              <a:t> </a:t>
            </a:r>
            <a:r>
              <a:rPr lang="en-US" dirty="0" err="1" smtClean="0"/>
              <a:t>sujet</a:t>
            </a:r>
            <a:r>
              <a:rPr lang="en-US" dirty="0" smtClean="0"/>
              <a:t>, </a:t>
            </a:r>
            <a:r>
              <a:rPr lang="en-US" dirty="0" err="1" smtClean="0"/>
              <a:t>problématique</a:t>
            </a:r>
            <a:r>
              <a:rPr lang="en-US" dirty="0" smtClean="0"/>
              <a:t>, question de </a:t>
            </a:r>
            <a:r>
              <a:rPr lang="en-US" dirty="0" err="1" smtClean="0"/>
              <a:t>recherche</a:t>
            </a:r>
            <a:r>
              <a:rPr lang="en-US" dirty="0" smtClean="0"/>
              <a:t>. </a:t>
            </a:r>
          </a:p>
          <a:p>
            <a:pPr>
              <a:buFont typeface="Courier New"/>
              <a:buChar char="o"/>
            </a:pPr>
            <a:r>
              <a:rPr lang="en-US" dirty="0" err="1" smtClean="0"/>
              <a:t>Sitographie</a:t>
            </a:r>
            <a:r>
              <a:rPr lang="en-US" dirty="0" smtClean="0"/>
              <a:t> : </a:t>
            </a:r>
          </a:p>
          <a:p>
            <a:pPr lvl="2">
              <a:buFontTx/>
              <a:buChar char="-"/>
            </a:pPr>
            <a:r>
              <a:rPr lang="en-US" dirty="0" smtClean="0"/>
              <a:t>Google scholar </a:t>
            </a:r>
          </a:p>
          <a:p>
            <a:pPr lvl="2">
              <a:buFontTx/>
              <a:buChar char="-"/>
            </a:pPr>
            <a:r>
              <a:rPr lang="en-US" dirty="0" smtClean="0"/>
              <a:t>Dumas</a:t>
            </a:r>
          </a:p>
          <a:p>
            <a:pPr lvl="2">
              <a:buFontTx/>
              <a:buChar char="-"/>
            </a:pPr>
            <a:r>
              <a:rPr lang="en-US" dirty="0" smtClean="0"/>
              <a:t>Revue </a:t>
            </a:r>
            <a:r>
              <a:rPr lang="en-US" dirty="0" err="1"/>
              <a:t>I</a:t>
            </a:r>
            <a:r>
              <a:rPr lang="en-US" dirty="0" err="1" smtClean="0"/>
              <a:t>nternationale</a:t>
            </a:r>
            <a:r>
              <a:rPr lang="en-US" dirty="0" smtClean="0"/>
              <a:t> </a:t>
            </a:r>
            <a:r>
              <a:rPr lang="en-US" dirty="0" err="1" smtClean="0"/>
              <a:t>d’Éducation</a:t>
            </a:r>
            <a:r>
              <a:rPr lang="en-US" dirty="0" smtClean="0"/>
              <a:t> de </a:t>
            </a:r>
            <a:r>
              <a:rPr lang="en-US" dirty="0" err="1" smtClean="0"/>
              <a:t>Sèvres</a:t>
            </a:r>
            <a:endParaRPr lang="en-US" dirty="0" smtClean="0"/>
          </a:p>
          <a:p>
            <a:pPr lvl="2">
              <a:buFontTx/>
              <a:buChar char="-"/>
            </a:pPr>
            <a:r>
              <a:rPr lang="en-US" dirty="0" smtClean="0"/>
              <a:t>Les </a:t>
            </a:r>
            <a:r>
              <a:rPr lang="en-US" dirty="0" err="1"/>
              <a:t>L</a:t>
            </a:r>
            <a:r>
              <a:rPr lang="en-US" dirty="0" err="1" smtClean="0"/>
              <a:t>angues</a:t>
            </a:r>
            <a:r>
              <a:rPr lang="en-US" dirty="0" smtClean="0"/>
              <a:t> </a:t>
            </a:r>
            <a:r>
              <a:rPr lang="en-US" dirty="0" err="1"/>
              <a:t>M</a:t>
            </a:r>
            <a:r>
              <a:rPr lang="en-US" dirty="0" err="1" smtClean="0"/>
              <a:t>odernes</a:t>
            </a:r>
            <a:endParaRPr lang="en-US" dirty="0" smtClean="0"/>
          </a:p>
          <a:p>
            <a:pPr>
              <a:buFontTx/>
              <a:buChar char="-"/>
            </a:pP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29</a:t>
            </a:fld>
            <a:endParaRPr lang="en-US"/>
          </a:p>
        </p:txBody>
      </p:sp>
    </p:spTree>
    <p:extLst>
      <p:ext uri="{BB962C8B-B14F-4D97-AF65-F5344CB8AC3E}">
        <p14:creationId xmlns:p14="http://schemas.microsoft.com/office/powerpoint/2010/main" val="281147789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t>
            </a:r>
            <a:r>
              <a:rPr lang="en-US" dirty="0" err="1" smtClean="0"/>
              <a:t>Tâche</a:t>
            </a:r>
            <a:r>
              <a:rPr lang="en-US" dirty="0" smtClean="0"/>
              <a:t> finale  </a:t>
            </a:r>
            <a:br>
              <a:rPr lang="en-US" dirty="0" smtClean="0"/>
            </a:br>
            <a:r>
              <a:rPr lang="en-US" sz="3200" dirty="0" smtClean="0">
                <a:solidFill>
                  <a:srgbClr val="FFFF00"/>
                </a:solidFill>
              </a:rPr>
              <a:t>Production </a:t>
            </a:r>
            <a:r>
              <a:rPr lang="en-US" sz="3200" dirty="0" err="1" smtClean="0">
                <a:solidFill>
                  <a:srgbClr val="FFFF00"/>
                </a:solidFill>
              </a:rPr>
              <a:t>orale</a:t>
            </a:r>
            <a:r>
              <a:rPr lang="en-US" sz="3200" dirty="0" smtClean="0">
                <a:solidFill>
                  <a:srgbClr val="FFFF00"/>
                </a:solidFill>
              </a:rPr>
              <a:t> </a:t>
            </a:r>
            <a:endParaRPr lang="en-US" sz="3200" dirty="0">
              <a:solidFill>
                <a:srgbClr val="FFFF00"/>
              </a:solidFill>
            </a:endParaRPr>
          </a:p>
        </p:txBody>
      </p:sp>
      <p:sp>
        <p:nvSpPr>
          <p:cNvPr id="4" name="Footer Placeholder 3"/>
          <p:cNvSpPr>
            <a:spLocks noGrp="1"/>
          </p:cNvSpPr>
          <p:nvPr>
            <p:ph type="ftr" sz="quarter" idx="11"/>
          </p:nvPr>
        </p:nvSpPr>
        <p:spPr>
          <a:xfrm>
            <a:off x="76200" y="116541"/>
            <a:ext cx="3289300" cy="182880"/>
          </a:xfrm>
        </p:spPr>
        <p:txBody>
          <a:bodyPr/>
          <a:lstStyle/>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30</a:t>
            </a:fld>
            <a:endParaRPr lang="en-US"/>
          </a:p>
        </p:txBody>
      </p:sp>
      <p:sp>
        <p:nvSpPr>
          <p:cNvPr id="7" name="Content Placeholder 6"/>
          <p:cNvSpPr>
            <a:spLocks noGrp="1"/>
          </p:cNvSpPr>
          <p:nvPr>
            <p:ph idx="1"/>
          </p:nvPr>
        </p:nvSpPr>
        <p:spPr/>
        <p:txBody>
          <a:bodyPr/>
          <a:lstStyle/>
          <a:p>
            <a:endParaRPr lang="en-US"/>
          </a:p>
        </p:txBody>
      </p:sp>
      <p:sp>
        <p:nvSpPr>
          <p:cNvPr id="8" name="Content Placeholder 2"/>
          <p:cNvSpPr txBox="1">
            <a:spLocks/>
          </p:cNvSpPr>
          <p:nvPr/>
        </p:nvSpPr>
        <p:spPr>
          <a:xfrm>
            <a:off x="365325" y="3526542"/>
            <a:ext cx="8506856" cy="1384125"/>
          </a:xfrm>
          <a:prstGeom prst="rect">
            <a:avLst/>
          </a:prstGeom>
          <a:ln w="38100" cmpd="sng">
            <a:solidFill>
              <a:srgbClr val="FFFF00"/>
            </a:solidFill>
          </a:ln>
        </p:spPr>
        <p:txBody>
          <a:bodyPr vert="horz" lIns="91440" tIns="45720" rIns="91440" bIns="45720" rtlCol="0">
            <a:normAutofit/>
          </a:bodyPr>
          <a:lstStyle>
            <a:lvl1pPr marL="342900" indent="-342900" algn="l" defTabSz="914400" rtl="0" eaLnBrk="1" latinLnBrk="0" hangingPunct="1">
              <a:spcBef>
                <a:spcPts val="0"/>
              </a:spcBef>
              <a:spcAft>
                <a:spcPts val="2000"/>
              </a:spcAft>
              <a:buFontTx/>
              <a:buBlip>
                <a:blip r:embed="rId2"/>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2"/>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2"/>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2"/>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2"/>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2"/>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2"/>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2"/>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2"/>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a:lstStyle>
          <a:p>
            <a:pPr marL="0" indent="0" algn="ctr">
              <a:buFontTx/>
              <a:buNone/>
            </a:pPr>
            <a:r>
              <a:rPr lang="fr-FR" dirty="0" smtClean="0">
                <a:effectLst/>
              </a:rPr>
              <a:t>Dans quelle mesure la certification vous permettra-t-elle de répondre aux attendus en matière d’enseignement-apprentissage du FLS ? </a:t>
            </a:r>
            <a:endParaRPr lang="en-US" dirty="0"/>
          </a:p>
        </p:txBody>
      </p:sp>
    </p:spTree>
    <p:extLst>
      <p:ext uri="{BB962C8B-B14F-4D97-AF65-F5344CB8AC3E}">
        <p14:creationId xmlns:p14="http://schemas.microsoft.com/office/powerpoint/2010/main" val="62729818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 Ateliers</a:t>
            </a:r>
            <a:endParaRPr lang="en-US" dirty="0"/>
          </a:p>
        </p:txBody>
      </p:sp>
      <p:sp>
        <p:nvSpPr>
          <p:cNvPr id="3" name="Content Placeholder 2"/>
          <p:cNvSpPr>
            <a:spLocks noGrp="1"/>
          </p:cNvSpPr>
          <p:nvPr>
            <p:ph idx="1"/>
          </p:nvPr>
        </p:nvSpPr>
        <p:spPr>
          <a:xfrm>
            <a:off x="273315" y="2819400"/>
            <a:ext cx="8601389" cy="3916028"/>
          </a:xfrm>
        </p:spPr>
        <p:txBody>
          <a:bodyPr>
            <a:normAutofit/>
          </a:bodyPr>
          <a:lstStyle/>
          <a:p>
            <a:r>
              <a:rPr lang="en-US" dirty="0" err="1" smtClean="0"/>
              <a:t>Modalités</a:t>
            </a:r>
            <a:r>
              <a:rPr lang="en-US" dirty="0" smtClean="0"/>
              <a:t> : </a:t>
            </a:r>
          </a:p>
          <a:p>
            <a:pPr lvl="1"/>
            <a:r>
              <a:rPr lang="en-US" dirty="0" err="1" smtClean="0"/>
              <a:t>Binômes</a:t>
            </a:r>
            <a:r>
              <a:rPr lang="en-US" dirty="0" smtClean="0"/>
              <a:t> / </a:t>
            </a:r>
            <a:r>
              <a:rPr lang="en-US" dirty="0" err="1" smtClean="0"/>
              <a:t>Trinômes</a:t>
            </a:r>
            <a:r>
              <a:rPr lang="en-US" dirty="0" smtClean="0"/>
              <a:t> </a:t>
            </a:r>
          </a:p>
          <a:p>
            <a:pPr lvl="1"/>
            <a:r>
              <a:rPr lang="en-US" dirty="0" smtClean="0"/>
              <a:t>1er et 2</a:t>
            </a:r>
            <a:r>
              <a:rPr lang="en-US" baseline="30000" dirty="0" smtClean="0"/>
              <a:t>nd</a:t>
            </a:r>
            <a:r>
              <a:rPr lang="en-US" dirty="0" smtClean="0"/>
              <a:t> </a:t>
            </a:r>
            <a:r>
              <a:rPr lang="en-US" smtClean="0"/>
              <a:t>degrés</a:t>
            </a:r>
            <a:endParaRPr lang="en-US" dirty="0" smtClean="0"/>
          </a:p>
          <a:p>
            <a:pPr lvl="1"/>
            <a:endParaRPr lang="en-US" dirty="0"/>
          </a:p>
          <a:p>
            <a:r>
              <a:rPr lang="en-US" dirty="0" err="1" smtClean="0"/>
              <a:t>Tâche</a:t>
            </a:r>
            <a:r>
              <a:rPr lang="en-US" dirty="0" smtClean="0"/>
              <a:t> : </a:t>
            </a:r>
          </a:p>
          <a:p>
            <a:pPr lvl="1"/>
            <a:r>
              <a:rPr lang="en-US" dirty="0" err="1" smtClean="0"/>
              <a:t>Préparer</a:t>
            </a:r>
            <a:r>
              <a:rPr lang="en-US" dirty="0" smtClean="0"/>
              <a:t> le plan du dossier </a:t>
            </a:r>
          </a:p>
          <a:p>
            <a:pPr lvl="1"/>
            <a:r>
              <a:rPr lang="en-US" dirty="0" err="1" smtClean="0"/>
              <a:t>Mettre</a:t>
            </a:r>
            <a:r>
              <a:rPr lang="en-US" dirty="0" smtClean="0"/>
              <a:t> </a:t>
            </a:r>
            <a:r>
              <a:rPr lang="en-US" dirty="0" err="1" smtClean="0"/>
              <a:t>ses</a:t>
            </a:r>
            <a:r>
              <a:rPr lang="en-US" dirty="0" smtClean="0"/>
              <a:t> qualifications et </a:t>
            </a:r>
            <a:r>
              <a:rPr lang="en-US" dirty="0" err="1" smtClean="0"/>
              <a:t>expériences</a:t>
            </a:r>
            <a:r>
              <a:rPr lang="en-US" dirty="0" smtClean="0"/>
              <a:t> en perspective</a:t>
            </a:r>
          </a:p>
          <a:p>
            <a:pPr lvl="1"/>
            <a:endParaRPr lang="en-US" dirty="0" smtClean="0"/>
          </a:p>
          <a:p>
            <a:endParaRPr lang="en-US" dirty="0"/>
          </a:p>
        </p:txBody>
      </p:sp>
      <p:sp>
        <p:nvSpPr>
          <p:cNvPr id="4" name="Footer Placeholder 3"/>
          <p:cNvSpPr>
            <a:spLocks noGrp="1"/>
          </p:cNvSpPr>
          <p:nvPr>
            <p:ph type="ftr" sz="quarter" idx="11"/>
          </p:nvPr>
        </p:nvSpPr>
        <p:spPr>
          <a:xfrm>
            <a:off x="76200" y="116541"/>
            <a:ext cx="3289300" cy="182880"/>
          </a:xfrm>
        </p:spPr>
        <p:txBody>
          <a:bodyPr/>
          <a:lstStyle/>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31</a:t>
            </a:fld>
            <a:endParaRPr lang="en-US"/>
          </a:p>
        </p:txBody>
      </p:sp>
    </p:spTree>
    <p:extLst>
      <p:ext uri="{BB962C8B-B14F-4D97-AF65-F5344CB8AC3E}">
        <p14:creationId xmlns:p14="http://schemas.microsoft.com/office/powerpoint/2010/main" val="426430234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 </a:t>
            </a:r>
            <a:r>
              <a:rPr lang="en-US" dirty="0" err="1" smtClean="0"/>
              <a:t>Présentation</a:t>
            </a:r>
            <a:r>
              <a:rPr lang="en-US" dirty="0" smtClean="0"/>
              <a:t> </a:t>
            </a:r>
            <a:endParaRPr lang="en-US" dirty="0"/>
          </a:p>
        </p:txBody>
      </p:sp>
      <p:sp>
        <p:nvSpPr>
          <p:cNvPr id="3" name="Content Placeholder 2"/>
          <p:cNvSpPr>
            <a:spLocks noGrp="1"/>
          </p:cNvSpPr>
          <p:nvPr>
            <p:ph idx="1"/>
          </p:nvPr>
        </p:nvSpPr>
        <p:spPr/>
        <p:txBody>
          <a:bodyPr/>
          <a:lstStyle/>
          <a:p>
            <a:endParaRPr lang="en-US"/>
          </a:p>
        </p:txBody>
      </p:sp>
      <p:sp>
        <p:nvSpPr>
          <p:cNvPr id="4" name="Content Placeholder 2"/>
          <p:cNvSpPr txBox="1">
            <a:spLocks/>
          </p:cNvSpPr>
          <p:nvPr/>
        </p:nvSpPr>
        <p:spPr>
          <a:xfrm>
            <a:off x="365325" y="3526542"/>
            <a:ext cx="8506856" cy="1384125"/>
          </a:xfrm>
          <a:prstGeom prst="rect">
            <a:avLst/>
          </a:prstGeom>
          <a:ln w="38100" cmpd="sng">
            <a:solidFill>
              <a:srgbClr val="FFFF00"/>
            </a:solidFill>
          </a:ln>
        </p:spPr>
        <p:txBody>
          <a:bodyPr vert="horz" lIns="91440" tIns="45720" rIns="91440" bIns="45720" rtlCol="0">
            <a:normAutofit lnSpcReduction="10000"/>
          </a:bodyPr>
          <a:lstStyle>
            <a:lvl1pPr marL="342900" indent="-342900" algn="l" defTabSz="914400" rtl="0" eaLnBrk="1" latinLnBrk="0" hangingPunct="1">
              <a:spcBef>
                <a:spcPts val="0"/>
              </a:spcBef>
              <a:spcAft>
                <a:spcPts val="2000"/>
              </a:spcAft>
              <a:buFontTx/>
              <a:buBlip>
                <a:blip r:embed="rId2"/>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2"/>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2"/>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2"/>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2"/>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2"/>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2"/>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2"/>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2"/>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a:lstStyle>
          <a:p>
            <a:pPr marL="0" indent="0" algn="ctr">
              <a:buFontTx/>
              <a:buNone/>
            </a:pPr>
            <a:r>
              <a:rPr lang="fr-FR" dirty="0" smtClean="0">
                <a:effectLst/>
              </a:rPr>
              <a:t>Dans quelle mesure la certification vous permettra-t-elle de répondre aux attendus en matière d’enseignement-apprentissage du FLS ? </a:t>
            </a:r>
            <a:r>
              <a:rPr lang="fr-FR" dirty="0" smtClean="0">
                <a:solidFill>
                  <a:srgbClr val="FFFF00"/>
                </a:solidFill>
                <a:effectLst/>
              </a:rPr>
              <a:t>(3 </a:t>
            </a:r>
            <a:r>
              <a:rPr lang="fr-FR" dirty="0" smtClean="0">
                <a:solidFill>
                  <a:srgbClr val="FFFF00"/>
                </a:solidFill>
                <a:effectLst/>
              </a:rPr>
              <a:t>min)</a:t>
            </a:r>
            <a:endParaRPr lang="en-US" dirty="0" smtClean="0">
              <a:solidFill>
                <a:srgbClr val="FFFF00"/>
              </a:solidFill>
            </a:endParaRPr>
          </a:p>
          <a:p>
            <a:pPr marL="0" indent="0">
              <a:buFontTx/>
              <a:buNone/>
            </a:pPr>
            <a:endParaRPr lang="en-US" dirty="0"/>
          </a:p>
        </p:txBody>
      </p:sp>
      <p:sp>
        <p:nvSpPr>
          <p:cNvPr id="5" name="Footer Placeholder 4"/>
          <p:cNvSpPr>
            <a:spLocks noGrp="1"/>
          </p:cNvSpPr>
          <p:nvPr>
            <p:ph type="ftr" sz="quarter" idx="11"/>
          </p:nvPr>
        </p:nvSpPr>
        <p:spPr>
          <a:xfrm>
            <a:off x="76199" y="116541"/>
            <a:ext cx="3310467" cy="182880"/>
          </a:xfrm>
        </p:spPr>
        <p:txBody>
          <a:bodyPr/>
          <a:lstStyle/>
          <a:p>
            <a:endParaRPr lang="en-US" dirty="0"/>
          </a:p>
        </p:txBody>
      </p:sp>
      <p:sp>
        <p:nvSpPr>
          <p:cNvPr id="6" name="Slide Number Placeholder 5"/>
          <p:cNvSpPr>
            <a:spLocks noGrp="1"/>
          </p:cNvSpPr>
          <p:nvPr>
            <p:ph type="sldNum" sz="quarter" idx="12"/>
          </p:nvPr>
        </p:nvSpPr>
        <p:spPr/>
        <p:txBody>
          <a:bodyPr/>
          <a:lstStyle/>
          <a:p>
            <a:fld id="{4382A7F7-08BF-4252-8141-63FB96055BBB}" type="slidenum">
              <a:rPr lang="en-US" smtClean="0"/>
              <a:t>32</a:t>
            </a:fld>
            <a:endParaRPr lang="en-US"/>
          </a:p>
        </p:txBody>
      </p:sp>
    </p:spTree>
    <p:extLst>
      <p:ext uri="{BB962C8B-B14F-4D97-AF65-F5344CB8AC3E}">
        <p14:creationId xmlns:p14="http://schemas.microsoft.com/office/powerpoint/2010/main" val="185473546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Sky.thmx</Template>
  <TotalTime>8637</TotalTime>
  <Words>1171</Words>
  <Application>Microsoft Macintosh PowerPoint</Application>
  <PresentationFormat>On-screen Show (4:3)</PresentationFormat>
  <Paragraphs>164</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Sky</vt:lpstr>
      <vt:lpstr>Préparation à la certification Français Langue Seconde</vt:lpstr>
      <vt:lpstr>Objectifs de la formation </vt:lpstr>
      <vt:lpstr>1. Présentation du Casnav et des dispositifs en place au niveau local</vt:lpstr>
      <vt:lpstr>2. Présentation des attendus du dossier et de l’oral d’admission à la certification FLS</vt:lpstr>
      <vt:lpstr>A) Les trois parties du rapport (5 pages)</vt:lpstr>
      <vt:lpstr>B) Savoirs attendus par le jury</vt:lpstr>
      <vt:lpstr> C) Savoir-faire attendus par le jury</vt:lpstr>
      <vt:lpstr>3. Outils conceptuels pour enseigner le FLS</vt:lpstr>
      <vt:lpstr>Définition : FLE, FLS, FLM </vt:lpstr>
      <vt:lpstr>Définition : FLE, FLS, FLM </vt:lpstr>
      <vt:lpstr>PowerPoint Presentation</vt:lpstr>
      <vt:lpstr>Définition : FLE, FLS, FLM </vt:lpstr>
      <vt:lpstr>Les processus cognitifs et méthodes pour enseigner et apprendre une LVE </vt:lpstr>
      <vt:lpstr>Constructivisme (Piaget)</vt:lpstr>
      <vt:lpstr>Le socio-constructivisme (Vygostky)</vt:lpstr>
      <vt:lpstr>Approche communicative</vt:lpstr>
      <vt:lpstr>Le fonctionnement de la mémoire : les types de mémoire</vt:lpstr>
      <vt:lpstr>Les conditions d’encodage de l’information nouvelle (input) ? </vt:lpstr>
      <vt:lpstr>Rappel des éléments-clés de l’approche actionnelle </vt:lpstr>
      <vt:lpstr>LE CECRL : échelle globale par niveau</vt:lpstr>
      <vt:lpstr>LE CECRL : échelle détaillée par A.L (P.E.) et par niveau</vt:lpstr>
      <vt:lpstr>LE CECRL : échelle détaillée par compétence (orthographe ) et par niveau</vt:lpstr>
      <vt:lpstr>Stratégies à développer</vt:lpstr>
      <vt:lpstr>Stratégies à développer</vt:lpstr>
      <vt:lpstr>Retour sur un modèle autonomisant d’enseignement-apprentissage </vt:lpstr>
      <vt:lpstr>PowerPoint Presentation</vt:lpstr>
      <vt:lpstr>4. Constituer le dossier de candidature</vt:lpstr>
      <vt:lpstr>A) Eléments méthodologiques pour l’exposé</vt:lpstr>
      <vt:lpstr>A) Eléments méthodologiques pour l’exposé</vt:lpstr>
      <vt:lpstr> Tâche finale   Production orale </vt:lpstr>
      <vt:lpstr>B) Ateliers</vt:lpstr>
      <vt:lpstr>C) Présentation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Certification Français Langue de Scolarisation (FLS)</dc:title>
  <dc:creator>BARDOL</dc:creator>
  <cp:lastModifiedBy>BARDOL</cp:lastModifiedBy>
  <cp:revision>68</cp:revision>
  <dcterms:created xsi:type="dcterms:W3CDTF">2021-11-28T16:02:59Z</dcterms:created>
  <dcterms:modified xsi:type="dcterms:W3CDTF">2021-12-14T19:20:23Z</dcterms:modified>
</cp:coreProperties>
</file>