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18" roundtripDataSignature="AMtx7mixFFB1A978pP0B2Ttd3pueV5iZe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3 mn</a:t>
            </a:r>
            <a:endParaRPr/>
          </a:p>
          <a:p>
            <a:pPr indent="0" lvl="0" marL="0" rtl="0" algn="l">
              <a:spcBef>
                <a:spcPts val="0"/>
              </a:spcBef>
              <a:spcAft>
                <a:spcPts val="0"/>
              </a:spcAft>
              <a:buNone/>
            </a:pPr>
            <a:r>
              <a:rPr lang="fr-FR"/>
              <a:t>Lien entre 2 signifiants, 2 personnes, ou avec un animal, un lieu</a:t>
            </a:r>
            <a:endParaRPr/>
          </a:p>
          <a:p>
            <a:pPr indent="0" lvl="0" marL="0" rtl="0" algn="l">
              <a:spcBef>
                <a:spcPts val="0"/>
              </a:spcBef>
              <a:spcAft>
                <a:spcPts val="0"/>
              </a:spcAft>
              <a:buNone/>
            </a:pPr>
            <a:r>
              <a:rPr lang="fr-FR"/>
              <a:t>Recherche de proximité, ce qui nous sécurise</a:t>
            </a:r>
            <a:endParaRPr/>
          </a:p>
          <a:p>
            <a:pPr indent="0" lvl="0" marL="0" rtl="0" algn="l">
              <a:spcBef>
                <a:spcPts val="0"/>
              </a:spcBef>
              <a:spcAft>
                <a:spcPts val="0"/>
              </a:spcAft>
              <a:buNone/>
            </a:pPr>
            <a:r>
              <a:rPr lang="fr-FR"/>
              <a:t>Il n’y a pas d’attachement sans réponse</a:t>
            </a:r>
            <a:endParaRPr/>
          </a:p>
          <a:p>
            <a:pPr indent="0" lvl="0" marL="0" rtl="0" algn="l">
              <a:spcBef>
                <a:spcPts val="0"/>
              </a:spcBef>
              <a:spcAft>
                <a:spcPts val="0"/>
              </a:spcAft>
              <a:buNone/>
            </a:pPr>
            <a:r>
              <a:t/>
            </a:r>
            <a:endParaRPr/>
          </a:p>
          <a:p>
            <a:pPr indent="0" lvl="0" marL="0" rtl="0" algn="l">
              <a:spcBef>
                <a:spcPts val="0"/>
              </a:spcBef>
              <a:spcAft>
                <a:spcPts val="0"/>
              </a:spcAft>
              <a:buNone/>
            </a:pPr>
            <a:r>
              <a:rPr lang="fr-FR"/>
              <a:t>Qui sécurise? D’abord la mère, ou tout autre personne qui s’occupe de l’enfant, quand cette personne est elle même sécurisée.</a:t>
            </a:r>
            <a:endParaRPr/>
          </a:p>
          <a:p>
            <a:pPr indent="0" lvl="0" marL="0" rtl="0" algn="l">
              <a:spcBef>
                <a:spcPts val="0"/>
              </a:spcBef>
              <a:spcAft>
                <a:spcPts val="0"/>
              </a:spcAft>
              <a:buNone/>
            </a:pPr>
            <a:r>
              <a:rPr lang="fr-FR"/>
              <a:t>Les élèves les plus à l’aise ont plusieurs pôles d’attachement : mère, père, autre membre de la famille, ATSEM, PE</a:t>
            </a:r>
            <a:endParaRPr/>
          </a:p>
        </p:txBody>
      </p:sp>
      <p:sp>
        <p:nvSpPr>
          <p:cNvPr id="105" name="Google Shape;105;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Lien entre 2 signifiants, 2 personnes, ou avec un animal, un lieu</a:t>
            </a:r>
            <a:endParaRPr/>
          </a:p>
          <a:p>
            <a:pPr indent="0" lvl="0" marL="0" rtl="0" algn="l">
              <a:spcBef>
                <a:spcPts val="0"/>
              </a:spcBef>
              <a:spcAft>
                <a:spcPts val="0"/>
              </a:spcAft>
              <a:buNone/>
            </a:pPr>
            <a:r>
              <a:rPr lang="fr-FR"/>
              <a:t>Recherche de proximité, ce qui nous sécurise</a:t>
            </a:r>
            <a:endParaRPr/>
          </a:p>
          <a:p>
            <a:pPr indent="0" lvl="0" marL="0" rtl="0" algn="l">
              <a:spcBef>
                <a:spcPts val="0"/>
              </a:spcBef>
              <a:spcAft>
                <a:spcPts val="0"/>
              </a:spcAft>
              <a:buNone/>
            </a:pPr>
            <a:r>
              <a:rPr lang="fr-FR"/>
              <a:t>Il n’y a pas d’attachement sans réponse</a:t>
            </a:r>
            <a:endParaRPr/>
          </a:p>
          <a:p>
            <a:pPr indent="0" lvl="0" marL="0" rtl="0" algn="l">
              <a:spcBef>
                <a:spcPts val="0"/>
              </a:spcBef>
              <a:spcAft>
                <a:spcPts val="0"/>
              </a:spcAft>
              <a:buNone/>
            </a:pPr>
            <a:r>
              <a:t/>
            </a:r>
            <a:endParaRPr/>
          </a:p>
          <a:p>
            <a:pPr indent="0" lvl="0" marL="0" rtl="0" algn="l">
              <a:spcBef>
                <a:spcPts val="0"/>
              </a:spcBef>
              <a:spcAft>
                <a:spcPts val="0"/>
              </a:spcAft>
              <a:buNone/>
            </a:pPr>
            <a:r>
              <a:rPr lang="fr-FR"/>
              <a:t>Qui sécurise? D’abord la mère, ou tout autre personne qui s’occupe de l’enfant, quand cette personne est elle même sécurisée.</a:t>
            </a:r>
            <a:endParaRPr/>
          </a:p>
          <a:p>
            <a:pPr indent="0" lvl="0" marL="0" rtl="0" algn="l">
              <a:spcBef>
                <a:spcPts val="0"/>
              </a:spcBef>
              <a:spcAft>
                <a:spcPts val="0"/>
              </a:spcAft>
              <a:buNone/>
            </a:pPr>
            <a:r>
              <a:rPr lang="fr-FR"/>
              <a:t>Les élèves les plus à l’aise ont plusieurs pôles d’attachement : mère, père, autre membre de la famille, ATSEM, PE</a:t>
            </a:r>
            <a:endParaRPr/>
          </a:p>
        </p:txBody>
      </p:sp>
      <p:sp>
        <p:nvSpPr>
          <p:cNvPr id="114" name="Google Shape;114;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Lien entre 2 signifiants, 2 personnes, ou avec un animal, un lieu</a:t>
            </a:r>
            <a:endParaRPr/>
          </a:p>
          <a:p>
            <a:pPr indent="0" lvl="0" marL="0" rtl="0" algn="l">
              <a:spcBef>
                <a:spcPts val="0"/>
              </a:spcBef>
              <a:spcAft>
                <a:spcPts val="0"/>
              </a:spcAft>
              <a:buNone/>
            </a:pPr>
            <a:r>
              <a:rPr lang="fr-FR"/>
              <a:t>Recherche de proximité, ce qui nous sécurise</a:t>
            </a:r>
            <a:endParaRPr/>
          </a:p>
          <a:p>
            <a:pPr indent="0" lvl="0" marL="0" rtl="0" algn="l">
              <a:spcBef>
                <a:spcPts val="0"/>
              </a:spcBef>
              <a:spcAft>
                <a:spcPts val="0"/>
              </a:spcAft>
              <a:buNone/>
            </a:pPr>
            <a:r>
              <a:rPr lang="fr-FR"/>
              <a:t>Il n’y a pas d’attachement sans réponse</a:t>
            </a:r>
            <a:endParaRPr/>
          </a:p>
          <a:p>
            <a:pPr indent="0" lvl="0" marL="0" rtl="0" algn="l">
              <a:spcBef>
                <a:spcPts val="0"/>
              </a:spcBef>
              <a:spcAft>
                <a:spcPts val="0"/>
              </a:spcAft>
              <a:buNone/>
            </a:pPr>
            <a:r>
              <a:t/>
            </a:r>
            <a:endParaRPr/>
          </a:p>
          <a:p>
            <a:pPr indent="0" lvl="0" marL="0" rtl="0" algn="l">
              <a:spcBef>
                <a:spcPts val="0"/>
              </a:spcBef>
              <a:spcAft>
                <a:spcPts val="0"/>
              </a:spcAft>
              <a:buNone/>
            </a:pPr>
            <a:r>
              <a:rPr lang="fr-FR"/>
              <a:t>Qui sécurise? D’abord la mère, ou tout autre personne qui s’occupe de l’enfant, quand cette personne est elle même sécurisée.</a:t>
            </a:r>
            <a:endParaRPr/>
          </a:p>
          <a:p>
            <a:pPr indent="0" lvl="0" marL="0" rtl="0" algn="l">
              <a:spcBef>
                <a:spcPts val="0"/>
              </a:spcBef>
              <a:spcAft>
                <a:spcPts val="0"/>
              </a:spcAft>
              <a:buNone/>
            </a:pPr>
            <a:r>
              <a:rPr lang="fr-FR"/>
              <a:t>Les élèves les plus à l’aise ont plusieurs pôles d’attachement : mère, père, autre membre de la famille, ATSEM, PE</a:t>
            </a:r>
            <a:endParaRPr/>
          </a:p>
        </p:txBody>
      </p:sp>
      <p:sp>
        <p:nvSpPr>
          <p:cNvPr id="122" name="Google Shape;122;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Lien entre 2 signifiants, 2 personnes, ou avec un animal, un lieu</a:t>
            </a:r>
            <a:endParaRPr/>
          </a:p>
          <a:p>
            <a:pPr indent="0" lvl="0" marL="0" rtl="0" algn="l">
              <a:spcBef>
                <a:spcPts val="0"/>
              </a:spcBef>
              <a:spcAft>
                <a:spcPts val="0"/>
              </a:spcAft>
              <a:buNone/>
            </a:pPr>
            <a:r>
              <a:rPr lang="fr-FR"/>
              <a:t>Recherche de proximité, ce qui nous sécurise</a:t>
            </a:r>
            <a:endParaRPr/>
          </a:p>
          <a:p>
            <a:pPr indent="0" lvl="0" marL="0" rtl="0" algn="l">
              <a:spcBef>
                <a:spcPts val="0"/>
              </a:spcBef>
              <a:spcAft>
                <a:spcPts val="0"/>
              </a:spcAft>
              <a:buNone/>
            </a:pPr>
            <a:r>
              <a:rPr lang="fr-FR"/>
              <a:t>Il n’y a pas d’attachement sans réponse</a:t>
            </a:r>
            <a:endParaRPr/>
          </a:p>
          <a:p>
            <a:pPr indent="0" lvl="0" marL="0" rtl="0" algn="l">
              <a:spcBef>
                <a:spcPts val="0"/>
              </a:spcBef>
              <a:spcAft>
                <a:spcPts val="0"/>
              </a:spcAft>
              <a:buNone/>
            </a:pPr>
            <a:r>
              <a:t/>
            </a:r>
            <a:endParaRPr/>
          </a:p>
          <a:p>
            <a:pPr indent="0" lvl="0" marL="0" rtl="0" algn="l">
              <a:spcBef>
                <a:spcPts val="0"/>
              </a:spcBef>
              <a:spcAft>
                <a:spcPts val="0"/>
              </a:spcAft>
              <a:buNone/>
            </a:pPr>
            <a:r>
              <a:rPr lang="fr-FR"/>
              <a:t>Qui sécurise? D’abord la mère, ou tout autre personne qui s’occupe de l’enfant, quand cette personne est elle même sécurisée.</a:t>
            </a:r>
            <a:endParaRPr/>
          </a:p>
          <a:p>
            <a:pPr indent="0" lvl="0" marL="0" rtl="0" algn="l">
              <a:spcBef>
                <a:spcPts val="0"/>
              </a:spcBef>
              <a:spcAft>
                <a:spcPts val="0"/>
              </a:spcAft>
              <a:buNone/>
            </a:pPr>
            <a:r>
              <a:rPr lang="fr-FR"/>
              <a:t>Les élèves les plus à l’aise ont plusieurs pôles d’attachement : mère, père, autre membre de la famille, ATSEM, PE</a:t>
            </a:r>
            <a:endParaRPr/>
          </a:p>
        </p:txBody>
      </p:sp>
      <p:sp>
        <p:nvSpPr>
          <p:cNvPr id="130" name="Google Shape;130;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cb561ed916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gcb561ed916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Lien entre 2 signifiants, 2 personnes, ou avec un animal, un lieu</a:t>
            </a:r>
            <a:endParaRPr/>
          </a:p>
          <a:p>
            <a:pPr indent="0" lvl="0" marL="0" rtl="0" algn="l">
              <a:spcBef>
                <a:spcPts val="0"/>
              </a:spcBef>
              <a:spcAft>
                <a:spcPts val="0"/>
              </a:spcAft>
              <a:buNone/>
            </a:pPr>
            <a:r>
              <a:rPr lang="fr-FR"/>
              <a:t>Recherche de proximité, ce qui nous sécurise</a:t>
            </a:r>
            <a:endParaRPr/>
          </a:p>
          <a:p>
            <a:pPr indent="0" lvl="0" marL="0" rtl="0" algn="l">
              <a:spcBef>
                <a:spcPts val="0"/>
              </a:spcBef>
              <a:spcAft>
                <a:spcPts val="0"/>
              </a:spcAft>
              <a:buNone/>
            </a:pPr>
            <a:r>
              <a:rPr lang="fr-FR"/>
              <a:t>Il n’y a pas d’attachement sans réponse</a:t>
            </a:r>
            <a:endParaRPr/>
          </a:p>
          <a:p>
            <a:pPr indent="0" lvl="0" marL="0" rtl="0" algn="l">
              <a:spcBef>
                <a:spcPts val="0"/>
              </a:spcBef>
              <a:spcAft>
                <a:spcPts val="0"/>
              </a:spcAft>
              <a:buNone/>
            </a:pPr>
            <a:r>
              <a:t/>
            </a:r>
            <a:endParaRPr/>
          </a:p>
          <a:p>
            <a:pPr indent="0" lvl="0" marL="0" rtl="0" algn="l">
              <a:spcBef>
                <a:spcPts val="0"/>
              </a:spcBef>
              <a:spcAft>
                <a:spcPts val="0"/>
              </a:spcAft>
              <a:buNone/>
            </a:pPr>
            <a:r>
              <a:rPr lang="fr-FR"/>
              <a:t>Qui sécurise? D’abord la mère, ou tout autre personne qui s’occupe de l’enfant, quand cette personne est elle même sécurisée.</a:t>
            </a:r>
            <a:endParaRPr/>
          </a:p>
          <a:p>
            <a:pPr indent="0" lvl="0" marL="0" rtl="0" algn="l">
              <a:spcBef>
                <a:spcPts val="0"/>
              </a:spcBef>
              <a:spcAft>
                <a:spcPts val="0"/>
              </a:spcAft>
              <a:buNone/>
            </a:pPr>
            <a:r>
              <a:rPr lang="fr-FR"/>
              <a:t>Les élèves les plus à l’aise ont plusieurs pôles d’attachement : mère, père, autre membre de la famille, ATSEM, PE</a:t>
            </a:r>
            <a:endParaRPr/>
          </a:p>
        </p:txBody>
      </p:sp>
      <p:sp>
        <p:nvSpPr>
          <p:cNvPr id="138" name="Google Shape;138;gcb561ed916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5" name="Shape 15"/>
        <p:cNvGrpSpPr/>
        <p:nvPr/>
      </p:nvGrpSpPr>
      <p:grpSpPr>
        <a:xfrm>
          <a:off x="0" y="0"/>
          <a:ext cx="0" cy="0"/>
          <a:chOff x="0" y="0"/>
          <a:chExt cx="0" cy="0"/>
        </a:xfrm>
      </p:grpSpPr>
      <p:sp>
        <p:nvSpPr>
          <p:cNvPr id="16" name="Google Shape;16;p1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1" name="Shape 21"/>
        <p:cNvGrpSpPr/>
        <p:nvPr/>
      </p:nvGrpSpPr>
      <p:grpSpPr>
        <a:xfrm>
          <a:off x="0" y="0"/>
          <a:ext cx="0" cy="0"/>
          <a:chOff x="0" y="0"/>
          <a:chExt cx="0" cy="0"/>
        </a:xfrm>
      </p:grpSpPr>
      <p:sp>
        <p:nvSpPr>
          <p:cNvPr id="22" name="Google Shape;22;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7" name="Shape 27"/>
        <p:cNvGrpSpPr/>
        <p:nvPr/>
      </p:nvGrpSpPr>
      <p:grpSpPr>
        <a:xfrm>
          <a:off x="0" y="0"/>
          <a:ext cx="0" cy="0"/>
          <a:chOff x="0" y="0"/>
          <a:chExt cx="0" cy="0"/>
        </a:xfrm>
      </p:grpSpPr>
      <p:sp>
        <p:nvSpPr>
          <p:cNvPr id="28" name="Google Shape;28;p1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3" name="Shape 33"/>
        <p:cNvGrpSpPr/>
        <p:nvPr/>
      </p:nvGrpSpPr>
      <p:grpSpPr>
        <a:xfrm>
          <a:off x="0" y="0"/>
          <a:ext cx="0" cy="0"/>
          <a:chOff x="0" y="0"/>
          <a:chExt cx="0" cy="0"/>
        </a:xfrm>
      </p:grpSpPr>
      <p:sp>
        <p:nvSpPr>
          <p:cNvPr id="34" name="Google Shape;34;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1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0" name="Shape 40"/>
        <p:cNvGrpSpPr/>
        <p:nvPr/>
      </p:nvGrpSpPr>
      <p:grpSpPr>
        <a:xfrm>
          <a:off x="0" y="0"/>
          <a:ext cx="0" cy="0"/>
          <a:chOff x="0" y="0"/>
          <a:chExt cx="0" cy="0"/>
        </a:xfrm>
      </p:grpSpPr>
      <p:sp>
        <p:nvSpPr>
          <p:cNvPr id="41" name="Google Shape;41;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1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1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1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49" name="Shape 49"/>
        <p:cNvGrpSpPr/>
        <p:nvPr/>
      </p:nvGrpSpPr>
      <p:grpSpPr>
        <a:xfrm>
          <a:off x="0" y="0"/>
          <a:ext cx="0" cy="0"/>
          <a:chOff x="0" y="0"/>
          <a:chExt cx="0" cy="0"/>
        </a:xfrm>
      </p:grpSpPr>
      <p:sp>
        <p:nvSpPr>
          <p:cNvPr id="50" name="Google Shape;50;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4" name="Shape 54"/>
        <p:cNvGrpSpPr/>
        <p:nvPr/>
      </p:nvGrpSpPr>
      <p:grpSpPr>
        <a:xfrm>
          <a:off x="0" y="0"/>
          <a:ext cx="0" cy="0"/>
          <a:chOff x="0" y="0"/>
          <a:chExt cx="0" cy="0"/>
        </a:xfrm>
      </p:grpSpPr>
      <p:sp>
        <p:nvSpPr>
          <p:cNvPr id="55" name="Google Shape;55;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8" name="Shape 58"/>
        <p:cNvGrpSpPr/>
        <p:nvPr/>
      </p:nvGrpSpPr>
      <p:grpSpPr>
        <a:xfrm>
          <a:off x="0" y="0"/>
          <a:ext cx="0" cy="0"/>
          <a:chOff x="0" y="0"/>
          <a:chExt cx="0" cy="0"/>
        </a:xfrm>
      </p:grpSpPr>
      <p:sp>
        <p:nvSpPr>
          <p:cNvPr id="59" name="Google Shape;59;p2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2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5" name="Shape 65"/>
        <p:cNvGrpSpPr/>
        <p:nvPr/>
      </p:nvGrpSpPr>
      <p:grpSpPr>
        <a:xfrm>
          <a:off x="0" y="0"/>
          <a:ext cx="0" cy="0"/>
          <a:chOff x="0" y="0"/>
          <a:chExt cx="0" cy="0"/>
        </a:xfrm>
      </p:grpSpPr>
      <p:sp>
        <p:nvSpPr>
          <p:cNvPr id="66" name="Google Shape;66;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1"/>
          <p:cNvSpPr/>
          <p:nvPr>
            <p:ph idx="2" type="pic"/>
          </p:nvPr>
        </p:nvSpPr>
        <p:spPr>
          <a:xfrm>
            <a:off x="1792288" y="612775"/>
            <a:ext cx="5486400" cy="4114800"/>
          </a:xfrm>
          <a:prstGeom prst="rect">
            <a:avLst/>
          </a:prstGeom>
          <a:noFill/>
          <a:ln>
            <a:noFill/>
          </a:ln>
        </p:spPr>
      </p:sp>
      <p:sp>
        <p:nvSpPr>
          <p:cNvPr id="68" name="Google Shape;68;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2" name="Shape 72"/>
        <p:cNvGrpSpPr/>
        <p:nvPr/>
      </p:nvGrpSpPr>
      <p:grpSpPr>
        <a:xfrm>
          <a:off x="0" y="0"/>
          <a:ext cx="0" cy="0"/>
          <a:chOff x="0" y="0"/>
          <a:chExt cx="0" cy="0"/>
        </a:xfrm>
      </p:grpSpPr>
      <p:sp>
        <p:nvSpPr>
          <p:cNvPr id="73" name="Google Shape;73;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2"/>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78" name="Shape 78"/>
        <p:cNvGrpSpPr/>
        <p:nvPr/>
      </p:nvGrpSpPr>
      <p:grpSpPr>
        <a:xfrm>
          <a:off x="0" y="0"/>
          <a:ext cx="0" cy="0"/>
          <a:chOff x="0" y="0"/>
          <a:chExt cx="0" cy="0"/>
        </a:xfrm>
      </p:grpSpPr>
      <p:sp>
        <p:nvSpPr>
          <p:cNvPr id="79" name="Google Shape;79;p2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15.png"/><Relationship Id="rId5" Type="http://schemas.openxmlformats.org/officeDocument/2006/relationships/image" Target="../media/image8.png"/><Relationship Id="rId6"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3.jp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descr="C:\Users\Coucou\Documents\Websites\Powerpoint Templates\New\Sources\12.jpg" id="88" name="Google Shape;88;p1"/>
          <p:cNvPicPr preferRelativeResize="0"/>
          <p:nvPr/>
        </p:nvPicPr>
        <p:blipFill rotWithShape="1">
          <a:blip r:embed="rId3">
            <a:alphaModFix/>
          </a:blip>
          <a:srcRect b="0" l="0" r="0" t="0"/>
          <a:stretch/>
        </p:blipFill>
        <p:spPr>
          <a:xfrm>
            <a:off x="-36512" y="-25587"/>
            <a:ext cx="9144000" cy="6858000"/>
          </a:xfrm>
          <a:prstGeom prst="rect">
            <a:avLst/>
          </a:prstGeom>
          <a:noFill/>
          <a:ln>
            <a:noFill/>
          </a:ln>
        </p:spPr>
      </p:pic>
      <p:pic>
        <p:nvPicPr>
          <p:cNvPr id="89" name="Google Shape;89;p1"/>
          <p:cNvPicPr preferRelativeResize="0"/>
          <p:nvPr/>
        </p:nvPicPr>
        <p:blipFill rotWithShape="1">
          <a:blip r:embed="rId4">
            <a:alphaModFix/>
          </a:blip>
          <a:srcRect b="0" l="0" r="0" t="0"/>
          <a:stretch/>
        </p:blipFill>
        <p:spPr>
          <a:xfrm>
            <a:off x="847725" y="4268057"/>
            <a:ext cx="915963" cy="1032605"/>
          </a:xfrm>
          <a:prstGeom prst="rect">
            <a:avLst/>
          </a:prstGeom>
          <a:noFill/>
          <a:ln>
            <a:noFill/>
          </a:ln>
        </p:spPr>
      </p:pic>
      <p:sp>
        <p:nvSpPr>
          <p:cNvPr id="90" name="Google Shape;90;p1"/>
          <p:cNvSpPr/>
          <p:nvPr/>
        </p:nvSpPr>
        <p:spPr>
          <a:xfrm>
            <a:off x="-6350" y="5445125"/>
            <a:ext cx="9144000" cy="1412875"/>
          </a:xfrm>
          <a:prstGeom prst="rect">
            <a:avLst/>
          </a:prstGeom>
          <a:gradFill>
            <a:gsLst>
              <a:gs pos="0">
                <a:srgbClr val="366092"/>
              </a:gs>
              <a:gs pos="74000">
                <a:srgbClr val="AEC5E1"/>
              </a:gs>
              <a:gs pos="83000">
                <a:srgbClr val="AEC5E1"/>
              </a:gs>
              <a:gs pos="100000">
                <a:srgbClr val="C8D8EB"/>
              </a:gs>
            </a:gsLst>
            <a:lin ang="5400000" scaled="0"/>
          </a:gra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1" name="Google Shape;91;p1"/>
          <p:cNvSpPr txBox="1"/>
          <p:nvPr/>
        </p:nvSpPr>
        <p:spPr>
          <a:xfrm>
            <a:off x="4211638" y="659913"/>
            <a:ext cx="3916362" cy="1471511"/>
          </a:xfrm>
          <a:prstGeom prst="rect">
            <a:avLst/>
          </a:prstGeom>
          <a:noFill/>
          <a:ln>
            <a:noFill/>
          </a:ln>
        </p:spPr>
        <p:txBody>
          <a:bodyPr anchorCtr="0" anchor="t" bIns="180000" lIns="180000" spcFirstLastPara="1" rIns="180000" wrap="square" tIns="180000">
            <a:spAutoFit/>
          </a:bodyPr>
          <a:lstStyle/>
          <a:p>
            <a:pPr indent="0" lvl="0" marL="0" marR="0" rtl="0" algn="ctr">
              <a:spcBef>
                <a:spcPts val="0"/>
              </a:spcBef>
              <a:spcAft>
                <a:spcPts val="0"/>
              </a:spcAft>
              <a:buNone/>
            </a:pPr>
            <a:r>
              <a:rPr b="1" i="1" lang="fr-FR" sz="3600" u="none" cap="none" strike="noStrike">
                <a:solidFill>
                  <a:srgbClr val="0C7CD2"/>
                </a:solidFill>
                <a:latin typeface="Arial"/>
                <a:ea typeface="Arial"/>
                <a:cs typeface="Arial"/>
                <a:sym typeface="Arial"/>
              </a:rPr>
              <a:t>Bienvenue dans l’atelier 1</a:t>
            </a:r>
            <a:endParaRPr/>
          </a:p>
        </p:txBody>
      </p:sp>
      <p:sp>
        <p:nvSpPr>
          <p:cNvPr id="92" name="Google Shape;92;p1"/>
          <p:cNvSpPr txBox="1"/>
          <p:nvPr/>
        </p:nvSpPr>
        <p:spPr>
          <a:xfrm>
            <a:off x="3578225" y="3213100"/>
            <a:ext cx="5183188"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800" u="none" cap="none" strike="noStrike">
                <a:solidFill>
                  <a:srgbClr val="0070C0"/>
                </a:solidFill>
                <a:latin typeface="Calibri"/>
                <a:ea typeface="Calibri"/>
                <a:cs typeface="Calibri"/>
                <a:sym typeface="Calibri"/>
              </a:rPr>
              <a:t>ATELIER 1</a:t>
            </a:r>
            <a:r>
              <a:rPr b="0" i="0" lang="fr-FR" sz="2800" u="none" cap="none" strike="noStrike">
                <a:solidFill>
                  <a:schemeClr val="dk1"/>
                </a:solidFill>
                <a:latin typeface="Calibri"/>
                <a:ea typeface="Calibri"/>
                <a:cs typeface="Calibri"/>
                <a:sym typeface="Calibri"/>
              </a:rPr>
              <a:t> - Construire une posture bienveillante au service de l’évaluation positive</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chemeClr val="dk1"/>
                </a:solidFill>
                <a:latin typeface="Calibri"/>
                <a:ea typeface="Calibri"/>
                <a:cs typeface="Calibri"/>
                <a:sym typeface="Calibri"/>
              </a:rPr>
              <a:t>H.RAMESAY-CPC</a:t>
            </a:r>
            <a:endParaRPr/>
          </a:p>
          <a:p>
            <a:pPr indent="0" lvl="0" marL="0" marR="0" rtl="0" algn="l">
              <a:spcBef>
                <a:spcPts val="0"/>
              </a:spcBef>
              <a:spcAft>
                <a:spcPts val="0"/>
              </a:spcAft>
              <a:buNone/>
            </a:pPr>
            <a:r>
              <a:rPr b="1" i="0" lang="fr-FR" sz="1800" u="none" cap="none" strike="noStrike">
                <a:solidFill>
                  <a:schemeClr val="dk1"/>
                </a:solidFill>
                <a:latin typeface="Calibri"/>
                <a:ea typeface="Calibri"/>
                <a:cs typeface="Calibri"/>
                <a:sym typeface="Calibri"/>
              </a:rPr>
              <a:t>V.BOIZANTE-PEMF</a:t>
            </a:r>
            <a:endParaRPr b="1" i="0" sz="1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descr="C:\Users\Coucou\Documents\Websites\Powerpoint Templates\New\Sources\12.jpg" id="98" name="Google Shape;98;p2"/>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99" name="Google Shape;99;p2"/>
          <p:cNvSpPr/>
          <p:nvPr/>
        </p:nvSpPr>
        <p:spPr>
          <a:xfrm>
            <a:off x="-6350" y="5445125"/>
            <a:ext cx="9144000" cy="1412875"/>
          </a:xfrm>
          <a:prstGeom prst="rect">
            <a:avLst/>
          </a:prstGeom>
          <a:gradFill>
            <a:gsLst>
              <a:gs pos="0">
                <a:srgbClr val="366092"/>
              </a:gs>
              <a:gs pos="74000">
                <a:srgbClr val="AEC5E1"/>
              </a:gs>
              <a:gs pos="83000">
                <a:srgbClr val="AEC5E1"/>
              </a:gs>
              <a:gs pos="100000">
                <a:srgbClr val="C8D8EB"/>
              </a:gs>
            </a:gsLst>
            <a:lin ang="5400000" scaled="0"/>
          </a:gra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0" name="Google Shape;100;p2"/>
          <p:cNvSpPr txBox="1"/>
          <p:nvPr/>
        </p:nvSpPr>
        <p:spPr>
          <a:xfrm>
            <a:off x="467544" y="476672"/>
            <a:ext cx="7876802" cy="1840843"/>
          </a:xfrm>
          <a:prstGeom prst="rect">
            <a:avLst/>
          </a:prstGeom>
          <a:noFill/>
          <a:ln>
            <a:noFill/>
          </a:ln>
        </p:spPr>
        <p:txBody>
          <a:bodyPr anchorCtr="0" anchor="t" bIns="180000" lIns="180000" spcFirstLastPara="1" rIns="180000" wrap="square" tIns="180000">
            <a:spAutoFit/>
          </a:bodyPr>
          <a:lstStyle/>
          <a:p>
            <a:pPr indent="0" lvl="0" marL="0" marR="0" rtl="0" algn="ctr">
              <a:spcBef>
                <a:spcPts val="0"/>
              </a:spcBef>
              <a:spcAft>
                <a:spcPts val="0"/>
              </a:spcAft>
              <a:buNone/>
            </a:pPr>
            <a:r>
              <a:rPr b="1" i="1" lang="fr-FR" sz="2400" u="none" cap="none" strike="noStrike">
                <a:solidFill>
                  <a:srgbClr val="0C7CD2"/>
                </a:solidFill>
                <a:latin typeface="Arial"/>
                <a:ea typeface="Arial"/>
                <a:cs typeface="Arial"/>
                <a:sym typeface="Arial"/>
              </a:rPr>
              <a:t>OBJECTIF</a:t>
            </a:r>
            <a:endParaRPr/>
          </a:p>
          <a:p>
            <a:pPr indent="0" lvl="0" marL="0" marR="0" rtl="0" algn="ctr">
              <a:spcBef>
                <a:spcPts val="0"/>
              </a:spcBef>
              <a:spcAft>
                <a:spcPts val="0"/>
              </a:spcAft>
              <a:buNone/>
            </a:pPr>
            <a:r>
              <a:rPr b="1" i="1" lang="fr-FR" sz="2400" u="none" cap="none" strike="noStrike">
                <a:solidFill>
                  <a:srgbClr val="0C7CD2"/>
                </a:solidFill>
                <a:latin typeface="Arial"/>
                <a:ea typeface="Arial"/>
                <a:cs typeface="Arial"/>
                <a:sym typeface="Arial"/>
              </a:rPr>
              <a:t>Nourrir nos savoirs, analyser, échanger pour mieux développer une posture d’enseignant ‘secure’ et bienveillant</a:t>
            </a:r>
            <a:endParaRPr b="1" i="1" sz="2400" u="none" cap="none" strike="noStrike">
              <a:solidFill>
                <a:srgbClr val="0C7CD2"/>
              </a:solidFill>
              <a:latin typeface="Arial"/>
              <a:ea typeface="Arial"/>
              <a:cs typeface="Arial"/>
              <a:sym typeface="Arial"/>
            </a:endParaRPr>
          </a:p>
        </p:txBody>
      </p:sp>
      <p:sp>
        <p:nvSpPr>
          <p:cNvPr id="101" name="Google Shape;101;p2"/>
          <p:cNvSpPr txBox="1"/>
          <p:nvPr/>
        </p:nvSpPr>
        <p:spPr>
          <a:xfrm>
            <a:off x="4283968" y="2564904"/>
            <a:ext cx="4333429"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800" u="none" cap="none" strike="noStrike">
                <a:solidFill>
                  <a:srgbClr val="0070C0"/>
                </a:solidFill>
                <a:latin typeface="Calibri"/>
                <a:ea typeface="Calibri"/>
                <a:cs typeface="Calibri"/>
                <a:sym typeface="Calibri"/>
              </a:rPr>
              <a:t>1- DE LA THEORIE DE L’ ATTACHEMENT A ….</a:t>
            </a:r>
            <a:r>
              <a:rPr b="0" i="0" lang="fr-FR" sz="18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De quoi s’agit-il?</a:t>
            </a:r>
            <a:endParaRPr/>
          </a:p>
          <a:p>
            <a:pPr indent="0" lvl="0" marL="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Quelle catégorisation?</a:t>
            </a:r>
            <a:endParaRPr/>
          </a:p>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70C0"/>
                </a:solidFill>
                <a:latin typeface="Calibri"/>
                <a:ea typeface="Calibri"/>
                <a:cs typeface="Calibri"/>
                <a:sym typeface="Calibri"/>
              </a:rPr>
              <a:t>2- ……L’EVALUATION POSITIVE</a:t>
            </a:r>
            <a:endParaRPr/>
          </a:p>
          <a:p>
            <a:pPr indent="0" lvl="0" marL="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De quoi s’agit-il?</a:t>
            </a:r>
            <a:endParaRPr/>
          </a:p>
          <a:p>
            <a:pPr indent="0" lvl="0" marL="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Quel</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3"/>
          <p:cNvSpPr txBox="1"/>
          <p:nvPr>
            <p:ph type="title"/>
          </p:nvPr>
        </p:nvSpPr>
        <p:spPr>
          <a:xfrm>
            <a:off x="457200" y="274638"/>
            <a:ext cx="8229600" cy="1143000"/>
          </a:xfrm>
          <a:prstGeom prst="rect">
            <a:avLst/>
          </a:prstGeom>
          <a:solidFill>
            <a:srgbClr val="B6DDE7"/>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Calibri"/>
              <a:buNone/>
            </a:pPr>
            <a:r>
              <a:rPr b="1" lang="fr-FR" sz="3200"/>
              <a:t>1- La théorie de l’attachement:</a:t>
            </a:r>
            <a:br>
              <a:rPr b="1" lang="fr-FR" sz="3200"/>
            </a:br>
            <a:r>
              <a:rPr b="1" lang="fr-FR" sz="3200"/>
              <a:t>Boris CYRULNIK</a:t>
            </a:r>
            <a:br>
              <a:rPr b="1" lang="fr-FR" sz="3200"/>
            </a:br>
            <a:endParaRPr b="1" sz="1800"/>
          </a:p>
        </p:txBody>
      </p:sp>
      <p:pic>
        <p:nvPicPr>
          <p:cNvPr id="108" name="Google Shape;108;p3"/>
          <p:cNvPicPr preferRelativeResize="0"/>
          <p:nvPr/>
        </p:nvPicPr>
        <p:blipFill rotWithShape="1">
          <a:blip r:embed="rId3">
            <a:alphaModFix/>
          </a:blip>
          <a:srcRect b="0" l="0" r="0" t="0"/>
          <a:stretch/>
        </p:blipFill>
        <p:spPr>
          <a:xfrm>
            <a:off x="899592" y="260648"/>
            <a:ext cx="914400" cy="1036637"/>
          </a:xfrm>
          <a:prstGeom prst="rect">
            <a:avLst/>
          </a:prstGeom>
          <a:noFill/>
          <a:ln>
            <a:noFill/>
          </a:ln>
        </p:spPr>
      </p:pic>
      <p:pic>
        <p:nvPicPr>
          <p:cNvPr id="109" name="Google Shape;109;p3"/>
          <p:cNvPicPr preferRelativeResize="0"/>
          <p:nvPr/>
        </p:nvPicPr>
        <p:blipFill rotWithShape="1">
          <a:blip r:embed="rId4">
            <a:alphaModFix/>
          </a:blip>
          <a:srcRect b="0" l="0" r="0" t="0"/>
          <a:stretch/>
        </p:blipFill>
        <p:spPr>
          <a:xfrm>
            <a:off x="1571909" y="2708920"/>
            <a:ext cx="7165702" cy="3888432"/>
          </a:xfrm>
          <a:prstGeom prst="rect">
            <a:avLst/>
          </a:prstGeom>
          <a:noFill/>
          <a:ln>
            <a:noFill/>
          </a:ln>
        </p:spPr>
      </p:pic>
      <p:pic>
        <p:nvPicPr>
          <p:cNvPr id="110" name="Google Shape;110;p3"/>
          <p:cNvPicPr preferRelativeResize="0"/>
          <p:nvPr>
            <p:ph idx="1" type="body"/>
          </p:nvPr>
        </p:nvPicPr>
        <p:blipFill rotWithShape="1">
          <a:blip r:embed="rId5">
            <a:alphaModFix/>
          </a:blip>
          <a:srcRect b="0" l="0" r="0" t="0"/>
          <a:stretch/>
        </p:blipFill>
        <p:spPr>
          <a:xfrm>
            <a:off x="251520" y="1419095"/>
            <a:ext cx="1944014" cy="15058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4"/>
          <p:cNvSpPr txBox="1"/>
          <p:nvPr>
            <p:ph type="title"/>
          </p:nvPr>
        </p:nvSpPr>
        <p:spPr>
          <a:xfrm>
            <a:off x="457200" y="274638"/>
            <a:ext cx="8229600" cy="1143000"/>
          </a:xfrm>
          <a:prstGeom prst="rect">
            <a:avLst/>
          </a:prstGeom>
          <a:solidFill>
            <a:srgbClr val="B6DDE7"/>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Calibri"/>
              <a:buNone/>
            </a:pPr>
            <a:r>
              <a:rPr b="1" lang="fr-FR" sz="3200"/>
              <a:t>1- La théorie de l’attachement:</a:t>
            </a:r>
            <a:br>
              <a:rPr b="1" lang="fr-FR" sz="3200"/>
            </a:br>
            <a:r>
              <a:rPr b="1" lang="fr-FR" sz="3200"/>
              <a:t>DEFINITION</a:t>
            </a:r>
            <a:br>
              <a:rPr b="1" lang="fr-FR" sz="3200"/>
            </a:br>
            <a:endParaRPr b="1" sz="1800"/>
          </a:p>
        </p:txBody>
      </p:sp>
      <p:pic>
        <p:nvPicPr>
          <p:cNvPr id="117" name="Google Shape;117;p4"/>
          <p:cNvPicPr preferRelativeResize="0"/>
          <p:nvPr/>
        </p:nvPicPr>
        <p:blipFill rotWithShape="1">
          <a:blip r:embed="rId3">
            <a:alphaModFix/>
          </a:blip>
          <a:srcRect b="0" l="0" r="0" t="0"/>
          <a:stretch/>
        </p:blipFill>
        <p:spPr>
          <a:xfrm>
            <a:off x="899592" y="260648"/>
            <a:ext cx="914400" cy="1036637"/>
          </a:xfrm>
          <a:prstGeom prst="rect">
            <a:avLst/>
          </a:prstGeom>
          <a:noFill/>
          <a:ln>
            <a:noFill/>
          </a:ln>
        </p:spPr>
      </p:pic>
      <p:sp>
        <p:nvSpPr>
          <p:cNvPr id="118" name="Google Shape;118;p4"/>
          <p:cNvSpPr txBox="1"/>
          <p:nvPr>
            <p:ph idx="1" type="body"/>
          </p:nvPr>
        </p:nvSpPr>
        <p:spPr>
          <a:xfrm>
            <a:off x="467544" y="1556792"/>
            <a:ext cx="8229600" cy="4824536"/>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just">
              <a:spcBef>
                <a:spcPts val="0"/>
              </a:spcBef>
              <a:spcAft>
                <a:spcPts val="0"/>
              </a:spcAft>
              <a:buClr>
                <a:schemeClr val="dk1"/>
              </a:buClr>
              <a:buSzPct val="100000"/>
              <a:buChar char="•"/>
            </a:pPr>
            <a:r>
              <a:rPr lang="fr-FR"/>
              <a:t>La théorie de l'attachement est un champ de la psychologie qui traite des relations entre êtres humains.</a:t>
            </a:r>
            <a:endParaRPr/>
          </a:p>
          <a:p>
            <a:pPr indent="-185420" lvl="0" marL="342900" rtl="0" algn="just">
              <a:spcBef>
                <a:spcPts val="496"/>
              </a:spcBef>
              <a:spcAft>
                <a:spcPts val="0"/>
              </a:spcAft>
              <a:buClr>
                <a:schemeClr val="dk1"/>
              </a:buClr>
              <a:buSzPct val="100000"/>
              <a:buNone/>
            </a:pPr>
            <a:r>
              <a:t/>
            </a:r>
            <a:endParaRPr/>
          </a:p>
          <a:p>
            <a:pPr indent="-342900" lvl="0" marL="342900" rtl="0" algn="just">
              <a:spcBef>
                <a:spcPts val="496"/>
              </a:spcBef>
              <a:spcAft>
                <a:spcPts val="0"/>
              </a:spcAft>
              <a:buClr>
                <a:schemeClr val="dk1"/>
              </a:buClr>
              <a:buSzPct val="100000"/>
              <a:buChar char="•"/>
            </a:pPr>
            <a:r>
              <a:rPr lang="fr-FR"/>
              <a:t>Les enfants en bas âge s'attachent aux adultes qui se montrent sensibles et attentionnés aux interactions sociales avec eux, et qui gardent une relation stable au moins plusieurs mois durant la période qui va de l'âge de </a:t>
            </a:r>
            <a:r>
              <a:rPr b="1" lang="fr-FR"/>
              <a:t>six mois environ jusqu'à deux ans</a:t>
            </a:r>
            <a:r>
              <a:rPr lang="fr-FR"/>
              <a:t>. </a:t>
            </a:r>
            <a:endParaRPr/>
          </a:p>
          <a:p>
            <a:pPr indent="0" lvl="0" marL="0" rtl="0" algn="just">
              <a:spcBef>
                <a:spcPts val="496"/>
              </a:spcBef>
              <a:spcAft>
                <a:spcPts val="0"/>
              </a:spcAft>
              <a:buClr>
                <a:schemeClr val="dk1"/>
              </a:buClr>
              <a:buSzPct val="100000"/>
              <a:buNone/>
            </a:pPr>
            <a:r>
              <a:t/>
            </a:r>
            <a:endParaRPr/>
          </a:p>
          <a:p>
            <a:pPr indent="-342900" lvl="0" marL="342900" rtl="0" algn="just">
              <a:spcBef>
                <a:spcPts val="496"/>
              </a:spcBef>
              <a:spcAft>
                <a:spcPts val="0"/>
              </a:spcAft>
              <a:buClr>
                <a:schemeClr val="dk1"/>
              </a:buClr>
              <a:buSzPct val="100000"/>
              <a:buChar char="•"/>
            </a:pPr>
            <a:r>
              <a:rPr lang="fr-FR"/>
              <a:t>Vers la fin de cette période, les enfants commencent à utiliser les figures d'attachement (c'est-à-dire l'entourage familier) comme base de sécurité à partir de laquelle ils vont explorer le monde, et vers qui ils savent qu'ils peuvent retourner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5"/>
          <p:cNvSpPr txBox="1"/>
          <p:nvPr>
            <p:ph type="title"/>
          </p:nvPr>
        </p:nvSpPr>
        <p:spPr>
          <a:xfrm>
            <a:off x="457200" y="274638"/>
            <a:ext cx="8229600" cy="1143000"/>
          </a:xfrm>
          <a:prstGeom prst="rect">
            <a:avLst/>
          </a:prstGeom>
          <a:solidFill>
            <a:srgbClr val="B6DDE7"/>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Calibri"/>
              <a:buNone/>
            </a:pPr>
            <a:r>
              <a:rPr b="1" lang="fr-FR" sz="3200"/>
              <a:t>1- La théorie de l’attachement:</a:t>
            </a:r>
            <a:br>
              <a:rPr b="1" lang="fr-FR" sz="3200"/>
            </a:br>
            <a:r>
              <a:rPr b="1" lang="fr-FR" sz="3200"/>
              <a:t>DEFINITION</a:t>
            </a:r>
            <a:br>
              <a:rPr b="1" lang="fr-FR" sz="3200"/>
            </a:br>
            <a:endParaRPr b="1" sz="1800"/>
          </a:p>
        </p:txBody>
      </p:sp>
      <p:pic>
        <p:nvPicPr>
          <p:cNvPr id="125" name="Google Shape;125;p5"/>
          <p:cNvPicPr preferRelativeResize="0"/>
          <p:nvPr/>
        </p:nvPicPr>
        <p:blipFill rotWithShape="1">
          <a:blip r:embed="rId3">
            <a:alphaModFix/>
          </a:blip>
          <a:srcRect b="0" l="0" r="0" t="0"/>
          <a:stretch/>
        </p:blipFill>
        <p:spPr>
          <a:xfrm>
            <a:off x="899592" y="260648"/>
            <a:ext cx="914400" cy="1036637"/>
          </a:xfrm>
          <a:prstGeom prst="rect">
            <a:avLst/>
          </a:prstGeom>
          <a:noFill/>
          <a:ln>
            <a:noFill/>
          </a:ln>
        </p:spPr>
      </p:pic>
      <p:sp>
        <p:nvSpPr>
          <p:cNvPr id="126" name="Google Shape;126;p5"/>
          <p:cNvSpPr txBox="1"/>
          <p:nvPr>
            <p:ph idx="1" type="body"/>
          </p:nvPr>
        </p:nvSpPr>
        <p:spPr>
          <a:xfrm>
            <a:off x="467544" y="1556792"/>
            <a:ext cx="8229600" cy="4824536"/>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200"/>
              <a:buNone/>
            </a:pPr>
            <a:r>
              <a:t/>
            </a:r>
            <a:endParaRPr b="1"/>
          </a:p>
          <a:p>
            <a:pPr indent="0" lvl="0" marL="0" rtl="0" algn="ctr">
              <a:spcBef>
                <a:spcPts val="640"/>
              </a:spcBef>
              <a:spcAft>
                <a:spcPts val="0"/>
              </a:spcAft>
              <a:buClr>
                <a:schemeClr val="dk1"/>
              </a:buClr>
              <a:buSzPts val="3200"/>
              <a:buNone/>
            </a:pPr>
            <a:r>
              <a:rPr b="1" lang="fr-FR"/>
              <a:t>Selon la qualité de cet attachement, </a:t>
            </a:r>
            <a:endParaRPr b="1"/>
          </a:p>
          <a:p>
            <a:pPr indent="0" lvl="0" marL="0" rtl="0" algn="ctr">
              <a:spcBef>
                <a:spcPts val="640"/>
              </a:spcBef>
              <a:spcAft>
                <a:spcPts val="0"/>
              </a:spcAft>
              <a:buClr>
                <a:schemeClr val="dk1"/>
              </a:buClr>
              <a:buSzPts val="3200"/>
              <a:buNone/>
            </a:pPr>
            <a:r>
              <a:t/>
            </a:r>
            <a:endParaRPr b="1"/>
          </a:p>
          <a:p>
            <a:pPr indent="0" lvl="0" marL="0" rtl="0" algn="ctr">
              <a:spcBef>
                <a:spcPts val="800"/>
              </a:spcBef>
              <a:spcAft>
                <a:spcPts val="0"/>
              </a:spcAft>
              <a:buClr>
                <a:schemeClr val="dk1"/>
              </a:buClr>
              <a:buSzPts val="4000"/>
              <a:buNone/>
            </a:pPr>
            <a:r>
              <a:rPr b="1" lang="fr-FR" sz="4000"/>
              <a:t>ENFANT SECURE vs ENFANT INSECURE</a:t>
            </a:r>
            <a:endParaRPr b="1" sz="4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6"/>
          <p:cNvSpPr txBox="1"/>
          <p:nvPr>
            <p:ph type="title"/>
          </p:nvPr>
        </p:nvSpPr>
        <p:spPr>
          <a:xfrm>
            <a:off x="457200" y="274638"/>
            <a:ext cx="8229600" cy="1143000"/>
          </a:xfrm>
          <a:prstGeom prst="rect">
            <a:avLst/>
          </a:prstGeom>
          <a:solidFill>
            <a:srgbClr val="B6DDE7"/>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Calibri"/>
              <a:buNone/>
            </a:pPr>
            <a:r>
              <a:rPr b="1" lang="fr-FR" sz="3200"/>
              <a:t>1- La théorie de l’attachement:</a:t>
            </a:r>
            <a:br>
              <a:rPr b="1" lang="fr-FR" sz="3200"/>
            </a:br>
            <a:r>
              <a:rPr b="1" lang="fr-FR" sz="3200"/>
              <a:t>ACTIVITE</a:t>
            </a:r>
            <a:br>
              <a:rPr b="1" lang="fr-FR" sz="3200"/>
            </a:br>
            <a:endParaRPr b="1" sz="1800"/>
          </a:p>
        </p:txBody>
      </p:sp>
      <p:pic>
        <p:nvPicPr>
          <p:cNvPr id="133" name="Google Shape;133;p6"/>
          <p:cNvPicPr preferRelativeResize="0"/>
          <p:nvPr/>
        </p:nvPicPr>
        <p:blipFill rotWithShape="1">
          <a:blip r:embed="rId3">
            <a:alphaModFix/>
          </a:blip>
          <a:srcRect b="0" l="0" r="0" t="0"/>
          <a:stretch/>
        </p:blipFill>
        <p:spPr>
          <a:xfrm>
            <a:off x="899592" y="260648"/>
            <a:ext cx="914400" cy="1036637"/>
          </a:xfrm>
          <a:prstGeom prst="rect">
            <a:avLst/>
          </a:prstGeom>
          <a:noFill/>
          <a:ln>
            <a:noFill/>
          </a:ln>
        </p:spPr>
      </p:pic>
      <p:sp>
        <p:nvSpPr>
          <p:cNvPr id="134" name="Google Shape;134;p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0" lvl="0" marL="0" rtl="0" algn="just">
              <a:spcBef>
                <a:spcPts val="0"/>
              </a:spcBef>
              <a:spcAft>
                <a:spcPts val="0"/>
              </a:spcAft>
              <a:buClr>
                <a:schemeClr val="dk1"/>
              </a:buClr>
              <a:buSzPts val="2800"/>
              <a:buNone/>
            </a:pPr>
            <a:r>
              <a:rPr lang="fr-FR" sz="2800"/>
              <a:t>Voici 4 types d’attachement définis par Michel DELAGE psychiatre et Agnès POMMIER DE SANTI, PE et Docteur en Sciences de l’éducation.</a:t>
            </a:r>
            <a:endParaRPr/>
          </a:p>
          <a:p>
            <a:pPr indent="0" lvl="0" marL="0" rtl="0" algn="just">
              <a:spcBef>
                <a:spcPts val="640"/>
              </a:spcBef>
              <a:spcAft>
                <a:spcPts val="0"/>
              </a:spcAft>
              <a:buClr>
                <a:schemeClr val="dk1"/>
              </a:buClr>
              <a:buSzPts val="3200"/>
              <a:buNone/>
            </a:pPr>
            <a:r>
              <a:t/>
            </a:r>
            <a:endParaRPr/>
          </a:p>
          <a:p>
            <a:pPr indent="0" lvl="0" marL="0" rtl="0" algn="l">
              <a:spcBef>
                <a:spcPts val="560"/>
              </a:spcBef>
              <a:spcAft>
                <a:spcPts val="0"/>
              </a:spcAft>
              <a:buClr>
                <a:schemeClr val="dk1"/>
              </a:buClr>
              <a:buSzPts val="2800"/>
              <a:buNone/>
            </a:pPr>
            <a:r>
              <a:rPr b="1" lang="fr-FR" sz="2800"/>
              <a:t>Par groupe </a:t>
            </a:r>
            <a:r>
              <a:rPr lang="fr-FR" sz="2800"/>
              <a:t>de 3, brainstorming  </a:t>
            </a:r>
            <a:r>
              <a:rPr lang="fr-FR" sz="2800">
                <a:solidFill>
                  <a:srgbClr val="00B0F0"/>
                </a:solidFill>
              </a:rPr>
              <a:t>(</a:t>
            </a:r>
            <a:r>
              <a:rPr b="1" lang="fr-FR" sz="2800">
                <a:solidFill>
                  <a:srgbClr val="00B0F0"/>
                </a:solidFill>
              </a:rPr>
              <a:t>5 mn)</a:t>
            </a:r>
            <a:endParaRPr/>
          </a:p>
          <a:p>
            <a:pPr indent="0" lvl="0" marL="0" rtl="0" algn="l">
              <a:spcBef>
                <a:spcPts val="560"/>
              </a:spcBef>
              <a:spcAft>
                <a:spcPts val="0"/>
              </a:spcAft>
              <a:buClr>
                <a:schemeClr val="dk1"/>
              </a:buClr>
              <a:buSzPts val="2800"/>
              <a:buNone/>
            </a:pPr>
            <a:r>
              <a:rPr lang="fr-FR" sz="2800"/>
              <a:t>1- Avez-vous déjà été confrontés à ce type d’élèves?</a:t>
            </a:r>
            <a:endParaRPr/>
          </a:p>
          <a:p>
            <a:pPr indent="0" lvl="0" marL="0" rtl="0" algn="l">
              <a:spcBef>
                <a:spcPts val="560"/>
              </a:spcBef>
              <a:spcAft>
                <a:spcPts val="0"/>
              </a:spcAft>
              <a:buClr>
                <a:schemeClr val="dk1"/>
              </a:buClr>
              <a:buSzPts val="2800"/>
              <a:buNone/>
            </a:pPr>
            <a:r>
              <a:rPr lang="fr-FR" sz="2800"/>
              <a:t>2- Comment réagissez-vous?</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rPr b="1" lang="fr-FR" sz="2800"/>
              <a:t>En plénière</a:t>
            </a:r>
            <a:r>
              <a:rPr lang="fr-FR" sz="2800"/>
              <a:t>, présenter le type d’attachement de son groupe, quelques pistes évoquées, discussion </a:t>
            </a:r>
            <a:r>
              <a:rPr b="1" lang="fr-FR" sz="2800">
                <a:solidFill>
                  <a:srgbClr val="00B0F0"/>
                </a:solidFill>
              </a:rPr>
              <a:t>(15 mn)</a:t>
            </a:r>
            <a:endParaRPr b="1" sz="2800">
              <a:solidFill>
                <a:srgbClr val="00B0F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gcb561ed916_0_0"/>
          <p:cNvSpPr txBox="1"/>
          <p:nvPr>
            <p:ph type="title"/>
          </p:nvPr>
        </p:nvSpPr>
        <p:spPr>
          <a:xfrm>
            <a:off x="457200" y="274638"/>
            <a:ext cx="8229600" cy="1143000"/>
          </a:xfrm>
          <a:prstGeom prst="rect">
            <a:avLst/>
          </a:prstGeom>
          <a:solidFill>
            <a:srgbClr val="B6DDE7"/>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Calibri"/>
              <a:buNone/>
            </a:pPr>
            <a:r>
              <a:rPr b="1" lang="fr-FR" sz="3200"/>
              <a:t>1- La théorie de l’attachement:</a:t>
            </a:r>
            <a:br>
              <a:rPr b="1" lang="fr-FR" sz="3200"/>
            </a:br>
            <a:r>
              <a:rPr b="1" lang="fr-FR" sz="3200"/>
              <a:t>ACTIVITE</a:t>
            </a:r>
            <a:br>
              <a:rPr b="1" lang="fr-FR" sz="3200"/>
            </a:br>
            <a:endParaRPr b="1" sz="1800"/>
          </a:p>
        </p:txBody>
      </p:sp>
      <p:pic>
        <p:nvPicPr>
          <p:cNvPr id="141" name="Google Shape;141;gcb561ed916_0_0"/>
          <p:cNvPicPr preferRelativeResize="0"/>
          <p:nvPr/>
        </p:nvPicPr>
        <p:blipFill rotWithShape="1">
          <a:blip r:embed="rId3">
            <a:alphaModFix/>
          </a:blip>
          <a:srcRect b="0" l="0" r="0" t="0"/>
          <a:stretch/>
        </p:blipFill>
        <p:spPr>
          <a:xfrm>
            <a:off x="899592" y="260648"/>
            <a:ext cx="914400" cy="1036637"/>
          </a:xfrm>
          <a:prstGeom prst="rect">
            <a:avLst/>
          </a:prstGeom>
          <a:noFill/>
          <a:ln>
            <a:noFill/>
          </a:ln>
        </p:spPr>
      </p:pic>
      <p:pic>
        <p:nvPicPr>
          <p:cNvPr id="142" name="Google Shape;142;gcb561ed916_0_0"/>
          <p:cNvPicPr preferRelativeResize="0"/>
          <p:nvPr/>
        </p:nvPicPr>
        <p:blipFill>
          <a:blip r:embed="rId4">
            <a:alphaModFix/>
          </a:blip>
          <a:stretch>
            <a:fillRect/>
          </a:stretch>
        </p:blipFill>
        <p:spPr>
          <a:xfrm>
            <a:off x="152400" y="1570038"/>
            <a:ext cx="8839198" cy="510077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descr="C:\Users\Coucou\Documents\Websites\Powerpoint Templates\New\Sources\12.jpg" id="148" name="Google Shape;148;p7"/>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49" name="Google Shape;149;p7"/>
          <p:cNvSpPr/>
          <p:nvPr/>
        </p:nvSpPr>
        <p:spPr>
          <a:xfrm>
            <a:off x="-6350" y="5445125"/>
            <a:ext cx="9144000" cy="1412875"/>
          </a:xfrm>
          <a:prstGeom prst="rect">
            <a:avLst/>
          </a:prstGeom>
          <a:gradFill>
            <a:gsLst>
              <a:gs pos="0">
                <a:srgbClr val="366092"/>
              </a:gs>
              <a:gs pos="74000">
                <a:srgbClr val="AEC5E1"/>
              </a:gs>
              <a:gs pos="83000">
                <a:srgbClr val="AEC5E1"/>
              </a:gs>
              <a:gs pos="100000">
                <a:srgbClr val="C8D8EB"/>
              </a:gs>
            </a:gsLst>
            <a:lin ang="5400000" scaled="0"/>
          </a:gra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0" name="Google Shape;150;p7"/>
          <p:cNvSpPr txBox="1"/>
          <p:nvPr/>
        </p:nvSpPr>
        <p:spPr>
          <a:xfrm>
            <a:off x="591245" y="188640"/>
            <a:ext cx="7948810" cy="1840843"/>
          </a:xfrm>
          <a:prstGeom prst="rect">
            <a:avLst/>
          </a:prstGeom>
          <a:noFill/>
          <a:ln>
            <a:noFill/>
          </a:ln>
        </p:spPr>
        <p:txBody>
          <a:bodyPr anchorCtr="0" anchor="t" bIns="180000" lIns="180000" spcFirstLastPara="1" rIns="180000" wrap="square" tIns="180000">
            <a:spAutoFit/>
          </a:bodyPr>
          <a:lstStyle/>
          <a:p>
            <a:pPr indent="0" lvl="0" marL="0" marR="0" rtl="0" algn="ctr">
              <a:spcBef>
                <a:spcPts val="0"/>
              </a:spcBef>
              <a:spcAft>
                <a:spcPts val="0"/>
              </a:spcAft>
              <a:buNone/>
            </a:pPr>
            <a:r>
              <a:rPr b="1" i="1" lang="fr-FR" sz="3200" u="none" cap="none" strike="noStrike">
                <a:solidFill>
                  <a:srgbClr val="0C7CD2"/>
                </a:solidFill>
                <a:latin typeface="Arial"/>
                <a:ea typeface="Arial"/>
                <a:cs typeface="Arial"/>
                <a:sym typeface="Arial"/>
              </a:rPr>
              <a:t>Puisqu’il y a différents types d’attachement, donc différents types d’apprenants……</a:t>
            </a:r>
            <a:endParaRPr b="1" i="1" sz="3200" u="none" cap="none" strike="noStrike">
              <a:solidFill>
                <a:srgbClr val="0C7CD2"/>
              </a:solidFill>
              <a:latin typeface="Arial"/>
              <a:ea typeface="Arial"/>
              <a:cs typeface="Arial"/>
              <a:sym typeface="Arial"/>
            </a:endParaRPr>
          </a:p>
        </p:txBody>
      </p:sp>
      <p:sp>
        <p:nvSpPr>
          <p:cNvPr id="151" name="Google Shape;151;p7"/>
          <p:cNvSpPr txBox="1"/>
          <p:nvPr/>
        </p:nvSpPr>
        <p:spPr>
          <a:xfrm>
            <a:off x="4565650" y="2348880"/>
            <a:ext cx="403879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chemeClr val="dk1"/>
                </a:solidFill>
                <a:latin typeface="Calibri"/>
                <a:ea typeface="Calibri"/>
                <a:cs typeface="Calibri"/>
                <a:sym typeface="Calibri"/>
              </a:rPr>
              <a:t>Comment évaluer  de façon bienveillante?</a:t>
            </a:r>
            <a:endParaRPr b="1" sz="24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b="1">
              <a:solidFill>
                <a:srgbClr val="FFC000"/>
              </a:solidFill>
            </a:endParaRPr>
          </a:p>
        </p:txBody>
      </p:sp>
      <p:pic>
        <p:nvPicPr>
          <p:cNvPr id="157" name="Google Shape;157;p8"/>
          <p:cNvPicPr preferRelativeResize="0"/>
          <p:nvPr>
            <p:ph idx="1" type="body"/>
          </p:nvPr>
        </p:nvPicPr>
        <p:blipFill rotWithShape="1">
          <a:blip r:embed="rId3">
            <a:alphaModFix/>
          </a:blip>
          <a:srcRect b="0" l="0" r="0" t="0"/>
          <a:stretch/>
        </p:blipFill>
        <p:spPr>
          <a:xfrm>
            <a:off x="539552" y="1988840"/>
            <a:ext cx="8441116" cy="3960440"/>
          </a:xfrm>
          <a:prstGeom prst="rect">
            <a:avLst/>
          </a:prstGeom>
          <a:noFill/>
          <a:ln>
            <a:noFill/>
          </a:ln>
        </p:spPr>
      </p:pic>
      <p:pic>
        <p:nvPicPr>
          <p:cNvPr id="158" name="Google Shape;158;p8"/>
          <p:cNvPicPr preferRelativeResize="0"/>
          <p:nvPr/>
        </p:nvPicPr>
        <p:blipFill rotWithShape="1">
          <a:blip r:embed="rId4">
            <a:alphaModFix/>
          </a:blip>
          <a:srcRect b="0" l="0" r="0" t="0"/>
          <a:stretch/>
        </p:blipFill>
        <p:spPr>
          <a:xfrm>
            <a:off x="539552" y="260648"/>
            <a:ext cx="8136905" cy="124731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64" name="Google Shape;164;p9"/>
          <p:cNvPicPr preferRelativeResize="0"/>
          <p:nvPr/>
        </p:nvPicPr>
        <p:blipFill rotWithShape="1">
          <a:blip r:embed="rId3">
            <a:alphaModFix/>
          </a:blip>
          <a:srcRect b="0" l="0" r="0" t="0"/>
          <a:stretch/>
        </p:blipFill>
        <p:spPr>
          <a:xfrm>
            <a:off x="395536" y="301895"/>
            <a:ext cx="8307105" cy="1182889"/>
          </a:xfrm>
          <a:prstGeom prst="rect">
            <a:avLst/>
          </a:prstGeom>
          <a:noFill/>
          <a:ln>
            <a:noFill/>
          </a:ln>
        </p:spPr>
      </p:pic>
      <p:pic>
        <p:nvPicPr>
          <p:cNvPr id="165" name="Google Shape;165;p9"/>
          <p:cNvPicPr preferRelativeResize="0"/>
          <p:nvPr/>
        </p:nvPicPr>
        <p:blipFill rotWithShape="1">
          <a:blip r:embed="rId4">
            <a:alphaModFix/>
          </a:blip>
          <a:srcRect b="0" l="0" r="0" t="0"/>
          <a:stretch/>
        </p:blipFill>
        <p:spPr>
          <a:xfrm>
            <a:off x="5095692" y="1628800"/>
            <a:ext cx="1924580" cy="1827873"/>
          </a:xfrm>
          <a:prstGeom prst="rect">
            <a:avLst/>
          </a:prstGeom>
          <a:noFill/>
          <a:ln>
            <a:noFill/>
          </a:ln>
        </p:spPr>
      </p:pic>
      <p:sp>
        <p:nvSpPr>
          <p:cNvPr id="166" name="Google Shape;166;p9"/>
          <p:cNvSpPr txBox="1"/>
          <p:nvPr/>
        </p:nvSpPr>
        <p:spPr>
          <a:xfrm>
            <a:off x="3660518" y="6277962"/>
            <a:ext cx="54006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https://www.dailymotion.com/video/x6c0osv</a:t>
            </a:r>
            <a:endParaRPr/>
          </a:p>
        </p:txBody>
      </p:sp>
      <p:pic>
        <p:nvPicPr>
          <p:cNvPr id="167" name="Google Shape;167;p9"/>
          <p:cNvPicPr preferRelativeResize="0"/>
          <p:nvPr>
            <p:ph idx="1" type="body"/>
          </p:nvPr>
        </p:nvPicPr>
        <p:blipFill rotWithShape="1">
          <a:blip r:embed="rId5">
            <a:alphaModFix/>
          </a:blip>
          <a:srcRect b="0" l="0" r="0" t="0"/>
          <a:stretch/>
        </p:blipFill>
        <p:spPr>
          <a:xfrm>
            <a:off x="485959" y="2578115"/>
            <a:ext cx="4177086" cy="2962095"/>
          </a:xfrm>
          <a:prstGeom prst="rect">
            <a:avLst/>
          </a:prstGeom>
          <a:noFill/>
          <a:ln>
            <a:noFill/>
          </a:ln>
        </p:spPr>
      </p:pic>
      <p:sp>
        <p:nvSpPr>
          <p:cNvPr id="168" name="Google Shape;168;p9"/>
          <p:cNvSpPr txBox="1"/>
          <p:nvPr/>
        </p:nvSpPr>
        <p:spPr>
          <a:xfrm>
            <a:off x="467544" y="1700808"/>
            <a:ext cx="388843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Selon Viviane BOUYSSE</a:t>
            </a:r>
            <a:endParaRPr b="1" sz="2400">
              <a:solidFill>
                <a:schemeClr val="dk1"/>
              </a:solidFill>
              <a:latin typeface="Calibri"/>
              <a:ea typeface="Calibri"/>
              <a:cs typeface="Calibri"/>
              <a:sym typeface="Calibri"/>
            </a:endParaRPr>
          </a:p>
        </p:txBody>
      </p:sp>
      <p:pic>
        <p:nvPicPr>
          <p:cNvPr id="169" name="Google Shape;169;p9"/>
          <p:cNvPicPr preferRelativeResize="0"/>
          <p:nvPr/>
        </p:nvPicPr>
        <p:blipFill rotWithShape="1">
          <a:blip r:embed="rId6">
            <a:alphaModFix/>
          </a:blip>
          <a:srcRect b="0" l="0" r="0" t="0"/>
          <a:stretch/>
        </p:blipFill>
        <p:spPr>
          <a:xfrm>
            <a:off x="5095692" y="3563044"/>
            <a:ext cx="2530252" cy="253025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10"/>
          <p:cNvPicPr preferRelativeResize="0"/>
          <p:nvPr>
            <p:ph idx="1" type="body"/>
          </p:nvPr>
        </p:nvPicPr>
        <p:blipFill rotWithShape="1">
          <a:blip r:embed="rId3">
            <a:alphaModFix/>
          </a:blip>
          <a:srcRect b="0" l="0" r="0" t="0"/>
          <a:stretch/>
        </p:blipFill>
        <p:spPr>
          <a:xfrm>
            <a:off x="2936453" y="3140968"/>
            <a:ext cx="3343101" cy="3343101"/>
          </a:xfrm>
          <a:prstGeom prst="rect">
            <a:avLst/>
          </a:prstGeom>
          <a:noFill/>
          <a:ln>
            <a:noFill/>
          </a:ln>
        </p:spPr>
      </p:pic>
      <p:sp>
        <p:nvSpPr>
          <p:cNvPr id="175" name="Google Shape;175;p10"/>
          <p:cNvSpPr txBox="1"/>
          <p:nvPr/>
        </p:nvSpPr>
        <p:spPr>
          <a:xfrm>
            <a:off x="539551" y="1585317"/>
            <a:ext cx="8136905"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Parcours Magistere </a:t>
            </a:r>
            <a:endParaRPr/>
          </a:p>
          <a:p>
            <a:pPr indent="0" lvl="0" marL="0" marR="0" rtl="0" algn="ctr">
              <a:spcBef>
                <a:spcPts val="0"/>
              </a:spcBef>
              <a:spcAft>
                <a:spcPts val="0"/>
              </a:spcAft>
              <a:buNone/>
            </a:pPr>
            <a:r>
              <a:rPr b="1" lang="fr-FR" sz="2400">
                <a:solidFill>
                  <a:schemeClr val="dk1"/>
                </a:solidFill>
                <a:latin typeface="Calibri"/>
                <a:ea typeface="Calibri"/>
                <a:cs typeface="Calibri"/>
                <a:sym typeface="Calibri"/>
              </a:rPr>
              <a:t>« Consolider une posture d'enseignant sécurisant à l'école maternelle »</a:t>
            </a:r>
            <a:endParaRPr/>
          </a:p>
          <a:p>
            <a:pPr indent="0" lvl="0" marL="0" marR="0" rtl="0" algn="ctr">
              <a:spcBef>
                <a:spcPts val="0"/>
              </a:spcBef>
              <a:spcAft>
                <a:spcPts val="0"/>
              </a:spcAft>
              <a:buNone/>
            </a:pPr>
            <a:r>
              <a:t/>
            </a:r>
            <a:endParaRPr b="1" sz="1800">
              <a:solidFill>
                <a:schemeClr val="dk1"/>
              </a:solidFill>
              <a:latin typeface="Calibri"/>
              <a:ea typeface="Calibri"/>
              <a:cs typeface="Calibri"/>
              <a:sym typeface="Calibri"/>
            </a:endParaRPr>
          </a:p>
        </p:txBody>
      </p:sp>
      <p:sp>
        <p:nvSpPr>
          <p:cNvPr id="176" name="Google Shape;176;p10"/>
          <p:cNvSpPr txBox="1"/>
          <p:nvPr>
            <p:ph type="title"/>
          </p:nvPr>
        </p:nvSpPr>
        <p:spPr>
          <a:xfrm>
            <a:off x="528809" y="476672"/>
            <a:ext cx="8229600" cy="1143000"/>
          </a:xfrm>
          <a:prstGeom prst="rect">
            <a:avLst/>
          </a:prstGeom>
          <a:solidFill>
            <a:srgbClr val="B6DDE7"/>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Calibri"/>
              <a:buNone/>
            </a:pPr>
            <a:r>
              <a:rPr b="1" lang="fr-FR" sz="3200"/>
              <a:t>RESSOURCES</a:t>
            </a:r>
            <a:endParaRPr b="1" sz="1800"/>
          </a:p>
        </p:txBody>
      </p:sp>
      <p:pic>
        <p:nvPicPr>
          <p:cNvPr id="177" name="Google Shape;177;p10"/>
          <p:cNvPicPr preferRelativeResize="0"/>
          <p:nvPr/>
        </p:nvPicPr>
        <p:blipFill rotWithShape="1">
          <a:blip r:embed="rId4">
            <a:alphaModFix/>
          </a:blip>
          <a:srcRect b="0" l="0" r="0" t="0"/>
          <a:stretch/>
        </p:blipFill>
        <p:spPr>
          <a:xfrm>
            <a:off x="896362" y="548680"/>
            <a:ext cx="914400" cy="103663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descr="C:\Users\Coucou\Documents\Websites\Powerpoint Templates\New\Sources\12.jpg" id="182" name="Google Shape;182;p11"/>
          <p:cNvPicPr preferRelativeResize="0"/>
          <p:nvPr/>
        </p:nvPicPr>
        <p:blipFill rotWithShape="1">
          <a:blip r:embed="rId3">
            <a:alphaModFix/>
          </a:blip>
          <a:srcRect b="0" l="0" r="0" t="0"/>
          <a:stretch/>
        </p:blipFill>
        <p:spPr>
          <a:xfrm>
            <a:off x="-36512" y="-25587"/>
            <a:ext cx="9144000" cy="6858000"/>
          </a:xfrm>
          <a:prstGeom prst="rect">
            <a:avLst/>
          </a:prstGeom>
          <a:noFill/>
          <a:ln>
            <a:noFill/>
          </a:ln>
        </p:spPr>
      </p:pic>
      <p:pic>
        <p:nvPicPr>
          <p:cNvPr id="183" name="Google Shape;183;p11"/>
          <p:cNvPicPr preferRelativeResize="0"/>
          <p:nvPr/>
        </p:nvPicPr>
        <p:blipFill rotWithShape="1">
          <a:blip r:embed="rId4">
            <a:alphaModFix/>
          </a:blip>
          <a:srcRect b="0" l="0" r="0" t="0"/>
          <a:stretch/>
        </p:blipFill>
        <p:spPr>
          <a:xfrm>
            <a:off x="847725" y="4268057"/>
            <a:ext cx="915963" cy="1032605"/>
          </a:xfrm>
          <a:prstGeom prst="rect">
            <a:avLst/>
          </a:prstGeom>
          <a:noFill/>
          <a:ln>
            <a:noFill/>
          </a:ln>
        </p:spPr>
      </p:pic>
      <p:sp>
        <p:nvSpPr>
          <p:cNvPr id="184" name="Google Shape;184;p11"/>
          <p:cNvSpPr/>
          <p:nvPr/>
        </p:nvSpPr>
        <p:spPr>
          <a:xfrm>
            <a:off x="-6350" y="5445125"/>
            <a:ext cx="9144000" cy="1412875"/>
          </a:xfrm>
          <a:prstGeom prst="rect">
            <a:avLst/>
          </a:prstGeom>
          <a:gradFill>
            <a:gsLst>
              <a:gs pos="0">
                <a:srgbClr val="366092"/>
              </a:gs>
              <a:gs pos="74000">
                <a:srgbClr val="AEC5E1"/>
              </a:gs>
              <a:gs pos="83000">
                <a:srgbClr val="AEC5E1"/>
              </a:gs>
              <a:gs pos="100000">
                <a:srgbClr val="C8D8EB"/>
              </a:gs>
            </a:gsLst>
            <a:lin ang="5400000" scaled="0"/>
          </a:gra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5" name="Google Shape;185;p11"/>
          <p:cNvSpPr txBox="1"/>
          <p:nvPr/>
        </p:nvSpPr>
        <p:spPr>
          <a:xfrm>
            <a:off x="4211638" y="659913"/>
            <a:ext cx="3916362" cy="917513"/>
          </a:xfrm>
          <a:prstGeom prst="rect">
            <a:avLst/>
          </a:prstGeom>
          <a:noFill/>
          <a:ln>
            <a:noFill/>
          </a:ln>
        </p:spPr>
        <p:txBody>
          <a:bodyPr anchorCtr="0" anchor="t" bIns="180000" lIns="180000" spcFirstLastPara="1" rIns="180000" wrap="square" tIns="180000">
            <a:spAutoFit/>
          </a:bodyPr>
          <a:lstStyle/>
          <a:p>
            <a:pPr indent="0" lvl="0" marL="0" marR="0" rtl="0" algn="ctr">
              <a:spcBef>
                <a:spcPts val="0"/>
              </a:spcBef>
              <a:spcAft>
                <a:spcPts val="0"/>
              </a:spcAft>
              <a:buNone/>
            </a:pPr>
            <a:r>
              <a:rPr b="1" i="1" lang="fr-FR" sz="3600">
                <a:solidFill>
                  <a:srgbClr val="0C7CD2"/>
                </a:solidFill>
                <a:latin typeface="Arial"/>
                <a:ea typeface="Arial"/>
                <a:cs typeface="Arial"/>
                <a:sym typeface="Arial"/>
              </a:rPr>
              <a:t>CONCLUSION</a:t>
            </a:r>
            <a:endParaRPr b="1" i="1" sz="3600">
              <a:solidFill>
                <a:srgbClr val="0C7CD2"/>
              </a:solidFill>
              <a:latin typeface="Arial"/>
              <a:ea typeface="Arial"/>
              <a:cs typeface="Arial"/>
              <a:sym typeface="Arial"/>
            </a:endParaRPr>
          </a:p>
        </p:txBody>
      </p:sp>
      <p:sp>
        <p:nvSpPr>
          <p:cNvPr id="186" name="Google Shape;186;p11"/>
          <p:cNvSpPr txBox="1"/>
          <p:nvPr/>
        </p:nvSpPr>
        <p:spPr>
          <a:xfrm>
            <a:off x="3578225" y="3213100"/>
            <a:ext cx="5183188" cy="13849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800">
                <a:solidFill>
                  <a:srgbClr val="0070C0"/>
                </a:solidFill>
                <a:latin typeface="Calibri"/>
                <a:ea typeface="Calibri"/>
                <a:cs typeface="Calibri"/>
                <a:sym typeface="Calibri"/>
              </a:rPr>
              <a:t>Quelles pistes dans les pratiques enseignantes?</a:t>
            </a:r>
            <a:endParaRPr/>
          </a:p>
          <a:p>
            <a:pPr indent="0" lvl="0" marL="0" marR="0" rtl="0" algn="l">
              <a:spcBef>
                <a:spcPts val="0"/>
              </a:spcBef>
              <a:spcAft>
                <a:spcPts val="0"/>
              </a:spcAft>
              <a:buNone/>
            </a:pPr>
            <a:r>
              <a:rPr b="1" lang="fr-FR" sz="2800">
                <a:solidFill>
                  <a:srgbClr val="0070C0"/>
                </a:solidFill>
                <a:latin typeface="Calibri"/>
                <a:ea typeface="Calibri"/>
                <a:cs typeface="Calibri"/>
                <a:sym typeface="Calibri"/>
              </a:rPr>
              <a:t>Quel accompagnement</a:t>
            </a:r>
            <a:endParaRPr b="1"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2021-10-15T14:30:26Z</dcterms:created>
  <dc:creator>HR</dc:creator>
</cp:coreProperties>
</file>