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</p:sldIdLst>
  <p:sldSz cy="6858000" cx="12192000"/>
  <p:notesSz cx="6858000" cy="9144000"/>
  <p:embeddedFontLst>
    <p:embeddedFont>
      <p:font typeface="Roboto"/>
      <p:regular r:id="rId108"/>
      <p:bold r:id="rId109"/>
      <p:italic r:id="rId110"/>
      <p:boldItalic r:id="rId111"/>
    </p:embeddedFont>
    <p:embeddedFont>
      <p:font typeface="Playfair Display"/>
      <p:regular r:id="rId112"/>
      <p:bold r:id="rId113"/>
      <p:italic r:id="rId114"/>
      <p:boldItalic r:id="rId115"/>
    </p:embeddedFont>
    <p:embeddedFont>
      <p:font typeface="Montserrat"/>
      <p:regular r:id="rId116"/>
      <p:bold r:id="rId117"/>
      <p:italic r:id="rId118"/>
      <p:boldItalic r:id="rId119"/>
    </p:embeddedFont>
    <p:embeddedFont>
      <p:font typeface="Poppins"/>
      <p:regular r:id="rId120"/>
      <p:bold r:id="rId121"/>
      <p:italic r:id="rId122"/>
      <p:boldItalic r:id="rId123"/>
    </p:embeddedFont>
    <p:embeddedFont>
      <p:font typeface="Oswald Light"/>
      <p:regular r:id="rId124"/>
      <p:bold r:id="rId125"/>
    </p:embeddedFont>
    <p:embeddedFont>
      <p:font typeface="Oswald"/>
      <p:regular r:id="rId126"/>
      <p:bold r:id="rId1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9" Type="http://schemas.openxmlformats.org/officeDocument/2006/relationships/font" Target="fonts/Roboto-bold.fntdata"/><Relationship Id="rId108" Type="http://schemas.openxmlformats.org/officeDocument/2006/relationships/font" Target="fonts/Roboto-regular.fntdata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27" Type="http://schemas.openxmlformats.org/officeDocument/2006/relationships/font" Target="fonts/Oswald-bold.fntdata"/><Relationship Id="rId126" Type="http://schemas.openxmlformats.org/officeDocument/2006/relationships/font" Target="fonts/Oswald-regular.fntdata"/><Relationship Id="rId26" Type="http://schemas.openxmlformats.org/officeDocument/2006/relationships/slide" Target="slides/slide22.xml"/><Relationship Id="rId121" Type="http://schemas.openxmlformats.org/officeDocument/2006/relationships/font" Target="fonts/Poppins-bold.fntdata"/><Relationship Id="rId25" Type="http://schemas.openxmlformats.org/officeDocument/2006/relationships/slide" Target="slides/slide21.xml"/><Relationship Id="rId120" Type="http://schemas.openxmlformats.org/officeDocument/2006/relationships/font" Target="fonts/Poppins-regular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125" Type="http://schemas.openxmlformats.org/officeDocument/2006/relationships/font" Target="fonts/OswaldLight-bold.fntdata"/><Relationship Id="rId29" Type="http://schemas.openxmlformats.org/officeDocument/2006/relationships/slide" Target="slides/slide25.xml"/><Relationship Id="rId124" Type="http://schemas.openxmlformats.org/officeDocument/2006/relationships/font" Target="fonts/OswaldLight-regular.fntdata"/><Relationship Id="rId123" Type="http://schemas.openxmlformats.org/officeDocument/2006/relationships/font" Target="fonts/Poppins-boldItalic.fntdata"/><Relationship Id="rId122" Type="http://schemas.openxmlformats.org/officeDocument/2006/relationships/font" Target="fonts/Poppins-italic.fntdata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11" Type="http://schemas.openxmlformats.org/officeDocument/2006/relationships/slide" Target="slides/slide7.xml"/><Relationship Id="rId99" Type="http://schemas.openxmlformats.org/officeDocument/2006/relationships/slide" Target="slides/slide95.xml"/><Relationship Id="rId10" Type="http://schemas.openxmlformats.org/officeDocument/2006/relationships/slide" Target="slides/slide6.xml"/><Relationship Id="rId98" Type="http://schemas.openxmlformats.org/officeDocument/2006/relationships/slide" Target="slides/slide94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118" Type="http://schemas.openxmlformats.org/officeDocument/2006/relationships/font" Target="fonts/Montserrat-italic.fntdata"/><Relationship Id="rId117" Type="http://schemas.openxmlformats.org/officeDocument/2006/relationships/font" Target="fonts/Montserrat-bold.fntdata"/><Relationship Id="rId116" Type="http://schemas.openxmlformats.org/officeDocument/2006/relationships/font" Target="fonts/Montserrat-regular.fntdata"/><Relationship Id="rId115" Type="http://schemas.openxmlformats.org/officeDocument/2006/relationships/font" Target="fonts/PlayfairDisplay-boldItalic.fntdata"/><Relationship Id="rId119" Type="http://schemas.openxmlformats.org/officeDocument/2006/relationships/font" Target="fonts/Montserrat-boldItalic.fntdata"/><Relationship Id="rId15" Type="http://schemas.openxmlformats.org/officeDocument/2006/relationships/slide" Target="slides/slide11.xml"/><Relationship Id="rId110" Type="http://schemas.openxmlformats.org/officeDocument/2006/relationships/font" Target="fonts/Roboto-italic.fntdata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14" Type="http://schemas.openxmlformats.org/officeDocument/2006/relationships/font" Target="fonts/PlayfairDisplay-italic.fntdata"/><Relationship Id="rId18" Type="http://schemas.openxmlformats.org/officeDocument/2006/relationships/slide" Target="slides/slide14.xml"/><Relationship Id="rId113" Type="http://schemas.openxmlformats.org/officeDocument/2006/relationships/font" Target="fonts/PlayfairDisplay-bold.fntdata"/><Relationship Id="rId112" Type="http://schemas.openxmlformats.org/officeDocument/2006/relationships/font" Target="fonts/PlayfairDisplay-regular.fntdata"/><Relationship Id="rId111" Type="http://schemas.openxmlformats.org/officeDocument/2006/relationships/font" Target="fonts/Roboto-boldItalic.fntdata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9" Type="http://schemas.openxmlformats.org/officeDocument/2006/relationships/slide" Target="slides/slide85.xml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69" Type="http://schemas.openxmlformats.org/officeDocument/2006/relationships/slide" Target="slides/slide6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9" Type="http://schemas.openxmlformats.org/officeDocument/2006/relationships/slide" Target="slides/slide55.xml"/><Relationship Id="rId58" Type="http://schemas.openxmlformats.org/officeDocument/2006/relationships/slide" Target="slides/slide5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a5f26ef66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7a5f26ef66_1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abf0371d5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abf0371d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a5f26ef66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7a5f26ef66_1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a5f26ef66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7a5f26ef66_1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4a39c47fc151ca8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4a39c47fc151ca8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a39c47fc151ca8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4a39c47fc151ca8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a5f26ef66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37a5f26ef66_1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a5f26ef66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7a5f26ef6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7a5f26ef66_1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7a5f26ef66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a5f26ef66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7a5f26ef6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7a5f26ef66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7a5f26ef6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52ef3d74a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652ef3d74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7a5f26ef66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7a5f26ef6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7a5f26ef66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7a5f26ef6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7a5f26ef66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7a5f26ef6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7a5f26ef66_0_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7a5f26ef66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65306490ee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65306490e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7a5f26ef66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7a5f26ef66_1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7a5f26ef66_1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7a5f26ef66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7abf0371d5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7abf0371d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7abf0371d5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7abf0371d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7abf0371d5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7abf0371d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7a5f26ef66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37a5f26ef66_1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7a5f26ef66_1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7a5f26ef66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7a5f26ef66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7a5f26ef66_1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7a5f26ef66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37a5f26ef66_1_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277e71021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6277e71021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7a5f26ef66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7a5f26ef66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67e472551e8c514d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67e472551e8c514d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7a5f26ef66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7a5f26ef66_1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7a5f26ef66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7a5f26ef66_1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623aaf80a4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623aaf80a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652b69ccd9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652b69ccd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652b69ccd9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652b69ccd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7b0dfd57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37b0dfd57a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7b0dfd57a0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7b0dfd57a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7b0dfd57a0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7b0dfd57a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7b0dfd57a0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7b0dfd57a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7a5f26ef66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g37a5f26ef66_1_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7a5f26ef66_1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7a5f26ef66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7a5f26ef66_1_1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7a5f26ef66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3d31dfa1f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3d31dfa1f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7a5f26ef66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7a5f26ef66_1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7a5f26ef66_1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7a5f26ef66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7a5f26ef66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g37a5f26ef66_1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65306490ee_1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65306490ee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680eb6e070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g3680eb6e070_0_3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7a5f26ef66_1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7a5f26ef66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65306490ee_1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65306490ee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623aaf80a4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623aaf80a4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623aaf80a4_1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623aaf80a4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6277e7102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36277e7102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6277e7102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6277e7102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6277e71021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6277e7102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6277e7102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6277e7102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6277e71021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6277e7102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6277e71021_0_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6277e71021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6277e71021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6277e71021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6277e71021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6277e7102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6277e71021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36277e71021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6277e71021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6277e71021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6277e71021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36277e71021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6277e71021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6277e71021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6277e71021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6277e71021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6277e71021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6277e71021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6277e71021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6277e71021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6277e71021_0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6277e71021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623aaf80a4_1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3623aaf80a4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6274cf2fec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6274cf2fec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6274cf2fec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6274cf2fec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6274cf2fec_1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6274cf2fec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680eb6e070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g3680eb6e070_0_1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623aaf80a4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623aaf80a4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6271d0a950_1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6271d0a950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3d31dfa1f8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3d31dfa1f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62357f938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362357f93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62357f9389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362357f938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62733a9ab1_1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362733a9ab1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62357f9389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62357f938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680eb6e070_0_2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680eb6e070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680eb6e070_0_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3680eb6e070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680eb6e070_0_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680eb6e070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680eb6e070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g3680eb6e070_0_2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680eb6e070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g3680eb6e070_0_2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48c732309f988c2f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48c732309f988c2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18178a8471171b2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18178a8471171b2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660a536e61d98395_1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660a536e61d98395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660a536e61d98395_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660a536e61d98395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660a536e61d98395_1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660a536e61d98395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660a536e61d98395_1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660a536e61d98395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660a536e61d98395_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660a536e61d98395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680eb6e070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g3680eb6e070_0_2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680eb6e070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g3680eb6e070_0_3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680eb6e070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g3680eb6e070_0_3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61aea85ba7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361aea85ba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61aea85ba7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61aea85ba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6271d0a95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g36271d0a950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36271d0a950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36271d0a950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715000" y="0"/>
            <a:ext cx="963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11300" y="0"/>
            <a:ext cx="51375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59000" y="4734200"/>
            <a:ext cx="6546900" cy="770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6067700" y="-664800"/>
            <a:ext cx="56700" cy="1127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415600" y="1645400"/>
            <a:ext cx="53331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6443200" y="1645400"/>
            <a:ext cx="53331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6096000" y="-10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354000" y="1442233"/>
            <a:ext cx="5393700" cy="2381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354000" y="3895201"/>
            <a:ext cx="5393700" cy="179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highlight>
                  <a:schemeClr val="lt1"/>
                </a:highlight>
              </a:defRPr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lt1"/>
                </a:highlight>
              </a:defRPr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lt1"/>
                </a:highlight>
              </a:defRPr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highlight>
                  <a:schemeClr val="lt1"/>
                </a:highlight>
              </a:defRPr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lt1"/>
                </a:highlight>
              </a:defRPr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lt1"/>
                </a:highlight>
              </a:defRPr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highlight>
                  <a:schemeClr val="lt1"/>
                </a:highlight>
              </a:defRPr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lt1"/>
                </a:highlight>
              </a:defRPr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415600" y="1333233"/>
            <a:ext cx="11360700" cy="2861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15600" y="43045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highlight>
                  <a:schemeClr val="dk1"/>
                </a:highlight>
              </a:defRPr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dk1"/>
                </a:highlight>
              </a:defRPr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dk1"/>
                </a:highlight>
              </a:defRPr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highlight>
                  <a:schemeClr val="dk1"/>
                </a:highlight>
              </a:defRPr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dk1"/>
                </a:highlight>
              </a:defRPr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dk1"/>
                </a:highlight>
              </a:defRPr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highlight>
                  <a:schemeClr val="dk1"/>
                </a:highlight>
              </a:defRPr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dk1"/>
                </a:highlight>
              </a:defRPr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SECTION_HEADER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677335" y="2700867"/>
            <a:ext cx="85968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677335" y="4527448"/>
            <a:ext cx="85968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838080" y="365040"/>
            <a:ext cx="10515600" cy="13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609480" y="1604520"/>
            <a:ext cx="53544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indent="-228600" lvl="1" marL="9144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2pPr>
            <a:lvl3pPr indent="-228600" lvl="2" marL="13716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3pPr>
            <a:lvl4pPr indent="-228600" lvl="3" marL="18288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4pPr>
            <a:lvl5pPr indent="-228600" lvl="4" marL="22860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5pPr>
            <a:lvl6pPr indent="-228600" lvl="5" marL="27432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spcBef>
                <a:spcPts val="1600"/>
              </a:spcBef>
              <a:spcAft>
                <a:spcPts val="1600"/>
              </a:spcAft>
              <a:buSzPts val="19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2" type="body"/>
          </p:nvPr>
        </p:nvSpPr>
        <p:spPr>
          <a:xfrm>
            <a:off x="6231960" y="1604520"/>
            <a:ext cx="53544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indent="-228600" lvl="1" marL="9144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2pPr>
            <a:lvl3pPr indent="-228600" lvl="2" marL="13716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3pPr>
            <a:lvl4pPr indent="-228600" lvl="3" marL="18288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4pPr>
            <a:lvl5pPr indent="-228600" lvl="4" marL="22860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5pPr>
            <a:lvl6pPr indent="-228600" lvl="5" marL="27432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spcBef>
                <a:spcPts val="1600"/>
              </a:spcBef>
              <a:spcAft>
                <a:spcPts val="1600"/>
              </a:spcAft>
              <a:buSzPts val="19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3" type="body"/>
          </p:nvPr>
        </p:nvSpPr>
        <p:spPr>
          <a:xfrm>
            <a:off x="609480" y="3682080"/>
            <a:ext cx="53544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indent="-228600" lvl="1" marL="9144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2pPr>
            <a:lvl3pPr indent="-228600" lvl="2" marL="13716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3pPr>
            <a:lvl4pPr indent="-228600" lvl="3" marL="18288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4pPr>
            <a:lvl5pPr indent="-228600" lvl="4" marL="22860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5pPr>
            <a:lvl6pPr indent="-228600" lvl="5" marL="27432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spcBef>
                <a:spcPts val="1600"/>
              </a:spcBef>
              <a:spcAft>
                <a:spcPts val="1600"/>
              </a:spcAft>
              <a:buSzPts val="19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4" type="body"/>
          </p:nvPr>
        </p:nvSpPr>
        <p:spPr>
          <a:xfrm>
            <a:off x="6231960" y="3682080"/>
            <a:ext cx="53544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indent="-228600" lvl="1" marL="9144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2pPr>
            <a:lvl3pPr indent="-228600" lvl="2" marL="13716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3pPr>
            <a:lvl4pPr indent="-228600" lvl="3" marL="18288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4pPr>
            <a:lvl5pPr indent="-228600" lvl="4" marL="22860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5pPr>
            <a:lvl6pPr indent="-228600" lvl="5" marL="27432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spcBef>
                <a:spcPts val="1600"/>
              </a:spcBef>
              <a:spcAft>
                <a:spcPts val="160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layfair Display"/>
              <a:buChar char="●"/>
              <a:defRPr sz="24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○"/>
              <a:defRPr sz="1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■"/>
              <a:defRPr sz="1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●"/>
              <a:defRPr sz="1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○"/>
              <a:defRPr sz="1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■"/>
              <a:defRPr sz="1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●"/>
              <a:defRPr sz="1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○"/>
              <a:defRPr sz="1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■"/>
              <a:defRPr sz="1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slide" Target="/ppt/slides/slide30.xml"/><Relationship Id="rId5" Type="http://schemas.openxmlformats.org/officeDocument/2006/relationships/slide" Target="/ppt/slides/slide28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jp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Relationship Id="rId4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Relationship Id="rId4" Type="http://schemas.openxmlformats.org/officeDocument/2006/relationships/slide" Target="/ppt/slides/slide6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jpg"/><Relationship Id="rId4" Type="http://schemas.openxmlformats.org/officeDocument/2006/relationships/image" Target="../media/image14.jpg"/><Relationship Id="rId5" Type="http://schemas.openxmlformats.org/officeDocument/2006/relationships/image" Target="../media/image26.jpg"/><Relationship Id="rId6" Type="http://schemas.openxmlformats.org/officeDocument/2006/relationships/slide" Target="/ppt/slides/slide6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5.png"/><Relationship Id="rId4" Type="http://schemas.openxmlformats.org/officeDocument/2006/relationships/slide" Target="/ppt/slides/slide6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image" Target="../media/image23.png"/><Relationship Id="rId6" Type="http://schemas.openxmlformats.org/officeDocument/2006/relationships/image" Target="../media/image1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1.jpg"/><Relationship Id="rId4" Type="http://schemas.openxmlformats.org/officeDocument/2006/relationships/image" Target="../media/image34.png"/><Relationship Id="rId5" Type="http://schemas.openxmlformats.org/officeDocument/2006/relationships/image" Target="../media/image36.png"/><Relationship Id="rId6" Type="http://schemas.openxmlformats.org/officeDocument/2006/relationships/image" Target="../media/image62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8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3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0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2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2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8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39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0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7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56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45.png"/><Relationship Id="rId4" Type="http://schemas.openxmlformats.org/officeDocument/2006/relationships/image" Target="../media/image60.png"/><Relationship Id="rId5" Type="http://schemas.openxmlformats.org/officeDocument/2006/relationships/image" Target="../media/image57.png"/><Relationship Id="rId6" Type="http://schemas.openxmlformats.org/officeDocument/2006/relationships/image" Target="../media/image53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54.png"/><Relationship Id="rId4" Type="http://schemas.openxmlformats.org/officeDocument/2006/relationships/image" Target="../media/image55.jpg"/><Relationship Id="rId5" Type="http://schemas.openxmlformats.org/officeDocument/2006/relationships/image" Target="../media/image59.png"/><Relationship Id="rId6" Type="http://schemas.openxmlformats.org/officeDocument/2006/relationships/image" Target="../media/image49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84.png"/><Relationship Id="rId4" Type="http://schemas.openxmlformats.org/officeDocument/2006/relationships/image" Target="../media/image58.png"/><Relationship Id="rId5" Type="http://schemas.openxmlformats.org/officeDocument/2006/relationships/hyperlink" Target="https://www.education.gouv.fr/bo/21/Hebdo47/MENE2136384C.htm" TargetMode="External"/><Relationship Id="rId6" Type="http://schemas.openxmlformats.org/officeDocument/2006/relationships/image" Target="../media/image78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6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75.png"/><Relationship Id="rId4" Type="http://schemas.openxmlformats.org/officeDocument/2006/relationships/hyperlink" Target="http://www.youtube.com/watch?v=IVPftHRORNs" TargetMode="External"/><Relationship Id="rId5" Type="http://schemas.openxmlformats.org/officeDocument/2006/relationships/image" Target="../media/image63.jpg"/><Relationship Id="rId6" Type="http://schemas.openxmlformats.org/officeDocument/2006/relationships/image" Target="../media/image65.png"/><Relationship Id="rId7" Type="http://schemas.openxmlformats.org/officeDocument/2006/relationships/image" Target="../media/image69.png"/><Relationship Id="rId8" Type="http://schemas.openxmlformats.org/officeDocument/2006/relationships/image" Target="../media/image6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67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71.png"/><Relationship Id="rId4" Type="http://schemas.openxmlformats.org/officeDocument/2006/relationships/image" Target="../media/image76.png"/><Relationship Id="rId5" Type="http://schemas.openxmlformats.org/officeDocument/2006/relationships/image" Target="../media/image36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74.png"/><Relationship Id="rId4" Type="http://schemas.openxmlformats.org/officeDocument/2006/relationships/image" Target="../media/image68.png"/><Relationship Id="rId5" Type="http://schemas.openxmlformats.org/officeDocument/2006/relationships/image" Target="../media/image34.png"/><Relationship Id="rId6" Type="http://schemas.openxmlformats.org/officeDocument/2006/relationships/image" Target="../media/image70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79.jp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79.jp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79.jp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79.jp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79.jpg"/><Relationship Id="rId4" Type="http://schemas.openxmlformats.org/officeDocument/2006/relationships/image" Target="../media/image77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79.jpg"/><Relationship Id="rId4" Type="http://schemas.openxmlformats.org/officeDocument/2006/relationships/image" Target="../media/image80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79.jp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82.jp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81.jpg"/><Relationship Id="rId4" Type="http://schemas.openxmlformats.org/officeDocument/2006/relationships/image" Target="../media/image83.jp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ctr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</a:pPr>
            <a:r>
              <a:rPr lang="fr-FR" sz="9600"/>
              <a:t>Réunion directeurs</a:t>
            </a:r>
            <a:endParaRPr/>
          </a:p>
        </p:txBody>
      </p:sp>
      <p:sp>
        <p:nvSpPr>
          <p:cNvPr id="77" name="Google Shape;77;p16"/>
          <p:cNvSpPr txBox="1"/>
          <p:nvPr>
            <p:ph idx="1" type="subTitle"/>
          </p:nvPr>
        </p:nvSpPr>
        <p:spPr>
          <a:xfrm>
            <a:off x="459000" y="4810400"/>
            <a:ext cx="65469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fr-FR" sz="2800">
                <a:solidFill>
                  <a:schemeClr val="dk2"/>
                </a:solidFill>
              </a:rPr>
              <a:t>jeudi 4 septembre </a:t>
            </a:r>
            <a:r>
              <a:rPr lang="fr-FR" sz="2800">
                <a:solidFill>
                  <a:schemeClr val="dk2"/>
                </a:solidFill>
              </a:rPr>
              <a:t>2025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fr-FR" sz="2800">
                <a:solidFill>
                  <a:schemeClr val="dk2"/>
                </a:solidFill>
              </a:rPr>
              <a:t>École Edouard DE LÉPINE 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467100" y="287100"/>
            <a:ext cx="11257800" cy="56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ORDRE DU JOUR : 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Accueil et bienvenue aux nouveaux personnels + Chaise musicale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Actus de rentrée  par l’IEN: Organisation circo (référents école) + Rappel nécessité des fiches école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Circulaire de rentrée  : Capture d'écran du passage à faire : IEN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Point PACTE : MDZ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Evaluations nationales : IEN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Cité éducative : IEN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Orientations pédagogiques (Plan Maths) 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PAUSE : 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</a:t>
            </a: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Orientations</a:t>
            </a: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 pédagogiques (Plan Fr., </a:t>
            </a:r>
            <a:r>
              <a:rPr b="1" lang="fr-FR" sz="1800">
                <a:solidFill>
                  <a:schemeClr val="dk2"/>
                </a:solidFill>
                <a:highlight>
                  <a:schemeClr val="lt1"/>
                </a:highlight>
              </a:rPr>
              <a:t>EPS, </a:t>
            </a: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LVE/LVR, Numérique) 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Administratif : IEN (Organigramme circo succint) - Mme BASCOU (Fiche abs,...) 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fr-FR" sz="1800">
                <a:solidFill>
                  <a:schemeClr val="dk2"/>
                </a:solidFill>
                <a:highlight>
                  <a:srgbClr val="FFFFFF"/>
                </a:highlight>
              </a:rPr>
              <a:t>● Sécurité et Fiches SST : Mme MONDESIR</a:t>
            </a:r>
            <a:endParaRPr b="1" sz="18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/>
          <p:nvPr/>
        </p:nvSpPr>
        <p:spPr>
          <a:xfrm>
            <a:off x="-450333" y="3314672"/>
            <a:ext cx="2490000" cy="197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9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</a:t>
            </a:r>
            <a:r>
              <a:rPr lang="fr-FR" sz="83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|</a:t>
            </a:r>
            <a:endParaRPr sz="83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8" name="Google Shape;88;p18"/>
          <p:cNvSpPr/>
          <p:nvPr/>
        </p:nvSpPr>
        <p:spPr>
          <a:xfrm>
            <a:off x="-357908" y="632570"/>
            <a:ext cx="2490000" cy="197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9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</a:t>
            </a:r>
            <a:r>
              <a:rPr lang="fr-FR" sz="83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|</a:t>
            </a:r>
            <a:endParaRPr sz="83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1251129" y="828447"/>
            <a:ext cx="5873400" cy="19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/>
              <a:t>9H00</a:t>
            </a:r>
            <a:endParaRPr sz="3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/>
              <a:t>Avant-propos de l’Inspecte</a:t>
            </a:r>
            <a:r>
              <a:rPr lang="fr-FR" sz="2700"/>
              <a:t>ur</a:t>
            </a:r>
            <a:endParaRPr sz="2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/>
              <a:t>Accueil, Actualités de rentrée, Circulaire de rentrée</a:t>
            </a:r>
            <a:endParaRPr sz="1200"/>
          </a:p>
        </p:txBody>
      </p:sp>
      <p:sp>
        <p:nvSpPr>
          <p:cNvPr id="90" name="Google Shape;90;p18"/>
          <p:cNvSpPr/>
          <p:nvPr/>
        </p:nvSpPr>
        <p:spPr>
          <a:xfrm>
            <a:off x="-470327" y="1949515"/>
            <a:ext cx="2490000" cy="197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9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</a:t>
            </a:r>
            <a:r>
              <a:rPr lang="fr-FR" sz="83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|</a:t>
            </a:r>
            <a:endParaRPr sz="83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1251131" y="2187551"/>
            <a:ext cx="5609700" cy="18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3300"/>
              <a:t>9h30</a:t>
            </a:r>
            <a:endParaRPr sz="33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3000"/>
              <a:t>POINT PACTE</a:t>
            </a:r>
            <a:endParaRPr sz="3000"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1334879" y="3850447"/>
            <a:ext cx="56097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300"/>
              <a:t>9h50</a:t>
            </a:r>
            <a:endParaRPr sz="3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300"/>
              <a:t>Evaluations nationales</a:t>
            </a:r>
            <a:endParaRPr sz="3300"/>
          </a:p>
        </p:txBody>
      </p:sp>
      <p:sp>
        <p:nvSpPr>
          <p:cNvPr id="93" name="Google Shape;93;p18"/>
          <p:cNvSpPr txBox="1"/>
          <p:nvPr>
            <p:ph type="title"/>
          </p:nvPr>
        </p:nvSpPr>
        <p:spPr>
          <a:xfrm>
            <a:off x="114627" y="140677"/>
            <a:ext cx="8596668" cy="773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</a:pPr>
            <a:r>
              <a:rPr b="1" lang="fr-FR" sz="5600"/>
              <a:t>DÉROULÉ DE LA </a:t>
            </a:r>
            <a:r>
              <a:rPr b="1" lang="fr-FR" sz="5600"/>
              <a:t>MATINÉE</a:t>
            </a:r>
            <a:endParaRPr sz="5200"/>
          </a:p>
        </p:txBody>
      </p:sp>
      <p:sp>
        <p:nvSpPr>
          <p:cNvPr id="94" name="Google Shape;94;p18"/>
          <p:cNvSpPr/>
          <p:nvPr/>
        </p:nvSpPr>
        <p:spPr>
          <a:xfrm>
            <a:off x="-470333" y="4790047"/>
            <a:ext cx="2490000" cy="197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9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</a:t>
            </a:r>
            <a:r>
              <a:rPr lang="fr-FR" sz="83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|</a:t>
            </a:r>
            <a:endParaRPr sz="83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1314879" y="5325822"/>
            <a:ext cx="56097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300"/>
              <a:t>10H00</a:t>
            </a:r>
            <a:endParaRPr sz="3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300"/>
              <a:t>Cité éducative</a:t>
            </a:r>
            <a:endParaRPr sz="3300"/>
          </a:p>
        </p:txBody>
      </p:sp>
      <p:sp>
        <p:nvSpPr>
          <p:cNvPr id="96" name="Google Shape;96;p18"/>
          <p:cNvSpPr/>
          <p:nvPr/>
        </p:nvSpPr>
        <p:spPr>
          <a:xfrm>
            <a:off x="5626573" y="3239225"/>
            <a:ext cx="2490000" cy="197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9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7</a:t>
            </a:r>
            <a:r>
              <a:rPr lang="fr-FR" sz="83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|</a:t>
            </a:r>
            <a:endParaRPr sz="83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5718998" y="557122"/>
            <a:ext cx="2490000" cy="197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9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</a:t>
            </a:r>
            <a:r>
              <a:rPr lang="fr-FR" sz="83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|</a:t>
            </a:r>
            <a:endParaRPr sz="83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5646567" y="1994032"/>
            <a:ext cx="2490000" cy="197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6</a:t>
            </a:r>
            <a:r>
              <a:rPr lang="fr-FR" sz="80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|</a:t>
            </a:r>
            <a:endParaRPr sz="80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5626573" y="4935591"/>
            <a:ext cx="2490000" cy="197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7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8</a:t>
            </a:r>
            <a:r>
              <a:rPr lang="fr-FR" sz="81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|</a:t>
            </a:r>
            <a:endParaRPr sz="81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7324434" y="686606"/>
            <a:ext cx="5873400" cy="19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/>
              <a:t>10</a:t>
            </a:r>
            <a:r>
              <a:rPr lang="fr-FR" sz="3500"/>
              <a:t>h10</a:t>
            </a:r>
            <a:endParaRPr sz="3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/>
              <a:t>Orientations pédagogiques</a:t>
            </a:r>
            <a:endParaRPr sz="1200"/>
          </a:p>
        </p:txBody>
      </p:sp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7292936" y="2096715"/>
            <a:ext cx="5609700" cy="18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3500"/>
              <a:t>10</a:t>
            </a:r>
            <a:r>
              <a:rPr lang="fr-FR" sz="3500"/>
              <a:t>h20</a:t>
            </a:r>
            <a:endParaRPr sz="35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3000"/>
              <a:t>PAUSE</a:t>
            </a:r>
            <a:endParaRPr sz="3000"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7238851" y="3811191"/>
            <a:ext cx="56097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/>
              <a:t>10</a:t>
            </a:r>
            <a:r>
              <a:rPr lang="fr-FR" sz="3500"/>
              <a:t>h35</a:t>
            </a:r>
            <a:endParaRPr sz="3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/>
              <a:t>Orientations pédagogiques</a:t>
            </a:r>
            <a:endParaRPr sz="2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/>
              <a:t>(suite)</a:t>
            </a:r>
            <a:endParaRPr sz="2700"/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7275008" y="5336238"/>
            <a:ext cx="45381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/>
              <a:t>11</a:t>
            </a:r>
            <a:r>
              <a:rPr lang="fr-FR" sz="3500"/>
              <a:t>h15</a:t>
            </a:r>
            <a:endParaRPr sz="3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/>
              <a:t>Fonctionnement administratif et sécurité</a:t>
            </a:r>
            <a:endParaRPr sz="2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AVANT - PROPOS </a:t>
            </a:r>
            <a:endParaRPr sz="91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DE L’INSPECTEUR</a:t>
            </a:r>
            <a:endParaRPr sz="59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677324" y="2146302"/>
            <a:ext cx="9254100" cy="23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ct val="95411"/>
              <a:buFont typeface="Trebuchet MS"/>
              <a:buNone/>
            </a:pPr>
            <a:r>
              <a:rPr b="1" lang="fr-FR" sz="9055" u="sng">
                <a:solidFill>
                  <a:srgbClr val="0A4D45"/>
                </a:solidFill>
              </a:rPr>
              <a:t>Actualités de rentrée</a:t>
            </a:r>
            <a:endParaRPr b="1" sz="9055"/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Monsieur HOMAND, Inspecteur de circonscription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677324" y="2298702"/>
            <a:ext cx="9330300" cy="222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ct val="95411"/>
              <a:buFont typeface="Trebuchet MS"/>
              <a:buNone/>
            </a:pPr>
            <a:r>
              <a:rPr b="1" lang="fr-FR" sz="9055" u="sng">
                <a:solidFill>
                  <a:srgbClr val="0A4D45"/>
                </a:solidFill>
              </a:rPr>
              <a:t>Circulaire </a:t>
            </a:r>
            <a:r>
              <a:rPr b="1" lang="fr-FR" sz="9055" u="sng">
                <a:solidFill>
                  <a:srgbClr val="0A4D45"/>
                </a:solidFill>
              </a:rPr>
              <a:t>de rentrée</a:t>
            </a:r>
            <a:endParaRPr b="1" sz="9055"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Monsieur Jean-Luc HOMAND, Inspecteur de circonscription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187" y="193538"/>
            <a:ext cx="5002975" cy="64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>
            <a:hlinkClick action="ppaction://hlinksldjump" r:id="rId4"/>
          </p:cNvPr>
          <p:cNvPicPr preferRelativeResize="0"/>
          <p:nvPr/>
        </p:nvPicPr>
        <p:blipFill rotWithShape="1">
          <a:blip r:embed="rId3">
            <a:alphaModFix/>
          </a:blip>
          <a:srcRect b="45257" l="6059" r="51054" t="45367"/>
          <a:stretch/>
        </p:blipFill>
        <p:spPr>
          <a:xfrm>
            <a:off x="118663" y="2423490"/>
            <a:ext cx="3687200" cy="104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 rotWithShape="1">
          <a:blip r:embed="rId3">
            <a:alphaModFix/>
          </a:blip>
          <a:srcRect b="79517" l="50746" r="6368" t="11108"/>
          <a:stretch/>
        </p:blipFill>
        <p:spPr>
          <a:xfrm>
            <a:off x="8989448" y="1011116"/>
            <a:ext cx="3146400" cy="8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>
            <a:hlinkClick action="ppaction://hlinksldjump" r:id="rId5"/>
          </p:cNvPr>
          <p:cNvPicPr preferRelativeResize="0"/>
          <p:nvPr/>
        </p:nvPicPr>
        <p:blipFill rotWithShape="1">
          <a:blip r:embed="rId3">
            <a:alphaModFix/>
          </a:blip>
          <a:srcRect b="23655" l="50806" r="6308" t="66970"/>
          <a:stretch/>
        </p:blipFill>
        <p:spPr>
          <a:xfrm>
            <a:off x="8989450" y="5148525"/>
            <a:ext cx="3146400" cy="8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FONCTIONNEMENT DE LA CIRCONSCRIPTION</a:t>
            </a:r>
            <a:endParaRPr sz="59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677324" y="2700875"/>
            <a:ext cx="115146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ct val="115200"/>
              <a:buFont typeface="Trebuchet MS"/>
              <a:buNone/>
            </a:pPr>
            <a:r>
              <a:rPr b="1" lang="fr-FR" sz="7500" u="sng">
                <a:solidFill>
                  <a:srgbClr val="0A4D45"/>
                </a:solidFill>
              </a:rPr>
              <a:t>Fonctionnement administratif</a:t>
            </a:r>
            <a:endParaRPr b="1" sz="7500"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Madame BASCOU Laurence, assistante de l’IEN 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E4DE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 b="22662" l="1134" r="37186" t="19803"/>
          <a:stretch/>
        </p:blipFill>
        <p:spPr>
          <a:xfrm>
            <a:off x="95250" y="273050"/>
            <a:ext cx="5159001" cy="631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4300" y="4266175"/>
            <a:ext cx="5613400" cy="250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 rotWithShape="1">
          <a:blip r:embed="rId3">
            <a:alphaModFix/>
          </a:blip>
          <a:srcRect b="15692" l="62816" r="0" t="50611"/>
          <a:stretch/>
        </p:blipFill>
        <p:spPr>
          <a:xfrm>
            <a:off x="8562419" y="464911"/>
            <a:ext cx="2744430" cy="32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 rotWithShape="1">
          <a:blip r:embed="rId3">
            <a:alphaModFix/>
          </a:blip>
          <a:srcRect b="48813" l="62816" r="0" t="19166"/>
          <a:stretch/>
        </p:blipFill>
        <p:spPr>
          <a:xfrm>
            <a:off x="5659950" y="546097"/>
            <a:ext cx="2744430" cy="30996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25"/>
          <p:cNvCxnSpPr/>
          <p:nvPr/>
        </p:nvCxnSpPr>
        <p:spPr>
          <a:xfrm>
            <a:off x="8482550" y="645575"/>
            <a:ext cx="21600" cy="2923200"/>
          </a:xfrm>
          <a:prstGeom prst="straightConnector1">
            <a:avLst/>
          </a:prstGeom>
          <a:noFill/>
          <a:ln cap="flat" cmpd="sng" w="38100">
            <a:solidFill>
              <a:srgbClr val="19525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9" name="Google Shape;14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33275" y="3568775"/>
            <a:ext cx="2744425" cy="274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6"/>
          <p:cNvPicPr preferRelativeResize="0"/>
          <p:nvPr/>
        </p:nvPicPr>
        <p:blipFill rotWithShape="1">
          <a:blip r:embed="rId3">
            <a:alphaModFix/>
          </a:blip>
          <a:srcRect b="0" l="4545" r="4554" t="0"/>
          <a:stretch/>
        </p:blipFill>
        <p:spPr>
          <a:xfrm>
            <a:off x="6124442" y="0"/>
            <a:ext cx="5779758" cy="670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5648411" cy="6553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POINT PACTE</a:t>
            </a:r>
            <a:endParaRPr sz="59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/>
        </p:nvSpPr>
        <p:spPr>
          <a:xfrm>
            <a:off x="1369550" y="171900"/>
            <a:ext cx="98388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0000FF"/>
                </a:solidFill>
              </a:rPr>
              <a:t>SITUATION au jeudi 4 septembre 2025</a:t>
            </a:r>
            <a:endParaRPr b="1"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655275" y="1534450"/>
            <a:ext cx="11019300" cy="11568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chemeClr val="dk2"/>
                </a:solidFill>
              </a:rPr>
              <a:t>Plus de </a:t>
            </a:r>
            <a:r>
              <a:rPr b="1" lang="fr-FR" sz="3600">
                <a:solidFill>
                  <a:srgbClr val="0000FF"/>
                </a:solidFill>
              </a:rPr>
              <a:t>75 enseignants</a:t>
            </a:r>
            <a:r>
              <a:rPr b="1" lang="fr-FR" sz="3600">
                <a:solidFill>
                  <a:schemeClr val="dk2"/>
                </a:solidFill>
              </a:rPr>
              <a:t> volontaires en </a:t>
            </a:r>
            <a:r>
              <a:rPr b="1" lang="fr-FR" sz="3600">
                <a:solidFill>
                  <a:srgbClr val="0000FF"/>
                </a:solidFill>
              </a:rPr>
              <a:t>juin 2025</a:t>
            </a:r>
            <a:r>
              <a:rPr b="1" lang="fr-FR" sz="3600">
                <a:solidFill>
                  <a:schemeClr val="dk2"/>
                </a:solidFill>
              </a:rPr>
              <a:t> </a:t>
            </a:r>
            <a:endParaRPr b="1" sz="3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chemeClr val="dk2"/>
                </a:solidFill>
              </a:rPr>
              <a:t>(en hausse / Rentrée 2024)</a:t>
            </a:r>
            <a:endParaRPr b="1" sz="3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3363450" y="3086163"/>
            <a:ext cx="5465100" cy="1288800"/>
          </a:xfrm>
          <a:prstGeom prst="roundRect">
            <a:avLst>
              <a:gd fmla="val 30002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chemeClr val="dk2"/>
                </a:solidFill>
              </a:rPr>
              <a:t>Moins de </a:t>
            </a:r>
            <a:r>
              <a:rPr b="1" lang="fr-FR" sz="3600">
                <a:solidFill>
                  <a:srgbClr val="0000FF"/>
                </a:solidFill>
              </a:rPr>
              <a:t>140 parts</a:t>
            </a:r>
            <a:r>
              <a:rPr b="1" lang="fr-FR" sz="3600">
                <a:solidFill>
                  <a:schemeClr val="dk2"/>
                </a:solidFill>
              </a:rPr>
              <a:t> </a:t>
            </a:r>
            <a:endParaRPr b="1" sz="3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chemeClr val="dk2"/>
                </a:solidFill>
              </a:rPr>
              <a:t>(en baisse / Rentrée 2024)</a:t>
            </a:r>
            <a:endParaRPr b="1" sz="3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434252" y="4769575"/>
            <a:ext cx="1056900" cy="832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1657625" y="4726825"/>
            <a:ext cx="8796600" cy="1156800"/>
          </a:xfrm>
          <a:prstGeom prst="rect">
            <a:avLst/>
          </a:prstGeom>
          <a:solidFill>
            <a:srgbClr val="00FFFF"/>
          </a:solidFill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500">
                <a:solidFill>
                  <a:srgbClr val="FF0000"/>
                </a:solidFill>
              </a:rPr>
              <a:t>MOINS DE 2 PARTS</a:t>
            </a:r>
            <a:r>
              <a:rPr b="1" lang="fr-FR" sz="2900">
                <a:solidFill>
                  <a:srgbClr val="FF0000"/>
                </a:solidFill>
              </a:rPr>
              <a:t> PAR ENSEIGNANT, </a:t>
            </a:r>
            <a:endParaRPr b="1" sz="29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00">
                <a:solidFill>
                  <a:srgbClr val="FF0000"/>
                </a:solidFill>
              </a:rPr>
              <a:t>en moyenne</a:t>
            </a:r>
            <a:endParaRPr b="1" sz="29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/>
        </p:nvSpPr>
        <p:spPr>
          <a:xfrm>
            <a:off x="3731500" y="196607"/>
            <a:ext cx="4959000" cy="9177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FF0000"/>
                </a:solidFill>
              </a:rPr>
              <a:t>Points de vigilance</a:t>
            </a:r>
            <a:endParaRPr b="1" sz="4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2085450" y="1888835"/>
            <a:ext cx="7953900" cy="1284900"/>
          </a:xfrm>
          <a:prstGeom prst="roundRect">
            <a:avLst>
              <a:gd fmla="val 16667" name="adj"/>
            </a:avLst>
          </a:prstGeom>
          <a:solidFill>
            <a:srgbClr val="D1E4D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F0000"/>
                </a:solidFill>
              </a:rPr>
              <a:t>2 parts maxi</a:t>
            </a:r>
            <a:r>
              <a:rPr b="1" lang="fr-FR" sz="3600">
                <a:solidFill>
                  <a:schemeClr val="dk2"/>
                </a:solidFill>
              </a:rPr>
              <a:t> par enseignant </a:t>
            </a:r>
            <a:endParaRPr b="1" sz="3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fr-FR" sz="3600">
                <a:solidFill>
                  <a:schemeClr val="dk2"/>
                </a:solidFill>
              </a:rPr>
              <a:t>(</a:t>
            </a:r>
            <a:r>
              <a:rPr b="1" lang="fr-FR" sz="3600">
                <a:solidFill>
                  <a:srgbClr val="FF0000"/>
                </a:solidFill>
              </a:rPr>
              <a:t>même si intervention au collège</a:t>
            </a:r>
            <a:r>
              <a:rPr b="1" lang="fr-FR" sz="3600">
                <a:solidFill>
                  <a:schemeClr val="dk2"/>
                </a:solidFill>
              </a:rPr>
              <a:t>)</a:t>
            </a:r>
            <a:endParaRPr b="1" sz="3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175750" y="4018843"/>
            <a:ext cx="11838000" cy="1284900"/>
          </a:xfrm>
          <a:prstGeom prst="roundRect">
            <a:avLst>
              <a:gd fmla="val 30002" name="adj"/>
            </a:avLst>
          </a:prstGeom>
          <a:solidFill>
            <a:srgbClr val="D1E4D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fr-FR" sz="3000">
                <a:solidFill>
                  <a:srgbClr val="FF0000"/>
                </a:solidFill>
              </a:rPr>
              <a:t>Pas d’intervention en collège si pas de  soutien dans l’école</a:t>
            </a:r>
            <a:r>
              <a:rPr lang="fr-FR" sz="3000">
                <a:solidFill>
                  <a:srgbClr val="0070C0"/>
                </a:solidFill>
              </a:rPr>
              <a:t> </a:t>
            </a:r>
            <a:r>
              <a:rPr lang="fr-FR" sz="3000">
                <a:solidFill>
                  <a:schemeClr val="dk2"/>
                </a:solidFill>
              </a:rPr>
              <a:t>(1,5 collège + 0,5 école par exemple)</a:t>
            </a:r>
            <a:endParaRPr b="1" sz="3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/>
        </p:nvSpPr>
        <p:spPr>
          <a:xfrm>
            <a:off x="3731500" y="196607"/>
            <a:ext cx="4959000" cy="9177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FF0000"/>
                </a:solidFill>
              </a:rPr>
              <a:t>Points de vigilance</a:t>
            </a:r>
            <a:endParaRPr b="1" sz="4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2117800" y="1422750"/>
            <a:ext cx="7953900" cy="794400"/>
          </a:xfrm>
          <a:prstGeom prst="roundRect">
            <a:avLst>
              <a:gd fmla="val 16667" name="adj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I</a:t>
            </a:r>
            <a:r>
              <a:rPr b="1" lang="fr-FR" sz="3600">
                <a:solidFill>
                  <a:srgbClr val="0000FF"/>
                </a:solidFill>
              </a:rPr>
              <a:t>nterventions au collège</a:t>
            </a:r>
            <a:endParaRPr b="1" sz="30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3" name="Google Shape;183;p30"/>
          <p:cNvSpPr/>
          <p:nvPr/>
        </p:nvSpPr>
        <p:spPr>
          <a:xfrm>
            <a:off x="175750" y="2619855"/>
            <a:ext cx="11838000" cy="1284900"/>
          </a:xfrm>
          <a:prstGeom prst="roundRect">
            <a:avLst>
              <a:gd fmla="val 30002" name="adj"/>
            </a:avLst>
          </a:prstGeom>
          <a:solidFill>
            <a:srgbClr val="C1E6B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FF0000"/>
                </a:solidFill>
              </a:rPr>
              <a:t>Pas d’intervention en collège si pas d’attestation d’engagement signée en amont</a:t>
            </a:r>
            <a:r>
              <a:rPr lang="fr-FR" sz="3000">
                <a:solidFill>
                  <a:srgbClr val="0070C0"/>
                </a:solidFill>
              </a:rPr>
              <a:t> </a:t>
            </a:r>
            <a:r>
              <a:rPr b="1" lang="fr-FR" sz="3000">
                <a:solidFill>
                  <a:srgbClr val="FF0000"/>
                </a:solidFill>
              </a:rPr>
              <a:t>par la direction du collège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84" name="Google Shape;1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775" y="4250422"/>
            <a:ext cx="11478451" cy="157165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/>
        </p:nvSpPr>
        <p:spPr>
          <a:xfrm>
            <a:off x="3731500" y="196607"/>
            <a:ext cx="4959000" cy="9177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FF0000"/>
                </a:solidFill>
              </a:rPr>
              <a:t>Points de vigilance</a:t>
            </a:r>
            <a:endParaRPr b="1" sz="4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190" name="Google Shape;190;p31"/>
          <p:cNvSpPr/>
          <p:nvPr/>
        </p:nvSpPr>
        <p:spPr>
          <a:xfrm>
            <a:off x="2117800" y="1422750"/>
            <a:ext cx="7953900" cy="794400"/>
          </a:xfrm>
          <a:prstGeom prst="roundRect">
            <a:avLst>
              <a:gd fmla="val 16667" name="adj"/>
            </a:avLst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Stages de Réussite</a:t>
            </a:r>
            <a:endParaRPr b="1" sz="30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1" name="Google Shape;191;p31"/>
          <p:cNvSpPr/>
          <p:nvPr/>
        </p:nvSpPr>
        <p:spPr>
          <a:xfrm>
            <a:off x="292000" y="2699925"/>
            <a:ext cx="11838000" cy="3262500"/>
          </a:xfrm>
          <a:prstGeom prst="roundRect">
            <a:avLst>
              <a:gd fmla="val 30002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FF0000"/>
                </a:solidFill>
              </a:rPr>
              <a:t>Session d’août très compromise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FF0000"/>
                </a:solidFill>
              </a:rPr>
              <a:t>Session de Pâques OK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>
                <a:solidFill>
                  <a:srgbClr val="FF0000"/>
                </a:solidFill>
              </a:rPr>
              <a:t>&gt;&gt;&gt;</a:t>
            </a:r>
            <a:r>
              <a:rPr b="1" lang="fr-FR" sz="3000">
                <a:solidFill>
                  <a:srgbClr val="FF0000"/>
                </a:solidFill>
              </a:rPr>
              <a:t> SR: 0,5 part maxi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/>
          <p:nvPr/>
        </p:nvSpPr>
        <p:spPr>
          <a:xfrm>
            <a:off x="3731500" y="196607"/>
            <a:ext cx="4959000" cy="9177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FF0000"/>
                </a:solidFill>
              </a:rPr>
              <a:t>Points de vigilance</a:t>
            </a:r>
            <a:endParaRPr b="1" sz="4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197" name="Google Shape;197;p32"/>
          <p:cNvSpPr/>
          <p:nvPr/>
        </p:nvSpPr>
        <p:spPr>
          <a:xfrm>
            <a:off x="1362125" y="1579600"/>
            <a:ext cx="9505200" cy="807000"/>
          </a:xfrm>
          <a:prstGeom prst="roundRect">
            <a:avLst>
              <a:gd fmla="val 16667" name="adj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Coordination et MEO de Projets Innovants</a:t>
            </a:r>
            <a:endParaRPr b="1" sz="30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8" name="Google Shape;198;p32"/>
          <p:cNvSpPr/>
          <p:nvPr/>
        </p:nvSpPr>
        <p:spPr>
          <a:xfrm>
            <a:off x="292000" y="2699925"/>
            <a:ext cx="11838000" cy="3262500"/>
          </a:xfrm>
          <a:prstGeom prst="roundRect">
            <a:avLst>
              <a:gd fmla="val 30002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FF0000"/>
                </a:solidFill>
              </a:rPr>
              <a:t>Très peu de parts allouées sur le total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FF0000"/>
                </a:solidFill>
              </a:rPr>
              <a:t>Avant-Projet à valider par IEN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/>
          <p:nvPr/>
        </p:nvSpPr>
        <p:spPr>
          <a:xfrm>
            <a:off x="3731500" y="196607"/>
            <a:ext cx="4959000" cy="9177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FF0000"/>
                </a:solidFill>
              </a:rPr>
              <a:t>          </a:t>
            </a:r>
            <a:r>
              <a:rPr b="1" lang="fr-FR" sz="4000">
                <a:solidFill>
                  <a:srgbClr val="FF0000"/>
                </a:solidFill>
              </a:rPr>
              <a:t>Planning</a:t>
            </a:r>
            <a:endParaRPr b="1" sz="4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204" name="Google Shape;204;p33"/>
          <p:cNvSpPr/>
          <p:nvPr/>
        </p:nvSpPr>
        <p:spPr>
          <a:xfrm>
            <a:off x="91792" y="1529513"/>
            <a:ext cx="11979900" cy="2253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  </a:t>
            </a:r>
            <a:r>
              <a:rPr b="1" lang="fr-FR" sz="3600">
                <a:solidFill>
                  <a:srgbClr val="FF0000"/>
                </a:solidFill>
              </a:rPr>
              <a:t>Vendredi</a:t>
            </a:r>
            <a:r>
              <a:rPr b="1" lang="fr-FR" sz="3600">
                <a:solidFill>
                  <a:srgbClr val="0000FF"/>
                </a:solidFill>
              </a:rPr>
              <a:t> </a:t>
            </a:r>
            <a:r>
              <a:rPr b="1" lang="fr-FR" sz="3600">
                <a:solidFill>
                  <a:srgbClr val="FF0000"/>
                </a:solidFill>
              </a:rPr>
              <a:t>12 septembre: (</a:t>
            </a:r>
            <a:r>
              <a:rPr b="1" lang="fr-FR" sz="3600">
                <a:solidFill>
                  <a:srgbClr val="6AA84F"/>
                </a:solidFill>
              </a:rPr>
              <a:t>ven 19</a:t>
            </a:r>
            <a:r>
              <a:rPr b="1" lang="fr-FR" sz="3600">
                <a:solidFill>
                  <a:srgbClr val="FF0000"/>
                </a:solidFill>
              </a:rPr>
              <a:t> si Cet MEO PInnov)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Remontée feuille définitive de positionnement</a:t>
            </a:r>
            <a:endParaRPr b="1" sz="30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5" name="Google Shape;205;p33"/>
          <p:cNvSpPr/>
          <p:nvPr/>
        </p:nvSpPr>
        <p:spPr>
          <a:xfrm>
            <a:off x="292000" y="4198025"/>
            <a:ext cx="11838000" cy="1764300"/>
          </a:xfrm>
          <a:prstGeom prst="roundRect">
            <a:avLst>
              <a:gd fmla="val 30002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FF0000"/>
                </a:solidFill>
              </a:rPr>
              <a:t>IMPORTANT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9900FF"/>
                </a:solidFill>
              </a:rPr>
              <a:t>Le Directeur et les Remplaçants dont c’est l’école de rattachement entrent en contact pour renseigner le document.</a:t>
            </a:r>
            <a:endParaRPr b="1" sz="3000">
              <a:solidFill>
                <a:srgbClr val="99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04604"/>
            <a:ext cx="11802499" cy="619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/>
        </p:nvSpPr>
        <p:spPr>
          <a:xfrm>
            <a:off x="3731500" y="196607"/>
            <a:ext cx="4959000" cy="9177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FF0000"/>
                </a:solidFill>
              </a:rPr>
              <a:t>          Planning</a:t>
            </a:r>
            <a:endParaRPr b="1" sz="4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216" name="Google Shape;216;p35"/>
          <p:cNvSpPr/>
          <p:nvPr/>
        </p:nvSpPr>
        <p:spPr>
          <a:xfrm>
            <a:off x="150100" y="1501425"/>
            <a:ext cx="11838000" cy="1531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     </a:t>
            </a:r>
            <a:r>
              <a:rPr b="1" lang="fr-FR" sz="3600">
                <a:solidFill>
                  <a:srgbClr val="FF0000"/>
                </a:solidFill>
              </a:rPr>
              <a:t>Du 15 au 20 septembre: 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F0000"/>
                </a:solidFill>
              </a:rPr>
              <a:t>     </a:t>
            </a:r>
            <a:r>
              <a:rPr b="1" lang="fr-FR" sz="3600">
                <a:solidFill>
                  <a:srgbClr val="0000FF"/>
                </a:solidFill>
              </a:rPr>
              <a:t>Validation par IEN</a:t>
            </a:r>
            <a:endParaRPr b="1" sz="30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7" name="Google Shape;217;p35"/>
          <p:cNvSpPr/>
          <p:nvPr/>
        </p:nvSpPr>
        <p:spPr>
          <a:xfrm>
            <a:off x="292000" y="3648719"/>
            <a:ext cx="11838000" cy="1764300"/>
          </a:xfrm>
          <a:prstGeom prst="roundRect">
            <a:avLst>
              <a:gd fmla="val 30002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fr-FR" sz="3600">
                <a:solidFill>
                  <a:srgbClr val="FF0000"/>
                </a:solidFill>
              </a:rPr>
              <a:t>    </a:t>
            </a:r>
            <a:r>
              <a:rPr b="1" lang="fr-FR" sz="3600">
                <a:solidFill>
                  <a:srgbClr val="FF0000"/>
                </a:solidFill>
              </a:rPr>
              <a:t>Du 20 septembre au 10 octobre</a:t>
            </a:r>
            <a:r>
              <a:rPr b="1" lang="fr-FR" sz="3600">
                <a:solidFill>
                  <a:srgbClr val="195258"/>
                </a:solidFill>
              </a:rPr>
              <a:t>*</a:t>
            </a:r>
            <a:r>
              <a:rPr b="1" lang="fr-FR" sz="3600">
                <a:solidFill>
                  <a:srgbClr val="FF0000"/>
                </a:solidFill>
              </a:rPr>
              <a:t>: 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fr-FR" sz="3600">
                <a:solidFill>
                  <a:srgbClr val="FF0000"/>
                </a:solidFill>
              </a:rPr>
              <a:t>    </a:t>
            </a:r>
            <a:r>
              <a:rPr b="1" lang="fr-FR" sz="3600">
                <a:solidFill>
                  <a:srgbClr val="0000FF"/>
                </a:solidFill>
              </a:rPr>
              <a:t>Renseignement de COLIBRIS par les directeurs</a:t>
            </a:r>
            <a:endParaRPr b="1" sz="3000">
              <a:solidFill>
                <a:srgbClr val="0000FF"/>
              </a:solidFill>
            </a:endParaRPr>
          </a:p>
        </p:txBody>
      </p:sp>
      <p:sp>
        <p:nvSpPr>
          <p:cNvPr id="218" name="Google Shape;218;p35"/>
          <p:cNvSpPr txBox="1"/>
          <p:nvPr/>
        </p:nvSpPr>
        <p:spPr>
          <a:xfrm>
            <a:off x="618475" y="5595525"/>
            <a:ext cx="1103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chemeClr val="dk2"/>
                </a:solidFill>
              </a:rPr>
              <a:t>*</a:t>
            </a:r>
            <a:r>
              <a:rPr b="1" lang="fr-FR" sz="3600">
                <a:solidFill>
                  <a:srgbClr val="FF0000"/>
                </a:solidFill>
              </a:rPr>
              <a:t> </a:t>
            </a:r>
            <a:r>
              <a:rPr lang="fr-FR" sz="3600">
                <a:solidFill>
                  <a:schemeClr val="dk2"/>
                </a:solidFill>
              </a:rPr>
              <a:t>: </a:t>
            </a:r>
            <a:r>
              <a:rPr lang="fr-FR" sz="3600">
                <a:solidFill>
                  <a:schemeClr val="dk2"/>
                </a:solidFill>
              </a:rPr>
              <a:t>dates pouvant être modifiées par le rectorat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/>
        </p:nvSpPr>
        <p:spPr>
          <a:xfrm>
            <a:off x="3731500" y="196607"/>
            <a:ext cx="4959000" cy="9177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FF0000"/>
                </a:solidFill>
              </a:rPr>
              <a:t>          Planning</a:t>
            </a:r>
            <a:endParaRPr b="1" sz="4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224" name="Google Shape;224;p36"/>
          <p:cNvSpPr/>
          <p:nvPr/>
        </p:nvSpPr>
        <p:spPr>
          <a:xfrm>
            <a:off x="150100" y="1501425"/>
            <a:ext cx="11838000" cy="1531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     </a:t>
            </a:r>
            <a:r>
              <a:rPr b="1" lang="fr-FR" sz="3600">
                <a:solidFill>
                  <a:srgbClr val="FF0000"/>
                </a:solidFill>
              </a:rPr>
              <a:t>Du 15 au 20 septembre: 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F0000"/>
                </a:solidFill>
              </a:rPr>
              <a:t>     </a:t>
            </a:r>
            <a:r>
              <a:rPr b="1" lang="fr-FR" sz="3600">
                <a:solidFill>
                  <a:srgbClr val="0000FF"/>
                </a:solidFill>
              </a:rPr>
              <a:t>Validation par IEN</a:t>
            </a:r>
            <a:endParaRPr b="1" sz="30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5" name="Google Shape;225;p36"/>
          <p:cNvSpPr/>
          <p:nvPr/>
        </p:nvSpPr>
        <p:spPr>
          <a:xfrm>
            <a:off x="292000" y="3648719"/>
            <a:ext cx="11838000" cy="1764300"/>
          </a:xfrm>
          <a:prstGeom prst="roundRect">
            <a:avLst>
              <a:gd fmla="val 30002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F0000"/>
                </a:solidFill>
              </a:rPr>
              <a:t>    Du 20 septembre au 10 octobre</a:t>
            </a:r>
            <a:r>
              <a:rPr b="1" lang="fr-FR" sz="3600">
                <a:solidFill>
                  <a:srgbClr val="195258"/>
                </a:solidFill>
              </a:rPr>
              <a:t>*</a:t>
            </a:r>
            <a:r>
              <a:rPr b="1" lang="fr-FR" sz="3600">
                <a:solidFill>
                  <a:srgbClr val="FF0000"/>
                </a:solidFill>
              </a:rPr>
              <a:t>: 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F0000"/>
                </a:solidFill>
              </a:rPr>
              <a:t>    </a:t>
            </a:r>
            <a:r>
              <a:rPr b="1" lang="fr-FR" sz="3600">
                <a:solidFill>
                  <a:srgbClr val="0000FF"/>
                </a:solidFill>
              </a:rPr>
              <a:t>Renseignement de COLIBRIS par les directeurs</a:t>
            </a:r>
            <a:endParaRPr b="1" sz="3000">
              <a:solidFill>
                <a:srgbClr val="0000FF"/>
              </a:solidFill>
            </a:endParaRPr>
          </a:p>
        </p:txBody>
      </p:sp>
      <p:sp>
        <p:nvSpPr>
          <p:cNvPr id="226" name="Google Shape;226;p36"/>
          <p:cNvSpPr txBox="1"/>
          <p:nvPr/>
        </p:nvSpPr>
        <p:spPr>
          <a:xfrm>
            <a:off x="618475" y="5595525"/>
            <a:ext cx="1103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chemeClr val="dk2"/>
                </a:solidFill>
              </a:rPr>
              <a:t>*</a:t>
            </a:r>
            <a:r>
              <a:rPr b="1" lang="fr-FR" sz="3600">
                <a:solidFill>
                  <a:srgbClr val="FF0000"/>
                </a:solidFill>
              </a:rPr>
              <a:t> </a:t>
            </a:r>
            <a:r>
              <a:rPr lang="fr-FR" sz="3600">
                <a:solidFill>
                  <a:schemeClr val="dk2"/>
                </a:solidFill>
              </a:rPr>
              <a:t>: dates pouvant être modifiées par le rectorat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/>
          <p:nvPr/>
        </p:nvSpPr>
        <p:spPr>
          <a:xfrm>
            <a:off x="2066275" y="410475"/>
            <a:ext cx="8141100" cy="9177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rgbClr val="FF0000"/>
                </a:solidFill>
              </a:rPr>
              <a:t>          Référents Circo PACTE</a:t>
            </a:r>
            <a:endParaRPr b="1" sz="4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</a:rPr>
              <a:t>                 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</p:txBody>
      </p:sp>
      <p:sp>
        <p:nvSpPr>
          <p:cNvPr id="232" name="Google Shape;232;p37"/>
          <p:cNvSpPr/>
          <p:nvPr/>
        </p:nvSpPr>
        <p:spPr>
          <a:xfrm>
            <a:off x="618475" y="3426225"/>
            <a:ext cx="11036700" cy="1531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     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0000FF"/>
                </a:solidFill>
              </a:rPr>
              <a:t> </a:t>
            </a:r>
            <a:r>
              <a:rPr b="1" lang="fr-FR" sz="3600">
                <a:solidFill>
                  <a:srgbClr val="FF0000"/>
                </a:solidFill>
              </a:rPr>
              <a:t>Noémie CAUVER              </a:t>
            </a:r>
            <a:r>
              <a:rPr b="1" lang="fr-FR" sz="3600">
                <a:solidFill>
                  <a:srgbClr val="1155CC"/>
                </a:solidFill>
              </a:rPr>
              <a:t>Jacques  MESDOUZE</a:t>
            </a:r>
            <a:endParaRPr b="1" sz="36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F0000"/>
                </a:solidFill>
              </a:rPr>
              <a:t> 0696 80 48 95</a:t>
            </a:r>
            <a:r>
              <a:rPr b="1" lang="fr-FR" sz="3600">
                <a:solidFill>
                  <a:srgbClr val="0000FF"/>
                </a:solidFill>
              </a:rPr>
              <a:t>                      0696 28 57 95               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F0000"/>
                </a:solidFill>
              </a:rPr>
              <a:t>                                                 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3" name="Google Shape;233;p37"/>
          <p:cNvSpPr txBox="1"/>
          <p:nvPr/>
        </p:nvSpPr>
        <p:spPr>
          <a:xfrm>
            <a:off x="618475" y="5595525"/>
            <a:ext cx="1103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EVALUATIONS NATIONALES</a:t>
            </a:r>
            <a:endParaRPr sz="59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50132" cy="655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30480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40"/>
          <p:cNvPicPr preferRelativeResize="0"/>
          <p:nvPr/>
        </p:nvPicPr>
        <p:blipFill rotWithShape="1">
          <a:blip r:embed="rId3">
            <a:alphaModFix/>
          </a:blip>
          <a:srcRect b="9991" l="7418" r="11326" t="5190"/>
          <a:stretch/>
        </p:blipFill>
        <p:spPr>
          <a:xfrm>
            <a:off x="255775" y="0"/>
            <a:ext cx="1168045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41"/>
          <p:cNvPicPr preferRelativeResize="0"/>
          <p:nvPr/>
        </p:nvPicPr>
        <p:blipFill rotWithShape="1">
          <a:blip r:embed="rId3">
            <a:alphaModFix/>
          </a:blip>
          <a:srcRect b="17806" l="4994" r="8895" t="10739"/>
          <a:stretch/>
        </p:blipFill>
        <p:spPr>
          <a:xfrm>
            <a:off x="0" y="0"/>
            <a:ext cx="12192000" cy="5690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5722"/>
            <a:ext cx="11650132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CITE EDUCATIVE</a:t>
            </a:r>
            <a:endParaRPr sz="59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4"/>
          <p:cNvPicPr preferRelativeResize="0"/>
          <p:nvPr/>
        </p:nvPicPr>
        <p:blipFill rotWithShape="1">
          <a:blip r:embed="rId3">
            <a:alphaModFix/>
          </a:blip>
          <a:srcRect b="3840" l="1863" r="14194" t="383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4">
            <a:hlinkClick action="ppaction://hlinksldjump" r:id="rId4"/>
          </p:cNvPr>
          <p:cNvSpPr/>
          <p:nvPr/>
        </p:nvSpPr>
        <p:spPr>
          <a:xfrm>
            <a:off x="10419250" y="6310322"/>
            <a:ext cx="1403100" cy="36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Playfair Display"/>
                <a:ea typeface="Playfair Display"/>
                <a:cs typeface="Playfair Display"/>
                <a:sym typeface="Playfair Display"/>
              </a:rPr>
              <a:t>Retour à la circulaire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ORIENTATIONS PEDAGOGIQUES</a:t>
            </a:r>
            <a:endParaRPr sz="59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6"/>
          <p:cNvSpPr txBox="1"/>
          <p:nvPr>
            <p:ph type="title"/>
          </p:nvPr>
        </p:nvSpPr>
        <p:spPr>
          <a:xfrm>
            <a:off x="677321" y="2700875"/>
            <a:ext cx="11922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8640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Pôle pédagogique : Maths</a:t>
            </a:r>
            <a:endParaRPr b="1" sz="8500"/>
          </a:p>
        </p:txBody>
      </p:sp>
      <p:sp>
        <p:nvSpPr>
          <p:cNvPr id="281" name="Google Shape;281;p46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Madame BARTHOLET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7"/>
          <p:cNvPicPr preferRelativeResize="0"/>
          <p:nvPr/>
        </p:nvPicPr>
        <p:blipFill rotWithShape="1">
          <a:blip r:embed="rId3">
            <a:alphaModFix/>
          </a:blip>
          <a:srcRect b="14919" l="0" r="0" t="7494"/>
          <a:stretch/>
        </p:blipFill>
        <p:spPr>
          <a:xfrm>
            <a:off x="215900" y="0"/>
            <a:ext cx="11868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7"/>
          <p:cNvSpPr/>
          <p:nvPr/>
        </p:nvSpPr>
        <p:spPr>
          <a:xfrm>
            <a:off x="6640525" y="2808275"/>
            <a:ext cx="16575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Cycle 3</a:t>
            </a:r>
            <a:endParaRPr/>
          </a:p>
        </p:txBody>
      </p:sp>
      <p:sp>
        <p:nvSpPr>
          <p:cNvPr id="288" name="Google Shape;288;p47"/>
          <p:cNvSpPr/>
          <p:nvPr/>
        </p:nvSpPr>
        <p:spPr>
          <a:xfrm>
            <a:off x="4436764" y="2342825"/>
            <a:ext cx="1498800" cy="255900"/>
          </a:xfrm>
          <a:prstGeom prst="rect">
            <a:avLst/>
          </a:prstGeom>
          <a:solidFill>
            <a:srgbClr val="D6D6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/>
              <a:t>Edouard de</a:t>
            </a:r>
            <a:endParaRPr sz="16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50" y="152400"/>
            <a:ext cx="4734270" cy="65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8"/>
          <p:cNvPicPr preferRelativeResize="0"/>
          <p:nvPr/>
        </p:nvPicPr>
        <p:blipFill rotWithShape="1">
          <a:blip r:embed="rId4">
            <a:alphaModFix/>
          </a:blip>
          <a:srcRect b="734" l="0" r="0" t="0"/>
          <a:stretch/>
        </p:blipFill>
        <p:spPr>
          <a:xfrm>
            <a:off x="5834454" y="428487"/>
            <a:ext cx="5446000" cy="370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3062" y="4812408"/>
            <a:ext cx="2714350" cy="1709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6" name="Google Shape;296;p48"/>
          <p:cNvCxnSpPr/>
          <p:nvPr/>
        </p:nvCxnSpPr>
        <p:spPr>
          <a:xfrm flipH="1">
            <a:off x="4172880" y="2517008"/>
            <a:ext cx="2094900" cy="1220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97" name="Google Shape;297;p48">
            <a:hlinkClick action="ppaction://hlinksldjump" r:id="rId6"/>
          </p:cNvPr>
          <p:cNvSpPr/>
          <p:nvPr/>
        </p:nvSpPr>
        <p:spPr>
          <a:xfrm>
            <a:off x="10419250" y="6310322"/>
            <a:ext cx="1403100" cy="36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Playfair Display"/>
                <a:ea typeface="Playfair Display"/>
                <a:cs typeface="Playfair Display"/>
                <a:sym typeface="Playfair Display"/>
              </a:rPr>
              <a:t>Retour à la circulaire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7200"/>
              <a:t>UNE PAUSE S</a:t>
            </a:r>
            <a:r>
              <a:rPr lang="fr-FR" sz="7200"/>
              <a:t>’IMPOSE</a:t>
            </a:r>
            <a:endParaRPr sz="7200"/>
          </a:p>
        </p:txBody>
      </p:sp>
      <p:pic>
        <p:nvPicPr>
          <p:cNvPr id="303" name="Google Shape;30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14463" y="0"/>
            <a:ext cx="13220925" cy="793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0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ORIENTATIONS PEDAGOGIQUES</a:t>
            </a:r>
            <a:endParaRPr sz="59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1"/>
          <p:cNvSpPr txBox="1"/>
          <p:nvPr>
            <p:ph type="title"/>
          </p:nvPr>
        </p:nvSpPr>
        <p:spPr>
          <a:xfrm>
            <a:off x="326521" y="2893800"/>
            <a:ext cx="12192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8640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Pôle pédagogique:Français</a:t>
            </a:r>
            <a:endParaRPr b="1" sz="8500"/>
          </a:p>
        </p:txBody>
      </p:sp>
      <p:sp>
        <p:nvSpPr>
          <p:cNvPr id="314" name="Google Shape;314;p51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Madame LAFLEUR 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52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21" name="Google Shape;32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387225"/>
            <a:ext cx="11786929" cy="647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53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28" name="Google Shape;32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03925"/>
            <a:ext cx="11549225" cy="67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4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33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5625"/>
            <a:ext cx="12192002" cy="59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4">
            <a:hlinkClick action="ppaction://hlinksldjump" r:id="rId4"/>
          </p:cNvPr>
          <p:cNvSpPr/>
          <p:nvPr/>
        </p:nvSpPr>
        <p:spPr>
          <a:xfrm>
            <a:off x="10419250" y="6310322"/>
            <a:ext cx="1403100" cy="36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Playfair Display"/>
                <a:ea typeface="Playfair Display"/>
                <a:cs typeface="Playfair Display"/>
                <a:sym typeface="Playfair Display"/>
              </a:rPr>
              <a:t>Retour à la circulaire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5"/>
          <p:cNvSpPr txBox="1"/>
          <p:nvPr>
            <p:ph type="title"/>
          </p:nvPr>
        </p:nvSpPr>
        <p:spPr>
          <a:xfrm>
            <a:off x="326521" y="2893800"/>
            <a:ext cx="12192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8640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Pôle pédagogique : EPS</a:t>
            </a:r>
            <a:endParaRPr b="1" sz="8500"/>
          </a:p>
        </p:txBody>
      </p:sp>
      <p:sp>
        <p:nvSpPr>
          <p:cNvPr id="341" name="Google Shape;341;p55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Haydée RAMESAY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2" name="Google Shape;34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375" y="117325"/>
            <a:ext cx="4914712" cy="25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Circulaire de rentrée 2025</a:t>
            </a:r>
            <a:endParaRPr/>
          </a:p>
        </p:txBody>
      </p:sp>
      <p:sp>
        <p:nvSpPr>
          <p:cNvPr id="348" name="Google Shape;348;p56"/>
          <p:cNvSpPr txBox="1"/>
          <p:nvPr/>
        </p:nvSpPr>
        <p:spPr>
          <a:xfrm>
            <a:off x="689900" y="1520100"/>
            <a:ext cx="11277900" cy="51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layfair Display"/>
              <a:buChar char="➔"/>
            </a:pPr>
            <a:r>
              <a:rPr b="1"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Héritage des JO 2024</a:t>
            </a:r>
            <a:r>
              <a:rPr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 promotion de l’</a:t>
            </a:r>
            <a:r>
              <a:rPr lang="fr-FR" sz="2800">
                <a:solidFill>
                  <a:schemeClr val="dk2"/>
                </a:solidFill>
                <a:highlight>
                  <a:srgbClr val="00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activité physique</a:t>
            </a:r>
            <a:r>
              <a:rPr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et place du sport dans une société inclusive</a:t>
            </a:r>
            <a:endParaRPr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layfair Display"/>
              <a:buChar char="➔"/>
            </a:pPr>
            <a:r>
              <a:rPr b="1"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Le label et le programme Génération 2024</a:t>
            </a:r>
            <a:r>
              <a:rPr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devient Génération 2030</a:t>
            </a:r>
            <a:endParaRPr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layfair Display"/>
              <a:buChar char="➔"/>
            </a:pPr>
            <a:r>
              <a:rPr b="1"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 l’école</a:t>
            </a:r>
            <a:r>
              <a:rPr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 EPS dès l’</a:t>
            </a:r>
            <a:r>
              <a:rPr lang="fr-FR" sz="2800">
                <a:solidFill>
                  <a:schemeClr val="dk2"/>
                </a:solidFill>
                <a:highlight>
                  <a:srgbClr val="00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école maternelle</a:t>
            </a:r>
            <a:r>
              <a:rPr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/ </a:t>
            </a:r>
            <a:r>
              <a:rPr lang="fr-FR" sz="2800">
                <a:solidFill>
                  <a:schemeClr val="dk2"/>
                </a:solidFill>
                <a:highlight>
                  <a:srgbClr val="00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30 mn APQ</a:t>
            </a:r>
            <a:r>
              <a:rPr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/ Développement du sport scolaire en lien avec les clubs de proximité</a:t>
            </a:r>
            <a:endParaRPr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layfair Display"/>
              <a:buChar char="➔"/>
            </a:pPr>
            <a:r>
              <a:rPr lang="fr-FR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Veiller à la santé et au bien-être des élèves: </a:t>
            </a:r>
            <a:r>
              <a:rPr lang="fr-FR" sz="2800">
                <a:solidFill>
                  <a:schemeClr val="dk2"/>
                </a:solidFill>
                <a:highlight>
                  <a:srgbClr val="00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santé mentale et CPS</a:t>
            </a:r>
            <a:endParaRPr sz="2800">
              <a:solidFill>
                <a:schemeClr val="dk2"/>
              </a:solidFill>
              <a:highlight>
                <a:srgbClr val="00FFF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Les grands événements sportifs de l’année</a:t>
            </a:r>
            <a:endParaRPr/>
          </a:p>
        </p:txBody>
      </p:sp>
      <p:sp>
        <p:nvSpPr>
          <p:cNvPr id="354" name="Google Shape;354;p57"/>
          <p:cNvSpPr txBox="1"/>
          <p:nvPr/>
        </p:nvSpPr>
        <p:spPr>
          <a:xfrm>
            <a:off x="637275" y="1666200"/>
            <a:ext cx="11277900" cy="51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55" name="Google Shape;35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75" y="1688100"/>
            <a:ext cx="4103400" cy="22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3325" y="1666188"/>
            <a:ext cx="4103399" cy="2320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8014" y="4431700"/>
            <a:ext cx="2521923" cy="218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55638" y="4295600"/>
            <a:ext cx="4258778" cy="232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Sur la circonscription</a:t>
            </a:r>
            <a:endParaRPr/>
          </a:p>
        </p:txBody>
      </p:sp>
      <p:sp>
        <p:nvSpPr>
          <p:cNvPr id="364" name="Google Shape;364;p58"/>
          <p:cNvSpPr txBox="1"/>
          <p:nvPr/>
        </p:nvSpPr>
        <p:spPr>
          <a:xfrm>
            <a:off x="415600" y="1753875"/>
            <a:ext cx="11277900" cy="51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Playfair Display"/>
              <a:buChar char="➔"/>
            </a:pPr>
            <a:r>
              <a:rPr lang="fr-FR" sz="3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Ligne d’eau de Trinité</a:t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Playfair Display"/>
              <a:buChar char="➔"/>
            </a:pPr>
            <a:r>
              <a:rPr lang="fr-FR" sz="3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Agréments natation</a:t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Playfair Display"/>
              <a:buChar char="➔"/>
            </a:pPr>
            <a:r>
              <a:rPr lang="fr-FR" sz="3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Etat des </a:t>
            </a:r>
            <a:r>
              <a:rPr lang="fr-FR" sz="3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lieux</a:t>
            </a:r>
            <a:r>
              <a:rPr lang="fr-FR" sz="3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des lieux de motricité à la maternelle</a:t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Playfair Display"/>
              <a:buChar char="➔"/>
            </a:pPr>
            <a:r>
              <a:rPr lang="fr-FR" sz="3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Conventions au Robert à renouveler</a:t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Playfair Display"/>
              <a:buChar char="➔"/>
            </a:pPr>
            <a:r>
              <a:rPr lang="fr-FR" sz="33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30 mn d’APQ en CM</a:t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65" name="Google Shape;365;p58"/>
          <p:cNvSpPr txBox="1"/>
          <p:nvPr/>
        </p:nvSpPr>
        <p:spPr>
          <a:xfrm>
            <a:off x="3127900" y="2502325"/>
            <a:ext cx="907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66" name="Google Shape;366;p58"/>
          <p:cNvSpPr txBox="1"/>
          <p:nvPr/>
        </p:nvSpPr>
        <p:spPr>
          <a:xfrm>
            <a:off x="6267500" y="4291375"/>
            <a:ext cx="594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"/>
          <p:cNvSpPr txBox="1"/>
          <p:nvPr>
            <p:ph type="title"/>
          </p:nvPr>
        </p:nvSpPr>
        <p:spPr>
          <a:xfrm>
            <a:off x="677335" y="2700867"/>
            <a:ext cx="85968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8640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Pôle langues</a:t>
            </a:r>
            <a:endParaRPr b="1" sz="8500"/>
          </a:p>
        </p:txBody>
      </p:sp>
      <p:sp>
        <p:nvSpPr>
          <p:cNvPr id="372" name="Google Shape;372;p59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Mesdames AUDINAY et FAVRETTO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3" name="Google Shape;37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4300" y="228725"/>
            <a:ext cx="5032436" cy="2396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66"/>
              <a:t>INFORMATIONS </a:t>
            </a:r>
            <a:r>
              <a:rPr lang="fr-FR" sz="4400"/>
              <a:t>LVE</a:t>
            </a:r>
            <a:endParaRPr/>
          </a:p>
        </p:txBody>
      </p:sp>
      <p:sp>
        <p:nvSpPr>
          <p:cNvPr id="379" name="Google Shape;379;p60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70000" lnSpcReduction="10000"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34375"/>
              <a:buFont typeface="Arial"/>
              <a:buNone/>
            </a:pPr>
            <a:r>
              <a:rPr lang="fr-FR" sz="32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Formation/Accompagnement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 des PE de CM2 à la passation des 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évaluations numériques LVE, 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courant septembre 2025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34375"/>
              <a:buFont typeface="Arial"/>
              <a:buNone/>
            </a:pPr>
            <a:r>
              <a:rPr lang="fr-FR" sz="32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Journée européenne des langues : 26 septembre 2025- 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Chant </a:t>
            </a:r>
            <a:r>
              <a:rPr i="1" lang="fr-FR" sz="3200">
                <a:latin typeface="Calibri"/>
                <a:ea typeface="Calibri"/>
                <a:cs typeface="Calibri"/>
                <a:sym typeface="Calibri"/>
              </a:rPr>
              <a:t>Back to school 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des Masada Kids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34375"/>
              <a:buFont typeface="Arial"/>
              <a:buNone/>
            </a:pPr>
            <a:r>
              <a:rPr lang="fr-FR" sz="32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Projection du film « </a:t>
            </a:r>
            <a:r>
              <a:rPr b="1" i="1" lang="fr-FR" sz="3200">
                <a:latin typeface="Calibri"/>
                <a:ea typeface="Calibri"/>
                <a:cs typeface="Calibri"/>
                <a:sym typeface="Calibri"/>
              </a:rPr>
              <a:t>Akeelah and the Bee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 » 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( Immersion dans la culture américaine autour du traditionnel concours d’épellation)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34375"/>
              <a:buFont typeface="Arial"/>
              <a:buNone/>
            </a:pP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Salle Armand Nicolas de Trinité – 07 octobre après-midi- 230 places disponibles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34375"/>
              <a:buFont typeface="Arial"/>
              <a:buNone/>
            </a:pPr>
            <a:r>
              <a:rPr lang="fr-FR" sz="32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Assistante de langue anglaise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 TRINITY CASIMIR from USA, présente dans deux écoles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34375"/>
              <a:buFont typeface="Arial"/>
              <a:buNone/>
            </a:pPr>
            <a:r>
              <a:rPr lang="fr-FR" sz="32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Recensement des 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Élèves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 allophones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34375"/>
              <a:buFont typeface="Arial"/>
              <a:buNone/>
            </a:pPr>
            <a:r>
              <a:rPr lang="fr-FR" sz="32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fr-FR" sz="3200">
                <a:latin typeface="Calibri"/>
                <a:ea typeface="Calibri"/>
                <a:cs typeface="Calibri"/>
                <a:sym typeface="Calibri"/>
              </a:rPr>
              <a:t>Enquête de rentrée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 (document envoyé par mail, 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 à compléter pour le 23 septembre2025</a:t>
            </a: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)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LES PROJETS DE LA MISSION LVE</a:t>
            </a:r>
            <a:endParaRPr/>
          </a:p>
        </p:txBody>
      </p:sp>
      <p:pic>
        <p:nvPicPr>
          <p:cNvPr id="385" name="Google Shape;38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025" y="1467650"/>
            <a:ext cx="10177474" cy="53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62"/>
          <p:cNvSpPr/>
          <p:nvPr/>
        </p:nvSpPr>
        <p:spPr>
          <a:xfrm>
            <a:off x="3755700" y="5724000"/>
            <a:ext cx="84363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… Kréyol lékol …</a:t>
            </a:r>
            <a:endParaRPr sz="40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91" name="Google Shape;391;p62"/>
          <p:cNvSpPr/>
          <p:nvPr/>
        </p:nvSpPr>
        <p:spPr>
          <a:xfrm>
            <a:off x="258800" y="189800"/>
            <a:ext cx="4205400" cy="514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LA  MISSION CREOLE.</a:t>
            </a:r>
            <a:endParaRPr b="1" sz="2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2 CPD + 10 ER-LVR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4 parcours d’excellence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Moi : feuille de route + qques animations (CPS, appr. en jouant)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4 </a:t>
            </a:r>
            <a:r>
              <a:rPr b="1" lang="fr-FR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MODALITÉS</a:t>
            </a:r>
            <a:r>
              <a:rPr b="1" lang="fr-FR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D’ENSEIGNEMENT. </a:t>
            </a:r>
            <a:endParaRPr b="1" sz="2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sensibilisation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éveil à la diversité linguistique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exploitation de </a:t>
            </a:r>
            <a:r>
              <a:rPr lang="fr-FR" sz="18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projets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culturels.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Habilitation.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Enseignement LVR avec séances structurées : 3x30min ou 2x45min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-"/>
            </a:pPr>
            <a:r>
              <a:rPr lang="fr-FR" sz="19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Classe bilingue</a:t>
            </a:r>
            <a:r>
              <a:rPr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: 50% ens en créole.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2" name="Google Shape;392;p62"/>
          <p:cNvSpPr/>
          <p:nvPr/>
        </p:nvSpPr>
        <p:spPr>
          <a:xfrm>
            <a:off x="7999650" y="335200"/>
            <a:ext cx="3991200" cy="538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KREYOL LEKOL…</a:t>
            </a:r>
            <a:endParaRPr b="1" sz="2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Sé kisa?</a:t>
            </a:r>
            <a:endParaRPr b="1" sz="2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Véritable LEVIER des apprentissages. 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motivation/concentration/ attention. 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Le créole agit au niveau de : 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La reconnaissance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L’autonomie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la communication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un apprentissage en conscience : péda de projet (donner du sens aux apprentissages), EMILC, démarche d’investigation, consignes… et le développement des compétences 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la flexibilité/adaptabilité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3" name="Google Shape;393;p62"/>
          <p:cNvSpPr/>
          <p:nvPr/>
        </p:nvSpPr>
        <p:spPr>
          <a:xfrm>
            <a:off x="4340075" y="2129947"/>
            <a:ext cx="3412200" cy="3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ETAT DES LIEUX</a:t>
            </a:r>
            <a:endParaRPr b="1" sz="2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12 Hab cette année.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24/164 classes bilingues à Trinité. Soit 36/215 l’an prochain.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projets mat BàH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76,1% d’élèves reçoivent un ens de la LVR (2093)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mais 64 PE Hab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2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94" name="Google Shape;39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5950" y="243375"/>
            <a:ext cx="2537750" cy="11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62"/>
          <p:cNvSpPr/>
          <p:nvPr/>
        </p:nvSpPr>
        <p:spPr>
          <a:xfrm rot="-793133">
            <a:off x="4525743" y="343059"/>
            <a:ext cx="3412314" cy="934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Yonndé chif …</a:t>
            </a:r>
            <a:endParaRPr b="1" sz="2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96" name="Google Shape;39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9326" y="5250150"/>
            <a:ext cx="1551552" cy="143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3"/>
          <p:cNvSpPr txBox="1"/>
          <p:nvPr>
            <p:ph type="title"/>
          </p:nvPr>
        </p:nvSpPr>
        <p:spPr>
          <a:xfrm>
            <a:off x="677335" y="2700867"/>
            <a:ext cx="85968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8640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Pôle numérique</a:t>
            </a:r>
            <a:endParaRPr b="1" sz="8500"/>
          </a:p>
        </p:txBody>
      </p:sp>
      <p:sp>
        <p:nvSpPr>
          <p:cNvPr id="402" name="Google Shape;402;p63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Madame CAUVER, Enseignante référente aux usages du numérique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64"/>
          <p:cNvPicPr preferRelativeResize="0"/>
          <p:nvPr/>
        </p:nvPicPr>
        <p:blipFill rotWithShape="1">
          <a:blip r:embed="rId3">
            <a:alphaModFix/>
          </a:blip>
          <a:srcRect b="15586" l="3712" r="3934" t="24302"/>
          <a:stretch/>
        </p:blipFill>
        <p:spPr>
          <a:xfrm rot="508911">
            <a:off x="8851965" y="301690"/>
            <a:ext cx="2818417" cy="3934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8" y="929187"/>
            <a:ext cx="3492900" cy="34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64"/>
          <p:cNvSpPr/>
          <p:nvPr/>
        </p:nvSpPr>
        <p:spPr>
          <a:xfrm>
            <a:off x="154050" y="4422075"/>
            <a:ext cx="37506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Mettre en place des REEEN dans les écoles 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comme première étape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pour évoluer vers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un Lab Numérique.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0" name="Google Shape;410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9788" y="1751820"/>
            <a:ext cx="3577987" cy="3354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64"/>
          <p:cNvPicPr preferRelativeResize="0"/>
          <p:nvPr/>
        </p:nvPicPr>
        <p:blipFill rotWithShape="1">
          <a:blip r:embed="rId6">
            <a:alphaModFix/>
          </a:blip>
          <a:srcRect b="21235" l="4826" r="4798" t="18436"/>
          <a:stretch/>
        </p:blipFill>
        <p:spPr>
          <a:xfrm rot="-531431">
            <a:off x="8437385" y="1897249"/>
            <a:ext cx="2728757" cy="3906306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64"/>
          <p:cNvSpPr/>
          <p:nvPr/>
        </p:nvSpPr>
        <p:spPr>
          <a:xfrm>
            <a:off x="4193844" y="540475"/>
            <a:ext cx="34122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Banaliser l’utilisation 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de la flotte des tablettes dans les écoles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64"/>
          <p:cNvSpPr/>
          <p:nvPr/>
        </p:nvSpPr>
        <p:spPr>
          <a:xfrm>
            <a:off x="8152919" y="5132375"/>
            <a:ext cx="3412200" cy="143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Valoriser les pratiques de class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 et les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projets qui font vivre les écoles.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( 5 photos max + </a:t>
            </a:r>
            <a:endParaRPr i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Txt de présentation )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5"/>
          <p:cNvSpPr txBox="1"/>
          <p:nvPr>
            <p:ph type="title"/>
          </p:nvPr>
        </p:nvSpPr>
        <p:spPr>
          <a:xfrm>
            <a:off x="677324" y="2700875"/>
            <a:ext cx="116544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8640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Sécurité et fiches SST</a:t>
            </a:r>
            <a:endParaRPr b="1" sz="8500"/>
          </a:p>
        </p:txBody>
      </p:sp>
      <p:sp>
        <p:nvSpPr>
          <p:cNvPr id="419" name="Google Shape;419;p65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Madame MONDESIR, Directrice de l’école Auguste Réjon élémentaire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7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MERCI POUR </a:t>
            </a:r>
            <a:endParaRPr sz="9100">
              <a:solidFill>
                <a:srgbClr val="0A4D45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VOTRE ATTENTION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68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69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70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47" name="Google Shape;447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7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71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54" name="Google Shape;45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72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61" name="Google Shape;46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73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68" name="Google Shape;46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74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75" name="Google Shape;47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75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82" name="Google Shape;48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7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76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89" name="Google Shape;489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77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96" name="Google Shape;49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7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78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03" name="Google Shape;50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79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10" name="Google Shape;51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8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80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17" name="Google Shape;51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550" y="99800"/>
            <a:ext cx="1140624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200" y="152400"/>
            <a:ext cx="11156901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470551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5275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456301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8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87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54" name="Google Shape;55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8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Haydée RAMESAY-Référente PAF Hors Plan</a:t>
            </a:r>
            <a:endParaRPr/>
          </a:p>
        </p:txBody>
      </p:sp>
      <p:sp>
        <p:nvSpPr>
          <p:cNvPr id="560" name="Google Shape;560;p88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b="1" lang="fr-FR" sz="3600"/>
              <a:t>Combien</a:t>
            </a:r>
            <a:r>
              <a:rPr lang="fr-FR" sz="3600"/>
              <a:t>: </a:t>
            </a:r>
            <a:r>
              <a:rPr lang="fr-FR" sz="3600"/>
              <a:t>85 PE- 12 à 15 animations pédagogiques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b="1" lang="fr-FR" sz="3600"/>
              <a:t>Équipe</a:t>
            </a:r>
            <a:r>
              <a:rPr b="1" lang="fr-FR" sz="3600"/>
              <a:t> de formateurs</a:t>
            </a:r>
            <a:r>
              <a:rPr lang="fr-FR" sz="3600"/>
              <a:t>: les 3 PEMF-ELVR-ERUN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b="1" lang="fr-FR" sz="3600"/>
              <a:t>Des nouveautés</a:t>
            </a:r>
            <a:r>
              <a:rPr lang="fr-FR" sz="3600"/>
              <a:t>: La motricité au C1-Les CPS au C1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b="1" lang="fr-FR" sz="3600"/>
              <a:t>Des réussites</a:t>
            </a:r>
            <a:r>
              <a:rPr lang="fr-FR" sz="3600"/>
              <a:t>: La mallette du brigade en Nov 2024,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b="1" lang="fr-FR" sz="3600"/>
              <a:t>De l’EPS</a:t>
            </a:r>
            <a:r>
              <a:rPr lang="fr-FR" sz="3600"/>
              <a:t>: </a:t>
            </a:r>
            <a:r>
              <a:rPr lang="fr-FR" sz="3600"/>
              <a:t>Motricité</a:t>
            </a:r>
            <a:r>
              <a:rPr lang="fr-FR" sz="3600"/>
              <a:t> / Aisance </a:t>
            </a:r>
            <a:r>
              <a:rPr lang="fr-FR" sz="3600"/>
              <a:t>aquatique /</a:t>
            </a:r>
            <a:r>
              <a:rPr lang="fr-FR" sz="3600"/>
              <a:t>Savoir nager / Savoir Rouler à Vélo</a:t>
            </a:r>
            <a:endParaRPr sz="36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8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Village pédagogique du 4 juin 2025</a:t>
            </a:r>
            <a:endParaRPr/>
          </a:p>
        </p:txBody>
      </p:sp>
      <p:sp>
        <p:nvSpPr>
          <p:cNvPr id="566" name="Google Shape;566;p89"/>
          <p:cNvSpPr txBox="1"/>
          <p:nvPr>
            <p:ph idx="1" type="body"/>
          </p:nvPr>
        </p:nvSpPr>
        <p:spPr>
          <a:xfrm>
            <a:off x="415600" y="1645424"/>
            <a:ext cx="11360700" cy="4826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-4400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b="1" lang="fr-FR" sz="3600"/>
              <a:t>Appréciation générale </a:t>
            </a:r>
            <a:r>
              <a:rPr lang="fr-FR" sz="3600"/>
              <a:t>: 95% des PE notent entre 8 et 10</a:t>
            </a:r>
            <a:endParaRPr sz="3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FR" sz="3600"/>
              <a:t>(accueil chaleureux, organisation, collation)</a:t>
            </a:r>
            <a:endParaRPr sz="3600"/>
          </a:p>
          <a:p>
            <a:pPr indent="-44005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❏"/>
            </a:pPr>
            <a:r>
              <a:rPr b="1" lang="fr-FR" sz="3600"/>
              <a:t>Quoi ?</a:t>
            </a:r>
            <a:r>
              <a:rPr lang="fr-FR" sz="3600"/>
              <a:t> Surtout les pôles pédagogiques ( travaux de collègues, EDD et Sciences, LVR) et le moment Bèlè</a:t>
            </a:r>
            <a:endParaRPr sz="3600"/>
          </a:p>
          <a:p>
            <a:pPr indent="-4400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b="1" lang="fr-FR" sz="3600"/>
              <a:t>Pourquoi ?</a:t>
            </a:r>
            <a:r>
              <a:rPr lang="fr-FR" sz="3600"/>
              <a:t> 90 % estiment de pertinent à très pertinent pour leur développement professionnel</a:t>
            </a:r>
            <a:endParaRPr sz="3600"/>
          </a:p>
          <a:p>
            <a:pPr indent="-4400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b="1" lang="fr-FR" sz="3600"/>
              <a:t>Idée:</a:t>
            </a:r>
            <a:r>
              <a:rPr lang="fr-FR" sz="3600"/>
              <a:t> 2 villages (Rentrée et Sortie) pour plus de stands et pour tester des idées durant l’année</a:t>
            </a:r>
            <a:endParaRPr sz="360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9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Haydée RAMESAY-Référente EPS</a:t>
            </a:r>
            <a:endParaRPr/>
          </a:p>
        </p:txBody>
      </p:sp>
      <p:sp>
        <p:nvSpPr>
          <p:cNvPr id="572" name="Google Shape;572;p90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/>
              <a:t>ROBERT</a:t>
            </a:r>
            <a:endParaRPr sz="3600"/>
          </a:p>
          <a:p>
            <a:pPr indent="-457200" lvl="0" marL="457200" rtl="0" algn="l">
              <a:spcBef>
                <a:spcPts val="1600"/>
              </a:spcBef>
              <a:spcAft>
                <a:spcPts val="0"/>
              </a:spcAft>
              <a:buSzPts val="3600"/>
              <a:buChar char="❏"/>
            </a:pPr>
            <a:r>
              <a:rPr lang="fr-FR" sz="3600"/>
              <a:t>Collaboration avec les éducateurs de la mairie</a:t>
            </a:r>
            <a:endParaRPr sz="3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FR" sz="3600"/>
              <a:t>(12 APSA avec 14 éducateurs)</a:t>
            </a:r>
            <a:endParaRPr sz="3600"/>
          </a:p>
          <a:p>
            <a:pPr indent="-457200" lvl="0" marL="457200" rtl="0" algn="l">
              <a:spcBef>
                <a:spcPts val="1600"/>
              </a:spcBef>
              <a:spcAft>
                <a:spcPts val="0"/>
              </a:spcAft>
              <a:buSzPts val="3600"/>
              <a:buChar char="❏"/>
            </a:pPr>
            <a:r>
              <a:rPr lang="fr-FR" sz="3600"/>
              <a:t>Projet Hand avec 4 CM2 du REP Paul SYMPHOR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lang="fr-FR" sz="3600"/>
              <a:t>Agréments: 30 parents agréés ou </a:t>
            </a:r>
            <a:r>
              <a:rPr lang="fr-FR" sz="3600"/>
              <a:t>renouvelés</a:t>
            </a:r>
            <a:endParaRPr sz="36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9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Haydée RAMESAY-Référente EPS</a:t>
            </a:r>
            <a:endParaRPr/>
          </a:p>
        </p:txBody>
      </p:sp>
      <p:sp>
        <p:nvSpPr>
          <p:cNvPr id="578" name="Google Shape;578;p91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/>
              <a:t>TRINITÉ</a:t>
            </a:r>
            <a:endParaRPr sz="3600"/>
          </a:p>
          <a:p>
            <a:pPr indent="-457200" lvl="0" marL="457200" rtl="0" algn="l">
              <a:spcBef>
                <a:spcPts val="1600"/>
              </a:spcBef>
              <a:spcAft>
                <a:spcPts val="0"/>
              </a:spcAft>
              <a:buSzPts val="3600"/>
              <a:buChar char="❏"/>
            </a:pPr>
            <a:r>
              <a:rPr lang="fr-FR" sz="3600"/>
              <a:t>Stabilité administrative de la mairie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lang="fr-FR" sz="3600"/>
              <a:t>Grande </a:t>
            </a:r>
            <a:r>
              <a:rPr lang="fr-FR" sz="3600"/>
              <a:t>créativité</a:t>
            </a:r>
            <a:r>
              <a:rPr lang="fr-FR" sz="3600"/>
              <a:t> des écoles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lang="fr-FR" sz="3600"/>
              <a:t>Ligne d’eau</a:t>
            </a:r>
            <a:endParaRPr sz="36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92"/>
          <p:cNvSpPr txBox="1"/>
          <p:nvPr>
            <p:ph type="title"/>
          </p:nvPr>
        </p:nvSpPr>
        <p:spPr>
          <a:xfrm>
            <a:off x="1143198" y="2421800"/>
            <a:ext cx="10242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ct val="101647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Pôle coordination  REP</a:t>
            </a:r>
            <a:endParaRPr b="1" sz="8500"/>
          </a:p>
        </p:txBody>
      </p:sp>
      <p:sp>
        <p:nvSpPr>
          <p:cNvPr id="584" name="Google Shape;584;p92"/>
          <p:cNvSpPr txBox="1"/>
          <p:nvPr>
            <p:ph idx="1" type="body"/>
          </p:nvPr>
        </p:nvSpPr>
        <p:spPr>
          <a:xfrm>
            <a:off x="1321399" y="4334050"/>
            <a:ext cx="86310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Madame JIMENEZ et Monsieur MESDOUZE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3"/>
          <p:cNvSpPr txBox="1"/>
          <p:nvPr>
            <p:ph type="title"/>
          </p:nvPr>
        </p:nvSpPr>
        <p:spPr>
          <a:xfrm>
            <a:off x="1115775" y="1031350"/>
            <a:ext cx="6834600" cy="108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7931"/>
              <a:buFont typeface="Arial"/>
              <a:buNone/>
            </a:pPr>
            <a:r>
              <a:rPr b="1" lang="fr-FR" sz="2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Réseau d’éducation prioritaire </a:t>
            </a:r>
            <a:endParaRPr b="1" sz="2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7931"/>
              <a:buFont typeface="Arial"/>
              <a:buNone/>
            </a:pPr>
            <a:r>
              <a:rPr b="1" lang="fr-FR" sz="2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PAUL SYMPHOR              </a:t>
            </a:r>
            <a:endParaRPr b="1" sz="2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93"/>
          <p:cNvSpPr txBox="1"/>
          <p:nvPr>
            <p:ph idx="1" type="body"/>
          </p:nvPr>
        </p:nvSpPr>
        <p:spPr>
          <a:xfrm>
            <a:off x="415650" y="1271474"/>
            <a:ext cx="11360700" cy="482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 u="sng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FR"/>
              <a:t>																	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FR"/>
              <a:t>		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FR"/>
              <a:t>                                        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FR"/>
              <a:t>                                            </a:t>
            </a:r>
            <a:endParaRPr/>
          </a:p>
        </p:txBody>
      </p:sp>
      <p:pic>
        <p:nvPicPr>
          <p:cNvPr id="591" name="Google Shape;591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750" y="-113150"/>
            <a:ext cx="2729275" cy="2729275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93"/>
          <p:cNvSpPr txBox="1"/>
          <p:nvPr/>
        </p:nvSpPr>
        <p:spPr>
          <a:xfrm>
            <a:off x="8367700" y="2616125"/>
            <a:ext cx="43488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fr-FR" sz="24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Établissements des réseaux d’éducation prioritaire du Robert</a:t>
            </a:r>
            <a:endParaRPr b="1"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93" name="Google Shape;593;p93"/>
          <p:cNvSpPr txBox="1"/>
          <p:nvPr/>
        </p:nvSpPr>
        <p:spPr>
          <a:xfrm>
            <a:off x="8201825" y="5099400"/>
            <a:ext cx="5072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 </a:t>
            </a:r>
            <a:r>
              <a:rPr b="1" i="1" lang="fr-FR" sz="2400">
                <a:solidFill>
                  <a:srgbClr val="1155C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Fabrique de la cité éducative</a:t>
            </a:r>
            <a:endParaRPr b="1" i="1" sz="2400">
              <a:solidFill>
                <a:srgbClr val="1155CC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       </a:t>
            </a:r>
            <a:r>
              <a:rPr b="1" lang="fr-FR" sz="240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</a:t>
            </a:r>
            <a:r>
              <a:rPr b="1" i="1" lang="fr-FR" sz="240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30 juin 2025</a:t>
            </a:r>
            <a:endParaRPr b="1" i="1" sz="2400">
              <a:solidFill>
                <a:srgbClr val="FF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594" name="Google Shape;594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453547">
            <a:off x="7823682" y="4967879"/>
            <a:ext cx="992464" cy="1016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225" y="2554025"/>
            <a:ext cx="3006662" cy="225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53650" y="2554025"/>
            <a:ext cx="1322225" cy="2255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94"/>
          <p:cNvSpPr txBox="1"/>
          <p:nvPr>
            <p:ph type="title"/>
          </p:nvPr>
        </p:nvSpPr>
        <p:spPr>
          <a:xfrm>
            <a:off x="273025" y="108600"/>
            <a:ext cx="4991100" cy="610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REP BEAUSEJOUR</a:t>
            </a:r>
            <a:r>
              <a:rPr b="1" lang="fr-FR" sz="2900"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b="1" lang="fr-FR" sz="29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REP ROBERT 3</a:t>
            </a:r>
            <a:endParaRPr b="1" sz="29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94"/>
          <p:cNvSpPr txBox="1"/>
          <p:nvPr/>
        </p:nvSpPr>
        <p:spPr>
          <a:xfrm>
            <a:off x="273025" y="604525"/>
            <a:ext cx="11250300" cy="56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1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Des réussites...</a:t>
            </a:r>
            <a:endParaRPr b="1" sz="31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1" lang="fr-FR" sz="2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Les résultats aux évaluations</a:t>
            </a: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globalement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1" lang="fr-FR" sz="2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Des écoles toujours plus autonomes</a:t>
            </a: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(mise en œuvre de projets, liaison GS-CP, 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lang="fr-FR" sz="2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Davantage de projets clés en main</a:t>
            </a: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(« Eti kannari krab-la », « Exocet », 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« Mini-rallye lecture C3 », Rallye MathSport, …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1" lang="fr-FR" sz="2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Des avancées dans la liaison écoles-collège</a:t>
            </a: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(Ateliers Santé, Restauration au 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collège, Course interdegrés, Escape game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1" lang="fr-FR" sz="2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Des formations communes aux 2 REP</a:t>
            </a: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pour les CM2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Le projet 100% Lecteurs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Des </a:t>
            </a:r>
            <a:r>
              <a:rPr b="1" lang="fr-FR" sz="3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regrets</a:t>
            </a:r>
            <a:r>
              <a:rPr b="1" lang="fr-FR" sz="32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...</a:t>
            </a:r>
            <a:endParaRPr b="1" sz="320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1" lang="fr-FR" sz="27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Délocalisation Collège Robert 3</a:t>
            </a:r>
            <a:r>
              <a:rPr lang="fr-FR" sz="2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&gt;&gt; Annulation Course inter degrés, Escape </a:t>
            </a:r>
            <a:endParaRPr sz="27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Game, Concours inter degrés de Culture Scolaire REP ROBERT 3</a:t>
            </a:r>
            <a:endParaRPr sz="27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1" lang="fr-FR" sz="27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Conditions de travail à Edgard Labourg</a:t>
            </a:r>
            <a:r>
              <a:rPr lang="fr-FR" sz="2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&gt;&gt; Fermeture</a:t>
            </a:r>
            <a:endParaRPr sz="27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95"/>
          <p:cNvSpPr/>
          <p:nvPr/>
        </p:nvSpPr>
        <p:spPr>
          <a:xfrm>
            <a:off x="3755700" y="5724000"/>
            <a:ext cx="84363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… </a:t>
            </a:r>
            <a:r>
              <a:rPr lang="fr-FR" sz="40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40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08" name="Google Shape;608;p95"/>
          <p:cNvSpPr/>
          <p:nvPr/>
        </p:nvSpPr>
        <p:spPr>
          <a:xfrm>
            <a:off x="4206900" y="0"/>
            <a:ext cx="3901800" cy="458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PRÉVISIONS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ANNÉE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25-26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proposition de projet collectif pour les classes du Parcours d’Excellence et SUIVI PLUS 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ÉTROIT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collaboration avec les CPD sport, maths et français, avec les 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coordonnateurs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 (anim péda et autres évènements).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Suivi et accompagnement classes bilingues avec feuille de route remise dès sept.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habilitation collègues volontaires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9" name="Google Shape;609;p95"/>
          <p:cNvSpPr/>
          <p:nvPr/>
        </p:nvSpPr>
        <p:spPr>
          <a:xfrm>
            <a:off x="8282075" y="1347900"/>
            <a:ext cx="3381900" cy="422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Ansanm ansanm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nou ka vansé…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Intégrons l’enseignement du créole dans nos projets d’écoles et de classes cf PROJET ACADEMIQUE.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les directeurs de classes bilingues bénéficieront d’ formation.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Instaurons “Jédi Kréyol”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man toujou la épi zot.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0" name="Google Shape;610;p95"/>
          <p:cNvSpPr/>
          <p:nvPr/>
        </p:nvSpPr>
        <p:spPr>
          <a:xfrm>
            <a:off x="621325" y="172450"/>
            <a:ext cx="3412200" cy="63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PROJETS DIVERS.</a:t>
            </a:r>
            <a:endParaRPr b="1" sz="21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Boîtes</a:t>
            </a: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à histoires.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création d’outils et aide pour projets de classe.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initiation tibwa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journées et semaines à thèmes : j. traditionnelle, lutte contre le harcèlement (Riv.Salée), adaptations de textes divers, 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accueil d’artistes &amp; auteurs dans les écoles : Mondésir, Liénafa, A.Steward, E.Pennont, M.Houdin, S.Gonis .…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collaboration collège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-"/>
            </a:pPr>
            <a:r>
              <a:rPr lang="fr-FR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participation sorties scolaires : manioc, poterie, Atrium…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11" name="Google Shape;61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85801" y="0"/>
            <a:ext cx="1635200" cy="151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96"/>
          <p:cNvSpPr/>
          <p:nvPr/>
        </p:nvSpPr>
        <p:spPr>
          <a:xfrm>
            <a:off x="4294450" y="86275"/>
            <a:ext cx="38037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Echange linguistique  avec les CM2 d’ Ultima Vestris et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d’ Elsie Whitlow Stokes -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VOYAGE à WASHINGTON DC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7" name="Google Shape;617;p96"/>
          <p:cNvSpPr/>
          <p:nvPr/>
        </p:nvSpPr>
        <p:spPr>
          <a:xfrm>
            <a:off x="226763" y="185125"/>
            <a:ext cx="34122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Engouement des élèves de CM2 pour la version 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NUMÉRIQUE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des évaluations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8" name="Google Shape;618;p96"/>
          <p:cNvSpPr/>
          <p:nvPr/>
        </p:nvSpPr>
        <p:spPr>
          <a:xfrm>
            <a:off x="241913" y="1887700"/>
            <a:ext cx="33819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Création d’EXERCISEUR CM2 disponible sur Colibri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ENGLISH IS FUN!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9" name="Google Shape;619;p96"/>
          <p:cNvSpPr/>
          <p:nvPr/>
        </p:nvSpPr>
        <p:spPr>
          <a:xfrm>
            <a:off x="4591347" y="4221475"/>
            <a:ext cx="34122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Accompagnement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dans l’enseignement EMILE-Problem à l’école COURONEE LOUREL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0" name="Google Shape;620;p96"/>
          <p:cNvSpPr/>
          <p:nvPr/>
        </p:nvSpPr>
        <p:spPr>
          <a:xfrm>
            <a:off x="8692070" y="185125"/>
            <a:ext cx="31800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Intervention sur les animations du Plan Maths lors des ateliers Maths, Numérique &amp; LVE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1" name="Google Shape;621;p96"/>
          <p:cNvSpPr/>
          <p:nvPr/>
        </p:nvSpPr>
        <p:spPr>
          <a:xfrm>
            <a:off x="0" y="5724000"/>
            <a:ext cx="121920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LVE-STRENGTH</a:t>
            </a:r>
            <a:endParaRPr sz="36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22" name="Google Shape;622;p96"/>
          <p:cNvSpPr/>
          <p:nvPr/>
        </p:nvSpPr>
        <p:spPr>
          <a:xfrm>
            <a:off x="8692075" y="1998750"/>
            <a:ext cx="29010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Valorisation de l’assistante d’anglais FLASH MOB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Semaine des langues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23" name="Google Shape;623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9991" y="5724000"/>
            <a:ext cx="1591560" cy="1133999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  <p:pic>
        <p:nvPicPr>
          <p:cNvPr id="624" name="Google Shape;624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1850" y="1592550"/>
            <a:ext cx="3412200" cy="25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550" y="3324098"/>
            <a:ext cx="2566269" cy="242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21072" y="3342650"/>
            <a:ext cx="1922014" cy="255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97"/>
          <p:cNvSpPr/>
          <p:nvPr/>
        </p:nvSpPr>
        <p:spPr>
          <a:xfrm>
            <a:off x="3755700" y="5724000"/>
            <a:ext cx="84363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LVE-WEAKNESS</a:t>
            </a:r>
            <a:endParaRPr sz="40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32" name="Google Shape;632;p97"/>
          <p:cNvSpPr/>
          <p:nvPr/>
        </p:nvSpPr>
        <p:spPr>
          <a:xfrm>
            <a:off x="448813" y="586488"/>
            <a:ext cx="33819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Démission de l’assistante d’espagnol, LAILA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3" name="Google Shape;633;p97"/>
          <p:cNvSpPr/>
          <p:nvPr/>
        </p:nvSpPr>
        <p:spPr>
          <a:xfrm>
            <a:off x="7348825" y="-2"/>
            <a:ext cx="34122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Non-enseignement de l’anglais dans certaines classes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34" name="Google Shape;63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525" y="1756674"/>
            <a:ext cx="4082900" cy="289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6375" y="1136105"/>
            <a:ext cx="4797951" cy="27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97"/>
          <p:cNvSpPr txBox="1"/>
          <p:nvPr/>
        </p:nvSpPr>
        <p:spPr>
          <a:xfrm>
            <a:off x="4951750" y="4159375"/>
            <a:ext cx="6999000" cy="16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Ainsi, durant les classes de l'école élémentaire, une </a:t>
            </a:r>
            <a:r>
              <a:rPr b="1"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langue régionale</a:t>
            </a:r>
            <a:r>
              <a:rPr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peut être enseignée </a:t>
            </a:r>
            <a:r>
              <a:rPr b="1"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sur tout ou partie de l'horaire normal dévolu aux langues vivantes.</a:t>
            </a:r>
            <a:r>
              <a:rPr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L'enseignement de la langue régionale est éventuellement renforcé, selon le </a:t>
            </a:r>
            <a:r>
              <a:rPr b="1"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projet d'école</a:t>
            </a:r>
            <a:r>
              <a:rPr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par la conduite d'activités en langue régionale dans </a:t>
            </a:r>
            <a:r>
              <a:rPr b="1"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différents domaines d'apprentissage.</a:t>
            </a:r>
            <a:r>
              <a:rPr i="1"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BOn°47 du 16 décembre 2021</a:t>
            </a:r>
            <a:r>
              <a:rPr b="1" lang="fr-FR" sz="155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fr-FR" sz="15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Cadre applicable et promotion de leur enseignement</a:t>
            </a:r>
            <a:endParaRPr b="1" sz="2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37" name="Google Shape;637;p9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17875" y="5724000"/>
            <a:ext cx="1512008" cy="1133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98"/>
          <p:cNvSpPr/>
          <p:nvPr/>
        </p:nvSpPr>
        <p:spPr>
          <a:xfrm>
            <a:off x="3755700" y="5724000"/>
            <a:ext cx="84363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RÉSULTATS</a:t>
            </a:r>
            <a:r>
              <a:rPr lang="fr-FR" sz="40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CIRCO TRINITE  EVALUATIONS LVE CM2</a:t>
            </a:r>
            <a:endParaRPr sz="40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43" name="Google Shape;643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975" y="411075"/>
            <a:ext cx="8703776" cy="5231525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98"/>
          <p:cNvSpPr txBox="1"/>
          <p:nvPr/>
        </p:nvSpPr>
        <p:spPr>
          <a:xfrm>
            <a:off x="9932175" y="1406600"/>
            <a:ext cx="2052600" cy="26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OCT24:</a:t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65.4%</a:t>
            </a:r>
            <a:endParaRPr sz="32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JUIN 25:</a:t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72.4%</a:t>
            </a:r>
            <a:endParaRPr sz="32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99"/>
          <p:cNvSpPr/>
          <p:nvPr/>
        </p:nvSpPr>
        <p:spPr>
          <a:xfrm>
            <a:off x="3755700" y="6183175"/>
            <a:ext cx="84363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LVE-PROSPECTS 2025-26</a:t>
            </a:r>
            <a:endParaRPr sz="40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50" name="Google Shape;650;p99"/>
          <p:cNvSpPr/>
          <p:nvPr/>
        </p:nvSpPr>
        <p:spPr>
          <a:xfrm>
            <a:off x="8572304" y="910850"/>
            <a:ext cx="34122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Formalisation et 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pérennisation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des échanges avec l’école ELSIE WHITLOW STOKES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par le biais d’un JUMELAGE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1" name="Google Shape;651;p99"/>
          <p:cNvSpPr/>
          <p:nvPr/>
        </p:nvSpPr>
        <p:spPr>
          <a:xfrm>
            <a:off x="491529" y="4122150"/>
            <a:ext cx="34122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FORMATION des PE de CM2 à l’usage des outils numériques en LVE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(Passation des évaluations CM2)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2" name="Google Shape;652;p99"/>
          <p:cNvSpPr/>
          <p:nvPr/>
        </p:nvSpPr>
        <p:spPr>
          <a:xfrm>
            <a:off x="343504" y="515950"/>
            <a:ext cx="34122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Mise en place d’un PLAN d’écoles à accompagner en lien avec L’ASSISTANTE et la 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MOBILITÉ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(Réseau ROSE ST JUST)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53" name="Google Shape;65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0000" y="2645550"/>
            <a:ext cx="4242000" cy="23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99"/>
          <p:cNvSpPr/>
          <p:nvPr/>
        </p:nvSpPr>
        <p:spPr>
          <a:xfrm>
            <a:off x="4389900" y="217550"/>
            <a:ext cx="3412200" cy="212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Utilisation de la 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MÉTHODE</a:t>
            </a: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KOKORO LINGUA avec des écoles du  réseau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ROSE ST JUST à étendre à la Circonscription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Année n+1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Q1 👉Pourriez-vous vous présenter et depuis quand utilisez-vous KOKORO lingua ?&#10;Q2 👉 Que pouvez-vous dire de votre expérience avec KOKORO lingua après 1 an ?&#10;Q3 👉 Quels sont les bénéfices pour vous ?&#10;Q4 👉 Quels sont les résultats pour vos élèves ?&#10;&#10;Suivez KOKORO lingua :&#10;YOUTUBE ➤ [https://bit.ly/2R6nSGK](https://bit.ly/2R6nSGK)]([https://bit.ly/2R6nSGK](https://bit.ly/2R6nSGK)&#10;FACEBOOK ➤  [https://www.facebook.com/kokorolingua/](https://www.facebook.com/kokorolingua/)&#10;INSTAGRAM ➤  [https://www.instagram.com/kokorolingua/](https://www.instagram.com/kokorolingua/)&#10;LINKEDIN ➤  [https://www.linkedin.com/company/kokoro-lingua/](https://www.linkedin.com/company/kokoro-lingua/)&#10;&#10;À bientôt...&#10;&#10;#apprendreanglais  #anglaisenfant #parleranglais" id="655" name="Google Shape;655;p99" title="Cours d'anglais en classe - Retour d'expérience de Élodie, enseignante en Grande Section et CP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7579" y="2180000"/>
            <a:ext cx="3048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050" y="5631250"/>
            <a:ext cx="27051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95725" y="2104750"/>
            <a:ext cx="1865000" cy="186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99"/>
          <p:cNvSpPr txBox="1"/>
          <p:nvPr/>
        </p:nvSpPr>
        <p:spPr>
          <a:xfrm>
            <a:off x="4522150" y="4143450"/>
            <a:ext cx="2868600" cy="14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59" name="Google Shape;659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89663" y="3973999"/>
            <a:ext cx="2143808" cy="212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" name="Google Shape;664;p100"/>
          <p:cNvGrpSpPr/>
          <p:nvPr/>
        </p:nvGrpSpPr>
        <p:grpSpPr>
          <a:xfrm>
            <a:off x="4940800" y="86286"/>
            <a:ext cx="2713272" cy="3577204"/>
            <a:chOff x="55652" y="2139842"/>
            <a:chExt cx="2719800" cy="3827933"/>
          </a:xfrm>
        </p:grpSpPr>
        <p:pic>
          <p:nvPicPr>
            <p:cNvPr id="665" name="Google Shape;665;p100"/>
            <p:cNvPicPr preferRelativeResize="0"/>
            <p:nvPr/>
          </p:nvPicPr>
          <p:blipFill rotWithShape="1">
            <a:blip r:embed="rId3">
              <a:alphaModFix/>
            </a:blip>
            <a:srcRect b="0" l="0" r="0" t="10626"/>
            <a:stretch/>
          </p:blipFill>
          <p:spPr>
            <a:xfrm>
              <a:off x="314072" y="2503810"/>
              <a:ext cx="2202962" cy="346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6" name="Google Shape;666;p100"/>
            <p:cNvSpPr/>
            <p:nvPr/>
          </p:nvSpPr>
          <p:spPr>
            <a:xfrm>
              <a:off x="55652" y="2139842"/>
              <a:ext cx="2719800" cy="1354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Expérimentation de pix Junior avec les CM1 - CM2 d’Ultima Vestris</a:t>
              </a:r>
              <a:endParaRPr b="1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667" name="Google Shape;667;p100"/>
          <p:cNvSpPr/>
          <p:nvPr/>
        </p:nvSpPr>
        <p:spPr>
          <a:xfrm>
            <a:off x="226763" y="185125"/>
            <a:ext cx="34122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RETEX positif sur la Dématérialisation des dossiers EGPA dans la circonscription de TRINITE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68" name="Google Shape;668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213" y="2816700"/>
            <a:ext cx="2907300" cy="290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100"/>
          <p:cNvSpPr/>
          <p:nvPr/>
        </p:nvSpPr>
        <p:spPr>
          <a:xfrm>
            <a:off x="241913" y="2153875"/>
            <a:ext cx="33819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Utilisation effective du KIT ROBOTIQUE CYCLE 3 à l’école de Bellevue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0" name="Google Shape;670;p100"/>
          <p:cNvSpPr/>
          <p:nvPr/>
        </p:nvSpPr>
        <p:spPr>
          <a:xfrm>
            <a:off x="4591347" y="4221475"/>
            <a:ext cx="34122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Accompagnement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et aaux outils numériques dans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les écoles.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1" name="Google Shape;671;p100"/>
          <p:cNvSpPr/>
          <p:nvPr/>
        </p:nvSpPr>
        <p:spPr>
          <a:xfrm>
            <a:off x="8692070" y="185125"/>
            <a:ext cx="31800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Intervention sur les animations du Plan Maths lors des ateliers Maths &amp; Numérique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2" name="Google Shape;672;p100"/>
          <p:cNvSpPr/>
          <p:nvPr/>
        </p:nvSpPr>
        <p:spPr>
          <a:xfrm>
            <a:off x="0" y="5724000"/>
            <a:ext cx="121920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Une circo numériquement active avec d</a:t>
            </a:r>
            <a:r>
              <a:rPr lang="fr-FR" sz="36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es projets réussis,</a:t>
            </a:r>
            <a:endParaRPr sz="36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73" name="Google Shape;673;p100"/>
          <p:cNvSpPr/>
          <p:nvPr/>
        </p:nvSpPr>
        <p:spPr>
          <a:xfrm>
            <a:off x="8971070" y="2375975"/>
            <a:ext cx="26220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Près  de 70%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des enseignants de la circonscription  sur PIX + EDU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74" name="Google Shape;674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71060" y="3693850"/>
            <a:ext cx="2622021" cy="18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01"/>
          <p:cNvSpPr/>
          <p:nvPr/>
        </p:nvSpPr>
        <p:spPr>
          <a:xfrm>
            <a:off x="3755700" y="5724000"/>
            <a:ext cx="84363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… des projets en cours de réussite,</a:t>
            </a:r>
            <a:endParaRPr sz="40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80" name="Google Shape;680;p101"/>
          <p:cNvPicPr preferRelativeResize="0"/>
          <p:nvPr/>
        </p:nvPicPr>
        <p:blipFill rotWithShape="1">
          <a:blip r:embed="rId3">
            <a:alphaModFix/>
          </a:blip>
          <a:srcRect b="12495" l="0" r="0" t="0"/>
          <a:stretch/>
        </p:blipFill>
        <p:spPr>
          <a:xfrm>
            <a:off x="430700" y="3376125"/>
            <a:ext cx="3068025" cy="21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101"/>
          <p:cNvSpPr/>
          <p:nvPr/>
        </p:nvSpPr>
        <p:spPr>
          <a:xfrm>
            <a:off x="273763" y="2129938"/>
            <a:ext cx="33819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Codage et programmation avec les élèves de CE2 - CM1 - CM2 de Robert Platon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2" name="Google Shape;682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60025" y="3633052"/>
            <a:ext cx="3068025" cy="1881726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101"/>
          <p:cNvSpPr/>
          <p:nvPr/>
        </p:nvSpPr>
        <p:spPr>
          <a:xfrm>
            <a:off x="8503088" y="2186188"/>
            <a:ext cx="33819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Programmation collaborative dans les écoles d’Edouard De Lépine et de Bellevue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4" name="Google Shape;684;p101"/>
          <p:cNvSpPr/>
          <p:nvPr/>
        </p:nvSpPr>
        <p:spPr>
          <a:xfrm>
            <a:off x="4373281" y="2977588"/>
            <a:ext cx="34122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Mise à jour de la flotte 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des tablettes des écoles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5" name="Google Shape;685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0388" y="0"/>
            <a:ext cx="3577987" cy="3354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329" y="-165525"/>
            <a:ext cx="3605350" cy="360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102"/>
          <p:cNvSpPr/>
          <p:nvPr/>
        </p:nvSpPr>
        <p:spPr>
          <a:xfrm>
            <a:off x="3755700" y="5724000"/>
            <a:ext cx="8436300" cy="11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solidFill>
                  <a:srgbClr val="0A4D4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… et des projets à réussir</a:t>
            </a:r>
            <a:endParaRPr sz="4000">
              <a:solidFill>
                <a:srgbClr val="0A4D4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92" name="Google Shape;692;p102"/>
          <p:cNvSpPr/>
          <p:nvPr/>
        </p:nvSpPr>
        <p:spPr>
          <a:xfrm>
            <a:off x="8572304" y="910850"/>
            <a:ext cx="34122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Création de pièce de jeux mathématiques avec une imprimante 3D à Bellevue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3" name="Google Shape;693;p102"/>
          <p:cNvSpPr/>
          <p:nvPr/>
        </p:nvSpPr>
        <p:spPr>
          <a:xfrm>
            <a:off x="4413954" y="2690075"/>
            <a:ext cx="34122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Améliorer la connexion internet dans les écoles de la circonscription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4" name="Google Shape;694;p102"/>
          <p:cNvSpPr/>
          <p:nvPr/>
        </p:nvSpPr>
        <p:spPr>
          <a:xfrm>
            <a:off x="343504" y="515950"/>
            <a:ext cx="3412200" cy="14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Mettre en place des REEEN dans les écoles afin de favoriser le partage de pratiques numériques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95" name="Google Shape;695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5729" y="2030975"/>
            <a:ext cx="3605350" cy="360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104750"/>
            <a:ext cx="3466850" cy="3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102"/>
          <p:cNvPicPr preferRelativeResize="0"/>
          <p:nvPr/>
        </p:nvPicPr>
        <p:blipFill rotWithShape="1">
          <a:blip r:embed="rId6">
            <a:alphaModFix/>
          </a:blip>
          <a:srcRect b="70536" l="47336" r="23943" t="7969"/>
          <a:stretch/>
        </p:blipFill>
        <p:spPr>
          <a:xfrm flipH="1">
            <a:off x="187224" y="2619901"/>
            <a:ext cx="469626" cy="32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102"/>
          <p:cNvPicPr preferRelativeResize="0"/>
          <p:nvPr/>
        </p:nvPicPr>
        <p:blipFill rotWithShape="1">
          <a:blip r:embed="rId6">
            <a:alphaModFix/>
          </a:blip>
          <a:srcRect b="81468" l="18676" r="52603" t="-2961"/>
          <a:stretch/>
        </p:blipFill>
        <p:spPr>
          <a:xfrm flipH="1">
            <a:off x="3246637" y="2855426"/>
            <a:ext cx="469626" cy="3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103"/>
          <p:cNvSpPr txBox="1"/>
          <p:nvPr>
            <p:ph type="title"/>
          </p:nvPr>
        </p:nvSpPr>
        <p:spPr>
          <a:xfrm>
            <a:off x="677335" y="2700867"/>
            <a:ext cx="85968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8640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Pôle RASED</a:t>
            </a:r>
            <a:endParaRPr b="1" sz="8500"/>
          </a:p>
        </p:txBody>
      </p:sp>
      <p:sp>
        <p:nvSpPr>
          <p:cNvPr id="704" name="Google Shape;704;p103"/>
          <p:cNvSpPr txBox="1"/>
          <p:nvPr>
            <p:ph idx="1" type="body"/>
          </p:nvPr>
        </p:nvSpPr>
        <p:spPr>
          <a:xfrm>
            <a:off x="677322" y="460365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Madame Monsieur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04"/>
          <p:cNvSpPr txBox="1"/>
          <p:nvPr>
            <p:ph idx="4294967295" type="title"/>
          </p:nvPr>
        </p:nvSpPr>
        <p:spPr>
          <a:xfrm>
            <a:off x="-94075" y="-16225"/>
            <a:ext cx="12359400" cy="1065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fr-FR" sz="3400"/>
              <a:t>  PROJET DE CO-INTERVENTION RASED A DOMINANTE RELATIONNELLE </a:t>
            </a:r>
            <a:endParaRPr b="1" sz="3400"/>
          </a:p>
        </p:txBody>
      </p:sp>
      <p:sp>
        <p:nvSpPr>
          <p:cNvPr id="710" name="Google Shape;710;p104"/>
          <p:cNvSpPr txBox="1"/>
          <p:nvPr>
            <p:ph idx="4294967295" type="body"/>
          </p:nvPr>
        </p:nvSpPr>
        <p:spPr>
          <a:xfrm>
            <a:off x="6099600" y="1049675"/>
            <a:ext cx="6473700" cy="715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381000" rtl="0" algn="l">
              <a:spcBef>
                <a:spcPts val="1000"/>
              </a:spcBef>
              <a:spcAft>
                <a:spcPts val="1000"/>
              </a:spcAft>
              <a:buSzPts val="789"/>
              <a:buNone/>
            </a:pPr>
            <a:r>
              <a:rPr b="1" lang="fr-FR" sz="1902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Mesdames </a:t>
            </a:r>
            <a:r>
              <a:rPr b="1" lang="fr-FR" sz="1902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EMONIDES, LUCCIN et SUEZ-PANAMA</a:t>
            </a:r>
            <a:endParaRPr sz="1400"/>
          </a:p>
        </p:txBody>
      </p:sp>
      <p:sp>
        <p:nvSpPr>
          <p:cNvPr id="711" name="Google Shape;711;p104"/>
          <p:cNvSpPr txBox="1"/>
          <p:nvPr/>
        </p:nvSpPr>
        <p:spPr>
          <a:xfrm>
            <a:off x="-94075" y="1547700"/>
            <a:ext cx="55971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300">
                <a:latin typeface="Oswald"/>
                <a:ea typeface="Oswald"/>
                <a:cs typeface="Oswald"/>
                <a:sym typeface="Oswald"/>
              </a:rPr>
              <a:t>OBJECTIFS DU PROJET </a:t>
            </a:r>
            <a:endParaRPr b="1" sz="33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248751" lvl="0" marL="360000" rtl="0" algn="l">
              <a:spcBef>
                <a:spcPts val="0"/>
              </a:spcBef>
              <a:spcAft>
                <a:spcPts val="0"/>
              </a:spcAft>
              <a:buSzPts val="2500"/>
              <a:buFont typeface="Oswald"/>
              <a:buChar char="●"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Renforcer les compétences psycho-sociales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90001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248751" lvl="0" marL="360000" rtl="0" algn="l">
              <a:spcBef>
                <a:spcPts val="0"/>
              </a:spcBef>
              <a:spcAft>
                <a:spcPts val="0"/>
              </a:spcAft>
              <a:buSzPts val="2500"/>
              <a:buFont typeface="Oswald"/>
              <a:buChar char="●"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Prévenir les difficultés d’adaptation scolaire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90001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248751" lvl="0" marL="360000" rtl="0" algn="l">
              <a:spcBef>
                <a:spcPts val="0"/>
              </a:spcBef>
              <a:spcAft>
                <a:spcPts val="0"/>
              </a:spcAft>
              <a:buSzPts val="2500"/>
              <a:buFont typeface="Oswald"/>
              <a:buChar char="●"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Soutenir les équipes enseignantes 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90001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248751" lvl="0" marL="360000" rtl="0" algn="l">
              <a:spcBef>
                <a:spcPts val="0"/>
              </a:spcBef>
              <a:spcAft>
                <a:spcPts val="0"/>
              </a:spcAft>
              <a:buSzPts val="2500"/>
              <a:buFont typeface="Oswald"/>
              <a:buChar char="●"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Améliorer le climat scolaire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90001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248751" lvl="0" marL="360000" rtl="0" algn="l">
              <a:spcBef>
                <a:spcPts val="0"/>
              </a:spcBef>
              <a:spcAft>
                <a:spcPts val="0"/>
              </a:spcAft>
              <a:buSzPts val="2500"/>
              <a:buFont typeface="Oswald"/>
              <a:buChar char="●"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Favoriser la continuité pédagogique 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12" name="Google Shape;712;p104"/>
          <p:cNvSpPr txBox="1"/>
          <p:nvPr/>
        </p:nvSpPr>
        <p:spPr>
          <a:xfrm>
            <a:off x="5579800" y="1547700"/>
            <a:ext cx="6789900" cy="52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300">
                <a:latin typeface="Oswald"/>
                <a:ea typeface="Oswald"/>
                <a:cs typeface="Oswald"/>
                <a:sym typeface="Oswald"/>
              </a:rPr>
              <a:t>MODALITES D’INTERVENTION</a:t>
            </a:r>
            <a:endParaRPr b="1" sz="33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Public cible 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fr-FR" sz="2500">
                <a:latin typeface="Oswald Light"/>
                <a:ea typeface="Oswald Light"/>
                <a:cs typeface="Oswald Light"/>
                <a:sym typeface="Oswald Light"/>
              </a:rPr>
              <a:t>Tous niveaux </a:t>
            </a:r>
            <a:endParaRPr sz="25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Fréquence 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fr-FR" sz="2500">
                <a:latin typeface="Oswald Light"/>
                <a:ea typeface="Oswald Light"/>
                <a:cs typeface="Oswald Light"/>
                <a:sym typeface="Oswald Light"/>
              </a:rPr>
              <a:t>Une intervention hebdomadaire / période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 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Méthodologie 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fr-FR" sz="2500">
                <a:latin typeface="Oswald Light"/>
                <a:ea typeface="Oswald Light"/>
                <a:cs typeface="Oswald Light"/>
                <a:sym typeface="Oswald Light"/>
              </a:rPr>
              <a:t>Séances coanimées par les enseignantes spécialisées et l’enseignant de la classe</a:t>
            </a:r>
            <a:endParaRPr sz="25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Durée 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fr-FR" sz="2500">
                <a:latin typeface="Oswald Light"/>
                <a:ea typeface="Oswald Light"/>
                <a:cs typeface="Oswald Light"/>
                <a:sym typeface="Oswald Light"/>
              </a:rPr>
              <a:t>Séquence d’environ 6 séances de 30 à 45 min</a:t>
            </a:r>
            <a:endParaRPr sz="25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Évaluation 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:</a:t>
            </a:r>
            <a:r>
              <a:rPr lang="fr-FR" sz="24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-FR" sz="2300">
                <a:latin typeface="Oswald Light"/>
                <a:ea typeface="Oswald Light"/>
                <a:cs typeface="Oswald Light"/>
                <a:sym typeface="Oswald Light"/>
              </a:rPr>
              <a:t>Retours des équipes, observation des élèves, impact sur le climat scolaire, bilan à mi-parcours et fin de parcours.</a:t>
            </a:r>
            <a:endParaRPr sz="23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cxnSp>
        <p:nvCxnSpPr>
          <p:cNvPr id="713" name="Google Shape;713;p104"/>
          <p:cNvCxnSpPr/>
          <p:nvPr/>
        </p:nvCxnSpPr>
        <p:spPr>
          <a:xfrm>
            <a:off x="5518350" y="1683775"/>
            <a:ext cx="0" cy="437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CDCF"/>
        </a:solidFill>
      </p:bgPr>
    </p:bg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105"/>
          <p:cNvPicPr preferRelativeResize="0"/>
          <p:nvPr/>
        </p:nvPicPr>
        <p:blipFill rotWithShape="1">
          <a:blip r:embed="rId3">
            <a:alphaModFix/>
          </a:blip>
          <a:srcRect b="6801" l="0" r="0" t="1899"/>
          <a:stretch/>
        </p:blipFill>
        <p:spPr>
          <a:xfrm>
            <a:off x="1025663" y="0"/>
            <a:ext cx="972393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105"/>
          <p:cNvSpPr txBox="1"/>
          <p:nvPr/>
        </p:nvSpPr>
        <p:spPr>
          <a:xfrm>
            <a:off x="11" y="7207304"/>
            <a:ext cx="12192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CDCF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106"/>
          <p:cNvPicPr preferRelativeResize="0"/>
          <p:nvPr/>
        </p:nvPicPr>
        <p:blipFill rotWithShape="1">
          <a:blip r:embed="rId3">
            <a:alphaModFix/>
          </a:blip>
          <a:srcRect b="74215" l="54570" r="8335" t="7792"/>
          <a:stretch/>
        </p:blipFill>
        <p:spPr>
          <a:xfrm>
            <a:off x="9475626" y="82700"/>
            <a:ext cx="2716376" cy="10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106"/>
          <p:cNvPicPr preferRelativeResize="0"/>
          <p:nvPr/>
        </p:nvPicPr>
        <p:blipFill rotWithShape="1">
          <a:blip r:embed="rId3">
            <a:alphaModFix/>
          </a:blip>
          <a:srcRect b="40483" l="8076" r="66598" t="36385"/>
          <a:stretch/>
        </p:blipFill>
        <p:spPr>
          <a:xfrm>
            <a:off x="1040025" y="466850"/>
            <a:ext cx="8435600" cy="595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CDCF"/>
        </a:solidFill>
      </p:bgPr>
    </p:bg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07"/>
          <p:cNvSpPr txBox="1"/>
          <p:nvPr/>
        </p:nvSpPr>
        <p:spPr>
          <a:xfrm>
            <a:off x="11" y="7207304"/>
            <a:ext cx="12192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31" name="Google Shape;731;p107"/>
          <p:cNvPicPr preferRelativeResize="0"/>
          <p:nvPr/>
        </p:nvPicPr>
        <p:blipFill rotWithShape="1">
          <a:blip r:embed="rId3">
            <a:alphaModFix/>
          </a:blip>
          <a:srcRect b="74215" l="54570" r="8335" t="7792"/>
          <a:stretch/>
        </p:blipFill>
        <p:spPr>
          <a:xfrm>
            <a:off x="9475626" y="82700"/>
            <a:ext cx="2716376" cy="10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107"/>
          <p:cNvPicPr preferRelativeResize="0"/>
          <p:nvPr/>
        </p:nvPicPr>
        <p:blipFill rotWithShape="1">
          <a:blip r:embed="rId3">
            <a:alphaModFix/>
          </a:blip>
          <a:srcRect b="44828" l="37209" r="38495" t="28130"/>
          <a:stretch/>
        </p:blipFill>
        <p:spPr>
          <a:xfrm>
            <a:off x="2352575" y="366787"/>
            <a:ext cx="7123052" cy="6124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CDCF"/>
        </a:solidFill>
      </p:bgPr>
    </p:bg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8"/>
          <p:cNvSpPr txBox="1"/>
          <p:nvPr/>
        </p:nvSpPr>
        <p:spPr>
          <a:xfrm>
            <a:off x="11" y="7207304"/>
            <a:ext cx="12192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38" name="Google Shape;738;p108"/>
          <p:cNvPicPr preferRelativeResize="0"/>
          <p:nvPr/>
        </p:nvPicPr>
        <p:blipFill rotWithShape="1">
          <a:blip r:embed="rId3">
            <a:alphaModFix/>
          </a:blip>
          <a:srcRect b="74215" l="54570" r="8335" t="7792"/>
          <a:stretch/>
        </p:blipFill>
        <p:spPr>
          <a:xfrm>
            <a:off x="9475626" y="82700"/>
            <a:ext cx="2716376" cy="10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108"/>
          <p:cNvPicPr preferRelativeResize="0"/>
          <p:nvPr/>
        </p:nvPicPr>
        <p:blipFill rotWithShape="1">
          <a:blip r:embed="rId3">
            <a:alphaModFix/>
          </a:blip>
          <a:srcRect b="42922" l="66346" r="9146" t="30446"/>
          <a:stretch/>
        </p:blipFill>
        <p:spPr>
          <a:xfrm>
            <a:off x="1967800" y="278050"/>
            <a:ext cx="7507824" cy="630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CDCF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109"/>
          <p:cNvSpPr txBox="1"/>
          <p:nvPr/>
        </p:nvSpPr>
        <p:spPr>
          <a:xfrm>
            <a:off x="11" y="7207304"/>
            <a:ext cx="12192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45" name="Google Shape;745;p109"/>
          <p:cNvPicPr preferRelativeResize="0"/>
          <p:nvPr/>
        </p:nvPicPr>
        <p:blipFill rotWithShape="1">
          <a:blip r:embed="rId3">
            <a:alphaModFix/>
          </a:blip>
          <a:srcRect b="74215" l="54570" r="8335" t="7792"/>
          <a:stretch/>
        </p:blipFill>
        <p:spPr>
          <a:xfrm>
            <a:off x="9475626" y="82700"/>
            <a:ext cx="2716376" cy="10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109"/>
          <p:cNvPicPr preferRelativeResize="0"/>
          <p:nvPr/>
        </p:nvPicPr>
        <p:blipFill rotWithShape="1">
          <a:blip r:embed="rId4">
            <a:alphaModFix/>
          </a:blip>
          <a:srcRect b="15984" l="25002" r="27173" t="7169"/>
          <a:stretch/>
        </p:blipFill>
        <p:spPr>
          <a:xfrm>
            <a:off x="2211912" y="158900"/>
            <a:ext cx="7315613" cy="661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CDCF"/>
        </a:solidFill>
      </p:bgPr>
    </p:bg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10"/>
          <p:cNvSpPr txBox="1"/>
          <p:nvPr/>
        </p:nvSpPr>
        <p:spPr>
          <a:xfrm>
            <a:off x="11" y="7207304"/>
            <a:ext cx="12192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52" name="Google Shape;752;p110"/>
          <p:cNvPicPr preferRelativeResize="0"/>
          <p:nvPr/>
        </p:nvPicPr>
        <p:blipFill rotWithShape="1">
          <a:blip r:embed="rId3">
            <a:alphaModFix/>
          </a:blip>
          <a:srcRect b="74215" l="54570" r="8335" t="7792"/>
          <a:stretch/>
        </p:blipFill>
        <p:spPr>
          <a:xfrm>
            <a:off x="9475626" y="82700"/>
            <a:ext cx="2716376" cy="10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110"/>
          <p:cNvPicPr preferRelativeResize="0"/>
          <p:nvPr/>
        </p:nvPicPr>
        <p:blipFill rotWithShape="1">
          <a:blip r:embed="rId4">
            <a:alphaModFix/>
          </a:blip>
          <a:srcRect b="15550" l="26610" r="20727" t="12620"/>
          <a:stretch/>
        </p:blipFill>
        <p:spPr>
          <a:xfrm>
            <a:off x="1296070" y="291232"/>
            <a:ext cx="8179560" cy="627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CDCF"/>
        </a:solidFill>
      </p:bgPr>
    </p:bg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111"/>
          <p:cNvPicPr preferRelativeResize="0"/>
          <p:nvPr/>
        </p:nvPicPr>
        <p:blipFill rotWithShape="1">
          <a:blip r:embed="rId3">
            <a:alphaModFix/>
          </a:blip>
          <a:srcRect b="6801" l="0" r="0" t="1899"/>
          <a:stretch/>
        </p:blipFill>
        <p:spPr>
          <a:xfrm>
            <a:off x="1025663" y="0"/>
            <a:ext cx="972393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111"/>
          <p:cNvSpPr txBox="1"/>
          <p:nvPr/>
        </p:nvSpPr>
        <p:spPr>
          <a:xfrm>
            <a:off x="11" y="7207304"/>
            <a:ext cx="12192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12"/>
          <p:cNvSpPr txBox="1"/>
          <p:nvPr>
            <p:ph type="title"/>
          </p:nvPr>
        </p:nvSpPr>
        <p:spPr>
          <a:xfrm>
            <a:off x="-94075" y="-16225"/>
            <a:ext cx="12359400" cy="1065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fr-FR" sz="3400"/>
              <a:t>  PROJET DE </a:t>
            </a:r>
            <a:r>
              <a:rPr b="1" lang="fr-FR" sz="3400"/>
              <a:t>COMMISSION SANCTION–RÉPARATION</a:t>
            </a:r>
            <a:endParaRPr b="1" sz="3400"/>
          </a:p>
        </p:txBody>
      </p:sp>
      <p:sp>
        <p:nvSpPr>
          <p:cNvPr id="765" name="Google Shape;765;p112"/>
          <p:cNvSpPr txBox="1"/>
          <p:nvPr>
            <p:ph idx="1" type="body"/>
          </p:nvPr>
        </p:nvSpPr>
        <p:spPr>
          <a:xfrm>
            <a:off x="6099600" y="1049675"/>
            <a:ext cx="6473700" cy="715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381000" rtl="0" algn="l">
              <a:spcBef>
                <a:spcPts val="1000"/>
              </a:spcBef>
              <a:spcAft>
                <a:spcPts val="1000"/>
              </a:spcAft>
              <a:buSzPts val="789"/>
              <a:buNone/>
            </a:pPr>
            <a:r>
              <a:rPr b="1" lang="fr-FR" sz="1902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Mesdames EMONIDES, LUCCIN et SUEZ-PANAMA</a:t>
            </a:r>
            <a:endParaRPr sz="1400"/>
          </a:p>
        </p:txBody>
      </p:sp>
      <p:sp>
        <p:nvSpPr>
          <p:cNvPr id="766" name="Google Shape;766;p112"/>
          <p:cNvSpPr txBox="1"/>
          <p:nvPr/>
        </p:nvSpPr>
        <p:spPr>
          <a:xfrm>
            <a:off x="-94075" y="1547700"/>
            <a:ext cx="55971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300">
                <a:latin typeface="Oswald"/>
                <a:ea typeface="Oswald"/>
                <a:cs typeface="Oswald"/>
                <a:sym typeface="Oswald"/>
              </a:rPr>
              <a:t>OBJECTIFS DU PROJET </a:t>
            </a:r>
            <a:endParaRPr b="1" sz="33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248751" lvl="0" marL="360000" rtl="0" algn="l">
              <a:spcBef>
                <a:spcPts val="0"/>
              </a:spcBef>
              <a:spcAft>
                <a:spcPts val="0"/>
              </a:spcAft>
              <a:buSzPts val="2500"/>
              <a:buFont typeface="Oswald"/>
              <a:buChar char="●"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nstaurer une réponse éducative, graduée et constructive face aux comportements inappropriés des élèves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90001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248751" lvl="0" marL="360000" rtl="0" algn="l">
              <a:spcBef>
                <a:spcPts val="0"/>
              </a:spcBef>
              <a:spcAft>
                <a:spcPts val="0"/>
              </a:spcAft>
              <a:buSzPts val="2500"/>
              <a:buFont typeface="Oswald"/>
              <a:buChar char="●"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responsabiliser l'élève, de réparer les préjudices causés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-248751" lvl="0" marL="360000" rtl="0" algn="l">
              <a:spcBef>
                <a:spcPts val="0"/>
              </a:spcBef>
              <a:spcAft>
                <a:spcPts val="0"/>
              </a:spcAft>
              <a:buSzPts val="2500"/>
              <a:buFont typeface="Oswald"/>
              <a:buChar char="●"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Restaurer un climat scolaire serein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67" name="Google Shape;767;p112"/>
          <p:cNvSpPr txBox="1"/>
          <p:nvPr/>
        </p:nvSpPr>
        <p:spPr>
          <a:xfrm>
            <a:off x="5579800" y="1471500"/>
            <a:ext cx="6612300" cy="5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300">
                <a:latin typeface="Oswald"/>
                <a:ea typeface="Oswald"/>
                <a:cs typeface="Oswald"/>
                <a:sym typeface="Oswald"/>
              </a:rPr>
              <a:t>MODALITES D’INTERVENTION</a:t>
            </a:r>
            <a:endParaRPr b="1" sz="33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Public cible 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fr-FR" sz="2500">
                <a:latin typeface="Oswald Light"/>
                <a:ea typeface="Oswald Light"/>
                <a:cs typeface="Oswald Light"/>
                <a:sym typeface="Oswald Light"/>
              </a:rPr>
              <a:t>CYCLE 2 et CYCLE 3</a:t>
            </a:r>
            <a:endParaRPr sz="25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Fréquence 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: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-FR" sz="2400">
                <a:latin typeface="Oswald Light"/>
                <a:ea typeface="Oswald Light"/>
                <a:cs typeface="Oswald Light"/>
                <a:sym typeface="Oswald Light"/>
              </a:rPr>
              <a:t>En fonction des besoins définit avec les personnes ressources de la Commission Sanction- Réparation</a:t>
            </a:r>
            <a:r>
              <a:rPr lang="fr-FR" sz="2500"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endParaRPr sz="25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 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Méthodologie </a:t>
            </a:r>
            <a:r>
              <a:rPr lang="fr-FR" sz="2500">
                <a:latin typeface="Oswald Light"/>
                <a:ea typeface="Oswald Light"/>
                <a:cs typeface="Oswald Light"/>
                <a:sym typeface="Oswald Light"/>
              </a:rPr>
              <a:t>en plusieurs étapes </a:t>
            </a:r>
            <a:r>
              <a:rPr i="1" lang="fr-FR" sz="17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(</a:t>
            </a:r>
            <a:r>
              <a:rPr i="1" lang="fr-FR" sz="1700">
                <a:latin typeface="Oswald Light"/>
                <a:ea typeface="Oswald Light"/>
                <a:cs typeface="Oswald Light"/>
                <a:sym typeface="Oswald Light"/>
              </a:rPr>
              <a:t>Constat et saisine, Réunion préparatoire sans l’élève avec la direction et l’équipe pédagogique, Rencontre avec l’élève et sa famille, Validation de l'accord de réparation, Suivi.)</a:t>
            </a:r>
            <a:endParaRPr i="1" sz="17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 u="sng">
                <a:latin typeface="Oswald"/>
                <a:ea typeface="Oswald"/>
                <a:cs typeface="Oswald"/>
                <a:sym typeface="Oswald"/>
              </a:rPr>
              <a:t>Évaluation </a:t>
            </a:r>
            <a:r>
              <a:rPr lang="fr-FR" sz="2500">
                <a:latin typeface="Oswald"/>
                <a:ea typeface="Oswald"/>
                <a:cs typeface="Oswald"/>
                <a:sym typeface="Oswald"/>
              </a:rPr>
              <a:t>:</a:t>
            </a:r>
            <a:r>
              <a:rPr lang="fr-FR" sz="24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-FR" sz="2300">
                <a:latin typeface="Oswald Light"/>
                <a:ea typeface="Oswald Light"/>
                <a:cs typeface="Oswald Light"/>
                <a:sym typeface="Oswald Light"/>
              </a:rPr>
              <a:t>Nombre de commissions, types de sanctions, récidive ou non, satisfaction des parties, RETEX / trimestre, auto-évaluation par l’élève</a:t>
            </a:r>
            <a:r>
              <a:rPr lang="fr-FR" sz="2300"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23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cxnSp>
        <p:nvCxnSpPr>
          <p:cNvPr id="768" name="Google Shape;768;p112"/>
          <p:cNvCxnSpPr/>
          <p:nvPr/>
        </p:nvCxnSpPr>
        <p:spPr>
          <a:xfrm>
            <a:off x="5518350" y="1683775"/>
            <a:ext cx="0" cy="437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13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LE PLAN MATERNELLE</a:t>
            </a:r>
            <a:endParaRPr/>
          </a:p>
        </p:txBody>
      </p:sp>
      <p:sp>
        <p:nvSpPr>
          <p:cNvPr id="774" name="Google Shape;774;p113"/>
          <p:cNvSpPr txBox="1"/>
          <p:nvPr>
            <p:ph idx="4294967295" type="body"/>
          </p:nvPr>
        </p:nvSpPr>
        <p:spPr>
          <a:xfrm>
            <a:off x="518397" y="5094800"/>
            <a:ext cx="111552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Madame </a:t>
            </a:r>
            <a:r>
              <a:rPr lang="fr-FR" sz="3200">
                <a:latin typeface="Arial"/>
                <a:ea typeface="Arial"/>
                <a:cs typeface="Arial"/>
                <a:sym typeface="Arial"/>
              </a:rPr>
              <a:t>DUSQUENAY </a:t>
            </a:r>
            <a:endParaRPr sz="3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114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9600"/>
              <a:buFont typeface="Trebuchet MS"/>
              <a:buNone/>
            </a:pPr>
            <a:r>
              <a:rPr lang="fr-FR" sz="9100">
                <a:solidFill>
                  <a:srgbClr val="0A4D45"/>
                </a:solidFill>
                <a:latin typeface="Oswald"/>
                <a:ea typeface="Oswald"/>
                <a:cs typeface="Oswald"/>
                <a:sym typeface="Oswald"/>
              </a:rPr>
              <a:t>PREPARATION DE LA RENTREE 2025</a:t>
            </a: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5"/>
          <p:cNvSpPr/>
          <p:nvPr/>
        </p:nvSpPr>
        <p:spPr>
          <a:xfrm>
            <a:off x="107400" y="90500"/>
            <a:ext cx="11977200" cy="6702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85" name="Google Shape;785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975" y="1124925"/>
            <a:ext cx="4413999" cy="54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115"/>
          <p:cNvSpPr txBox="1"/>
          <p:nvPr/>
        </p:nvSpPr>
        <p:spPr>
          <a:xfrm>
            <a:off x="436225" y="267800"/>
            <a:ext cx="11540400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REPERES POUR BIEN ACCOMPAGNER LES TOUT-PETITS</a:t>
            </a:r>
            <a:endParaRPr b="1" sz="34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7" name="Google Shape;787;p115"/>
          <p:cNvSpPr txBox="1"/>
          <p:nvPr/>
        </p:nvSpPr>
        <p:spPr>
          <a:xfrm>
            <a:off x="6054575" y="843425"/>
            <a:ext cx="5703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7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Pour une rentrée progressive en petite section</a:t>
            </a:r>
            <a:endParaRPr i="1" sz="17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8" name="Google Shape;788;p115"/>
          <p:cNvSpPr txBox="1"/>
          <p:nvPr/>
        </p:nvSpPr>
        <p:spPr>
          <a:xfrm>
            <a:off x="4474525" y="1634425"/>
            <a:ext cx="7502100" cy="49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Trebuchet MS"/>
              <a:buChar char="-"/>
            </a:pPr>
            <a: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Accueil individualisé, en petits groupes et échelonnée </a:t>
            </a: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Trebuchet MS"/>
              <a:buChar char="-"/>
            </a:pPr>
            <a: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Visite des locaux en différé</a:t>
            </a: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Trebuchet MS"/>
              <a:buChar char="-"/>
            </a:pPr>
            <a: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Importance de la coéducation active par l’implication des parents</a:t>
            </a:r>
            <a:b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Trebuchet MS"/>
              <a:buChar char="-"/>
            </a:pPr>
            <a: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Conseils sur la progressivité de l’accueil </a:t>
            </a:r>
            <a:r>
              <a:rPr i="1" lang="fr-FR" sz="2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(petits groupes la première semaine, demi-journées, participation des parents,...)</a:t>
            </a:r>
            <a:endParaRPr i="1" sz="2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16"/>
          <p:cNvSpPr/>
          <p:nvPr/>
        </p:nvSpPr>
        <p:spPr>
          <a:xfrm>
            <a:off x="107400" y="90500"/>
            <a:ext cx="11977200" cy="6702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794" name="Google Shape;794;p116"/>
          <p:cNvGrpSpPr/>
          <p:nvPr/>
        </p:nvGrpSpPr>
        <p:grpSpPr>
          <a:xfrm>
            <a:off x="211676" y="746765"/>
            <a:ext cx="3247837" cy="5951588"/>
            <a:chOff x="97375" y="710775"/>
            <a:chExt cx="2497376" cy="5415950"/>
          </a:xfrm>
        </p:grpSpPr>
        <p:pic>
          <p:nvPicPr>
            <p:cNvPr id="795" name="Google Shape;795;p116"/>
            <p:cNvPicPr preferRelativeResize="0"/>
            <p:nvPr/>
          </p:nvPicPr>
          <p:blipFill rotWithShape="1">
            <a:blip r:embed="rId3">
              <a:alphaModFix/>
            </a:blip>
            <a:srcRect b="0" l="0" r="0" t="3512"/>
            <a:stretch/>
          </p:blipFill>
          <p:spPr>
            <a:xfrm>
              <a:off x="97375" y="3951475"/>
              <a:ext cx="2497376" cy="2175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6" name="Google Shape;796;p116"/>
            <p:cNvPicPr preferRelativeResize="0"/>
            <p:nvPr/>
          </p:nvPicPr>
          <p:blipFill rotWithShape="1">
            <a:blip r:embed="rId4">
              <a:alphaModFix/>
            </a:blip>
            <a:srcRect b="4232" l="0" r="0" t="0"/>
            <a:stretch/>
          </p:blipFill>
          <p:spPr>
            <a:xfrm>
              <a:off x="205950" y="710775"/>
              <a:ext cx="2280224" cy="32406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7" name="Google Shape;797;p116"/>
          <p:cNvSpPr txBox="1"/>
          <p:nvPr/>
        </p:nvSpPr>
        <p:spPr>
          <a:xfrm>
            <a:off x="3680250" y="1482025"/>
            <a:ext cx="8404500" cy="49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Trebuchet MS"/>
              <a:buChar char="-"/>
            </a:pPr>
            <a: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Rappel des principes fondamentaux sur le rôle de la  sieste</a:t>
            </a:r>
            <a:b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Trebuchet MS"/>
              <a:buChar char="-"/>
            </a:pPr>
            <a: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Recommandations d’organisation </a:t>
            </a:r>
            <a:b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i="1" lang="fr-FR" sz="23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la durée, arrêt de la sieste, communication avec les parents et travail avec l’ATSEM</a:t>
            </a:r>
            <a:br>
              <a:rPr i="1" lang="fr-FR" sz="27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i="1" sz="27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Trebuchet MS"/>
              <a:buChar char="-"/>
            </a:pPr>
            <a: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Partage de ressources du CSEN</a:t>
            </a:r>
            <a:b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Trebuchet MS"/>
              <a:buChar char="-"/>
            </a:pPr>
            <a:r>
              <a:rPr lang="fr-FR" sz="30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Points de vigilance </a:t>
            </a:r>
            <a:r>
              <a:rPr i="1" lang="fr-FR" sz="23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(âge, enfants qui ne dorment pas, signe de fatigue chez l’enfant)</a:t>
            </a:r>
            <a:endParaRPr i="1" sz="23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8" name="Google Shape;798;p116"/>
          <p:cNvSpPr txBox="1"/>
          <p:nvPr/>
        </p:nvSpPr>
        <p:spPr>
          <a:xfrm>
            <a:off x="436225" y="267800"/>
            <a:ext cx="11540400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REPERES POUR BIEN ACCOMPAGNER LES TOUT-PETITS</a:t>
            </a:r>
            <a:endParaRPr b="1" sz="34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9" name="Google Shape;799;p116"/>
          <p:cNvSpPr txBox="1"/>
          <p:nvPr/>
        </p:nvSpPr>
        <p:spPr>
          <a:xfrm>
            <a:off x="6054575" y="843425"/>
            <a:ext cx="5703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7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Harmoniser les pratiques de la sieste à la maternelle</a:t>
            </a:r>
            <a:endParaRPr i="1" sz="17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17"/>
          <p:cNvSpPr txBox="1"/>
          <p:nvPr>
            <p:ph type="title"/>
          </p:nvPr>
        </p:nvSpPr>
        <p:spPr>
          <a:xfrm>
            <a:off x="1228723" y="2635675"/>
            <a:ext cx="10242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A4D45"/>
              </a:buClr>
              <a:buSzPts val="8640"/>
              <a:buFont typeface="Trebuchet MS"/>
              <a:buNone/>
            </a:pPr>
            <a:r>
              <a:rPr b="1" lang="fr-FR" sz="8500" u="sng">
                <a:solidFill>
                  <a:srgbClr val="0A4D45"/>
                </a:solidFill>
              </a:rPr>
              <a:t>PACTE</a:t>
            </a:r>
            <a:endParaRPr b="1" sz="8500"/>
          </a:p>
        </p:txBody>
      </p:sp>
      <p:sp>
        <p:nvSpPr>
          <p:cNvPr id="805" name="Google Shape;805;p117"/>
          <p:cNvSpPr txBox="1"/>
          <p:nvPr>
            <p:ph idx="1" type="body"/>
          </p:nvPr>
        </p:nvSpPr>
        <p:spPr>
          <a:xfrm>
            <a:off x="1364199" y="4547900"/>
            <a:ext cx="86310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-FR" sz="3200">
                <a:solidFill>
                  <a:schemeClr val="dk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Monsieur MESDOUZE</a:t>
            </a:r>
            <a:endParaRPr sz="3200">
              <a:solidFill>
                <a:schemeClr val="dk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18"/>
          <p:cNvSpPr txBox="1"/>
          <p:nvPr>
            <p:ph idx="1" type="body"/>
          </p:nvPr>
        </p:nvSpPr>
        <p:spPr>
          <a:xfrm>
            <a:off x="896350" y="4547825"/>
            <a:ext cx="4301400" cy="1124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98 collègues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145 parts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118"/>
          <p:cNvSpPr txBox="1"/>
          <p:nvPr>
            <p:ph type="title"/>
          </p:nvPr>
        </p:nvSpPr>
        <p:spPr>
          <a:xfrm>
            <a:off x="796600" y="593375"/>
            <a:ext cx="4805700" cy="763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Bilan PACTE 2024-2025</a:t>
            </a:r>
            <a:endParaRPr/>
          </a:p>
        </p:txBody>
      </p:sp>
      <p:sp>
        <p:nvSpPr>
          <p:cNvPr id="812" name="Google Shape;812;p118"/>
          <p:cNvSpPr txBox="1"/>
          <p:nvPr/>
        </p:nvSpPr>
        <p:spPr>
          <a:xfrm>
            <a:off x="956225" y="1402250"/>
            <a:ext cx="92703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lang="fr-FR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92 collègues impliqués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155 parts de Pacte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Toutes les écoles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→ 9 PE intervenant au collège (dont 3 hors circonscription)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118"/>
          <p:cNvSpPr txBox="1"/>
          <p:nvPr>
            <p:ph type="title"/>
          </p:nvPr>
        </p:nvSpPr>
        <p:spPr>
          <a:xfrm>
            <a:off x="789575" y="3784325"/>
            <a:ext cx="9127800" cy="763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FR" sz="4000"/>
              <a:t>Prévisionnel (en cours) PACTE 2025-2026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