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4"/>
  </p:notesMasterIdLst>
  <p:sldIdLst>
    <p:sldId id="256" r:id="rId2"/>
    <p:sldId id="257" r:id="rId3"/>
    <p:sldId id="260" r:id="rId4"/>
    <p:sldId id="275" r:id="rId5"/>
    <p:sldId id="263" r:id="rId6"/>
    <p:sldId id="261" r:id="rId7"/>
    <p:sldId id="266" r:id="rId8"/>
    <p:sldId id="268" r:id="rId9"/>
    <p:sldId id="271" r:id="rId10"/>
    <p:sldId id="273" r:id="rId11"/>
    <p:sldId id="278" r:id="rId12"/>
    <p:sldId id="277"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9" autoAdjust="0"/>
    <p:restoredTop sz="94697"/>
  </p:normalViewPr>
  <p:slideViewPr>
    <p:cSldViewPr>
      <p:cViewPr varScale="1">
        <p:scale>
          <a:sx n="119" d="100"/>
          <a:sy n="119" d="100"/>
        </p:scale>
        <p:origin x="1496"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1151CF-6348-4518-B405-212D843E0F3C}" type="doc">
      <dgm:prSet loTypeId="urn:microsoft.com/office/officeart/2005/8/layout/radial4" loCatId="relationship" qsTypeId="urn:microsoft.com/office/officeart/2005/8/quickstyle/simple1" qsCatId="simple" csTypeId="urn:microsoft.com/office/officeart/2005/8/colors/colorful1#1" csCatId="colorful" phldr="1"/>
      <dgm:spPr/>
      <dgm:t>
        <a:bodyPr/>
        <a:lstStyle/>
        <a:p>
          <a:endParaRPr lang="fr-FR"/>
        </a:p>
      </dgm:t>
    </dgm:pt>
    <dgm:pt modelId="{91C9E4DD-91BE-4B75-ADBC-970BCD6A2A18}">
      <dgm:prSet phldrT="[Texte]" custT="1"/>
      <dgm:spPr/>
      <dgm:t>
        <a:bodyPr/>
        <a:lstStyle/>
        <a:p>
          <a:r>
            <a:rPr lang="fr-FR" sz="1200" b="1" dirty="0"/>
            <a:t>BTS MCO</a:t>
          </a:r>
          <a:endParaRPr lang="fr-FR" sz="1200" dirty="0"/>
        </a:p>
        <a:p>
          <a:endParaRPr lang="fr-FR" sz="400" dirty="0"/>
        </a:p>
        <a:p>
          <a:r>
            <a:rPr lang="fr-FR" sz="1050" b="1" dirty="0"/>
            <a:t>Une formation polyvalente </a:t>
          </a:r>
        </a:p>
        <a:p>
          <a:r>
            <a:rPr lang="fr-FR" sz="1050" b="1" dirty="0"/>
            <a:t>axée sur l’exploitation des outils     numériques</a:t>
          </a:r>
          <a:r>
            <a:rPr lang="fr-FR" sz="1050" dirty="0"/>
            <a:t> </a:t>
          </a:r>
        </a:p>
      </dgm:t>
    </dgm:pt>
    <dgm:pt modelId="{9EE358F2-E680-4588-B47B-BCADE2F463A1}" type="parTrans" cxnId="{8CAE806A-6CE2-4243-839D-863AC41E885E}">
      <dgm:prSet/>
      <dgm:spPr/>
      <dgm:t>
        <a:bodyPr/>
        <a:lstStyle/>
        <a:p>
          <a:endParaRPr lang="fr-FR"/>
        </a:p>
      </dgm:t>
    </dgm:pt>
    <dgm:pt modelId="{DF48D481-A53E-41AE-857E-2ABC35C0D8DF}" type="sibTrans" cxnId="{8CAE806A-6CE2-4243-839D-863AC41E885E}">
      <dgm:prSet/>
      <dgm:spPr/>
      <dgm:t>
        <a:bodyPr/>
        <a:lstStyle/>
        <a:p>
          <a:endParaRPr lang="fr-FR"/>
        </a:p>
      </dgm:t>
    </dgm:pt>
    <dgm:pt modelId="{D7274649-5FCE-4877-8B36-A527493B723C}">
      <dgm:prSet phldrT="[Texte]" custT="1"/>
      <dgm:spPr/>
      <dgm:t>
        <a:bodyPr/>
        <a:lstStyle/>
        <a:p>
          <a:r>
            <a:rPr lang="fr-FR" sz="1050" b="1" dirty="0"/>
            <a:t>7 enseignements obligatoires</a:t>
          </a:r>
        </a:p>
        <a:p>
          <a:r>
            <a:rPr lang="fr-FR" sz="1050" b="1" dirty="0"/>
            <a:t>3 enseignements facultatifs</a:t>
          </a:r>
        </a:p>
      </dgm:t>
    </dgm:pt>
    <dgm:pt modelId="{EAA01E04-C0C6-407C-8486-580B304174C2}" type="parTrans" cxnId="{CA46F542-C0C0-4CF5-A069-7D1C2BC527DD}">
      <dgm:prSet/>
      <dgm:spPr/>
      <dgm:t>
        <a:bodyPr/>
        <a:lstStyle/>
        <a:p>
          <a:endParaRPr lang="fr-FR"/>
        </a:p>
      </dgm:t>
    </dgm:pt>
    <dgm:pt modelId="{7773D369-E8AB-48BF-A2A0-15ABF29CCEA0}" type="sibTrans" cxnId="{CA46F542-C0C0-4CF5-A069-7D1C2BC527DD}">
      <dgm:prSet/>
      <dgm:spPr/>
      <dgm:t>
        <a:bodyPr/>
        <a:lstStyle/>
        <a:p>
          <a:endParaRPr lang="fr-FR"/>
        </a:p>
      </dgm:t>
    </dgm:pt>
    <dgm:pt modelId="{E93F57F1-EE07-4134-96A5-C518C1B54F1D}">
      <dgm:prSet phldrT="[Texte]" custT="1"/>
      <dgm:spPr/>
      <dgm:t>
        <a:bodyPr/>
        <a:lstStyle/>
        <a:p>
          <a:r>
            <a:rPr lang="fr-FR" sz="1050" b="1" dirty="0">
              <a:solidFill>
                <a:schemeClr val="bg1"/>
              </a:solidFill>
            </a:rPr>
            <a:t> 16 semaines </a:t>
          </a:r>
        </a:p>
        <a:p>
          <a:r>
            <a:rPr lang="fr-FR" sz="1050" b="1" dirty="0">
              <a:solidFill>
                <a:schemeClr val="bg1"/>
              </a:solidFill>
            </a:rPr>
            <a:t>en milieu professionnel</a:t>
          </a:r>
          <a:endParaRPr lang="fr-FR" sz="1050" dirty="0">
            <a:solidFill>
              <a:schemeClr val="bg1"/>
            </a:solidFill>
          </a:endParaRPr>
        </a:p>
      </dgm:t>
    </dgm:pt>
    <dgm:pt modelId="{976EDBD1-9D7E-401A-805A-4D61466C8CBC}" type="parTrans" cxnId="{059BD982-A099-4326-A718-2A46B1F19131}">
      <dgm:prSet/>
      <dgm:spPr/>
      <dgm:t>
        <a:bodyPr/>
        <a:lstStyle/>
        <a:p>
          <a:endParaRPr lang="fr-FR"/>
        </a:p>
      </dgm:t>
    </dgm:pt>
    <dgm:pt modelId="{4DD17AAF-2487-4AD2-94AD-D0073C7E85EC}" type="sibTrans" cxnId="{059BD982-A099-4326-A718-2A46B1F19131}">
      <dgm:prSet/>
      <dgm:spPr/>
      <dgm:t>
        <a:bodyPr/>
        <a:lstStyle/>
        <a:p>
          <a:endParaRPr lang="fr-FR"/>
        </a:p>
      </dgm:t>
    </dgm:pt>
    <dgm:pt modelId="{C0BAC90A-5E7B-4C0E-87D4-A1B393BBE739}">
      <dgm:prSet phldrT="[Texte]" custT="1"/>
      <dgm:spPr/>
      <dgm:t>
        <a:bodyPr/>
        <a:lstStyle/>
        <a:p>
          <a:r>
            <a:rPr lang="fr-FR" sz="1100" b="1" dirty="0"/>
            <a:t>une dominante managériale</a:t>
          </a:r>
        </a:p>
      </dgm:t>
    </dgm:pt>
    <dgm:pt modelId="{0B2C2D1F-16D4-451B-A1A7-3A55A1750489}" type="sibTrans" cxnId="{0BCEE983-00FE-4645-AFE6-9F59C05227C4}">
      <dgm:prSet/>
      <dgm:spPr/>
      <dgm:t>
        <a:bodyPr/>
        <a:lstStyle/>
        <a:p>
          <a:endParaRPr lang="fr-FR"/>
        </a:p>
      </dgm:t>
    </dgm:pt>
    <dgm:pt modelId="{B85D765E-24D7-43E8-9E7E-C9DB7DCFC8F2}" type="parTrans" cxnId="{0BCEE983-00FE-4645-AFE6-9F59C05227C4}">
      <dgm:prSet/>
      <dgm:spPr/>
      <dgm:t>
        <a:bodyPr/>
        <a:lstStyle/>
        <a:p>
          <a:endParaRPr lang="fr-FR"/>
        </a:p>
      </dgm:t>
    </dgm:pt>
    <dgm:pt modelId="{5D67B95B-CAA0-42C2-A504-1DCAE258E973}" type="pres">
      <dgm:prSet presAssocID="{BA1151CF-6348-4518-B405-212D843E0F3C}" presName="cycle" presStyleCnt="0">
        <dgm:presLayoutVars>
          <dgm:chMax val="1"/>
          <dgm:dir/>
          <dgm:animLvl val="ctr"/>
          <dgm:resizeHandles val="exact"/>
        </dgm:presLayoutVars>
      </dgm:prSet>
      <dgm:spPr/>
    </dgm:pt>
    <dgm:pt modelId="{1EDFD0A1-27F3-4259-A7BA-449E04603475}" type="pres">
      <dgm:prSet presAssocID="{91C9E4DD-91BE-4B75-ADBC-970BCD6A2A18}" presName="centerShape" presStyleLbl="node0" presStyleIdx="0" presStyleCnt="1" custScaleX="140533" custScaleY="132759" custLinFactNeighborX="-3976" custLinFactNeighborY="-1122"/>
      <dgm:spPr/>
    </dgm:pt>
    <dgm:pt modelId="{30C79DBE-7CBC-4B87-95AA-753E9AEC3888}" type="pres">
      <dgm:prSet presAssocID="{EAA01E04-C0C6-407C-8486-580B304174C2}" presName="parTrans" presStyleLbl="bgSibTrans2D1" presStyleIdx="0" presStyleCnt="3" custLinFactNeighborX="-10389" custLinFactNeighborY="55608"/>
      <dgm:spPr/>
    </dgm:pt>
    <dgm:pt modelId="{C744A5FE-A13E-471E-BACE-DAAA084B33D1}" type="pres">
      <dgm:prSet presAssocID="{D7274649-5FCE-4877-8B36-A527493B723C}" presName="node" presStyleLbl="node1" presStyleIdx="0" presStyleCnt="3" custRadScaleRad="113772" custRadScaleInc="8146">
        <dgm:presLayoutVars>
          <dgm:bulletEnabled val="1"/>
        </dgm:presLayoutVars>
      </dgm:prSet>
      <dgm:spPr/>
    </dgm:pt>
    <dgm:pt modelId="{484CEE07-9C36-47A8-A2F3-161847B26B87}" type="pres">
      <dgm:prSet presAssocID="{B85D765E-24D7-43E8-9E7E-C9DB7DCFC8F2}" presName="parTrans" presStyleLbl="bgSibTrans2D1" presStyleIdx="1" presStyleCnt="3" custLinFactNeighborX="7192" custLinFactNeighborY="19417"/>
      <dgm:spPr/>
    </dgm:pt>
    <dgm:pt modelId="{657265A1-40A9-48A5-9243-6F25B70036DE}" type="pres">
      <dgm:prSet presAssocID="{C0BAC90A-5E7B-4C0E-87D4-A1B393BBE739}" presName="node" presStyleLbl="node1" presStyleIdx="1" presStyleCnt="3" custScaleY="82887" custRadScaleRad="91783" custRadScaleInc="-7182">
        <dgm:presLayoutVars>
          <dgm:bulletEnabled val="1"/>
        </dgm:presLayoutVars>
      </dgm:prSet>
      <dgm:spPr/>
    </dgm:pt>
    <dgm:pt modelId="{6701624E-89C6-43E8-927F-CE40D16B0FF5}" type="pres">
      <dgm:prSet presAssocID="{976EDBD1-9D7E-401A-805A-4D61466C8CBC}" presName="parTrans" presStyleLbl="bgSibTrans2D1" presStyleIdx="2" presStyleCnt="3" custLinFactNeighborX="4471" custLinFactNeighborY="59637"/>
      <dgm:spPr/>
    </dgm:pt>
    <dgm:pt modelId="{0BC02F6D-5BE2-48E1-AC9B-A9E8B90CADC4}" type="pres">
      <dgm:prSet presAssocID="{E93F57F1-EE07-4134-96A5-C518C1B54F1D}" presName="node" presStyleLbl="node1" presStyleIdx="2" presStyleCnt="3" custRadScaleRad="106637" custRadScaleInc="-8474">
        <dgm:presLayoutVars>
          <dgm:bulletEnabled val="1"/>
        </dgm:presLayoutVars>
      </dgm:prSet>
      <dgm:spPr/>
    </dgm:pt>
  </dgm:ptLst>
  <dgm:cxnLst>
    <dgm:cxn modelId="{0219D108-64B1-4B58-ACE4-4E225D4F5181}" type="presOf" srcId="{91C9E4DD-91BE-4B75-ADBC-970BCD6A2A18}" destId="{1EDFD0A1-27F3-4259-A7BA-449E04603475}" srcOrd="0" destOrd="0" presId="urn:microsoft.com/office/officeart/2005/8/layout/radial4"/>
    <dgm:cxn modelId="{B8450B2D-2D8A-4CA8-B568-F650B453C16A}" type="presOf" srcId="{BA1151CF-6348-4518-B405-212D843E0F3C}" destId="{5D67B95B-CAA0-42C2-A504-1DCAE258E973}" srcOrd="0" destOrd="0" presId="urn:microsoft.com/office/officeart/2005/8/layout/radial4"/>
    <dgm:cxn modelId="{CA46F542-C0C0-4CF5-A069-7D1C2BC527DD}" srcId="{91C9E4DD-91BE-4B75-ADBC-970BCD6A2A18}" destId="{D7274649-5FCE-4877-8B36-A527493B723C}" srcOrd="0" destOrd="0" parTransId="{EAA01E04-C0C6-407C-8486-580B304174C2}" sibTransId="{7773D369-E8AB-48BF-A2A0-15ABF29CCEA0}"/>
    <dgm:cxn modelId="{DFEAB368-A329-4AF8-BFD6-872A4302D5B5}" type="presOf" srcId="{D7274649-5FCE-4877-8B36-A527493B723C}" destId="{C744A5FE-A13E-471E-BACE-DAAA084B33D1}" srcOrd="0" destOrd="0" presId="urn:microsoft.com/office/officeart/2005/8/layout/radial4"/>
    <dgm:cxn modelId="{8CAE806A-6CE2-4243-839D-863AC41E885E}" srcId="{BA1151CF-6348-4518-B405-212D843E0F3C}" destId="{91C9E4DD-91BE-4B75-ADBC-970BCD6A2A18}" srcOrd="0" destOrd="0" parTransId="{9EE358F2-E680-4588-B47B-BCADE2F463A1}" sibTransId="{DF48D481-A53E-41AE-857E-2ABC35C0D8DF}"/>
    <dgm:cxn modelId="{7A88BA7A-E9C7-49A1-AFF9-DA73A0ED97E8}" type="presOf" srcId="{EAA01E04-C0C6-407C-8486-580B304174C2}" destId="{30C79DBE-7CBC-4B87-95AA-753E9AEC3888}" srcOrd="0" destOrd="0" presId="urn:microsoft.com/office/officeart/2005/8/layout/radial4"/>
    <dgm:cxn modelId="{D884DA7F-DB38-40AA-8F35-7991D3F08529}" type="presOf" srcId="{C0BAC90A-5E7B-4C0E-87D4-A1B393BBE739}" destId="{657265A1-40A9-48A5-9243-6F25B70036DE}" srcOrd="0" destOrd="0" presId="urn:microsoft.com/office/officeart/2005/8/layout/radial4"/>
    <dgm:cxn modelId="{059BD982-A099-4326-A718-2A46B1F19131}" srcId="{91C9E4DD-91BE-4B75-ADBC-970BCD6A2A18}" destId="{E93F57F1-EE07-4134-96A5-C518C1B54F1D}" srcOrd="2" destOrd="0" parTransId="{976EDBD1-9D7E-401A-805A-4D61466C8CBC}" sibTransId="{4DD17AAF-2487-4AD2-94AD-D0073C7E85EC}"/>
    <dgm:cxn modelId="{0BCEE983-00FE-4645-AFE6-9F59C05227C4}" srcId="{91C9E4DD-91BE-4B75-ADBC-970BCD6A2A18}" destId="{C0BAC90A-5E7B-4C0E-87D4-A1B393BBE739}" srcOrd="1" destOrd="0" parTransId="{B85D765E-24D7-43E8-9E7E-C9DB7DCFC8F2}" sibTransId="{0B2C2D1F-16D4-451B-A1A7-3A55A1750489}"/>
    <dgm:cxn modelId="{241A7AAD-A434-44FC-95E2-51A00A94526E}" type="presOf" srcId="{B85D765E-24D7-43E8-9E7E-C9DB7DCFC8F2}" destId="{484CEE07-9C36-47A8-A2F3-161847B26B87}" srcOrd="0" destOrd="0" presId="urn:microsoft.com/office/officeart/2005/8/layout/radial4"/>
    <dgm:cxn modelId="{D0E55DBB-8423-455F-9746-5A30192F8BB2}" type="presOf" srcId="{E93F57F1-EE07-4134-96A5-C518C1B54F1D}" destId="{0BC02F6D-5BE2-48E1-AC9B-A9E8B90CADC4}" srcOrd="0" destOrd="0" presId="urn:microsoft.com/office/officeart/2005/8/layout/radial4"/>
    <dgm:cxn modelId="{247DD8F5-E1DA-46A1-A2C9-19C58F822665}" type="presOf" srcId="{976EDBD1-9D7E-401A-805A-4D61466C8CBC}" destId="{6701624E-89C6-43E8-927F-CE40D16B0FF5}" srcOrd="0" destOrd="0" presId="urn:microsoft.com/office/officeart/2005/8/layout/radial4"/>
    <dgm:cxn modelId="{A8B4D0E0-9A42-48CF-A080-9C4A0784D06B}" type="presParOf" srcId="{5D67B95B-CAA0-42C2-A504-1DCAE258E973}" destId="{1EDFD0A1-27F3-4259-A7BA-449E04603475}" srcOrd="0" destOrd="0" presId="urn:microsoft.com/office/officeart/2005/8/layout/radial4"/>
    <dgm:cxn modelId="{70FF39E5-9D0B-4C08-9BF2-EA405E24E440}" type="presParOf" srcId="{5D67B95B-CAA0-42C2-A504-1DCAE258E973}" destId="{30C79DBE-7CBC-4B87-95AA-753E9AEC3888}" srcOrd="1" destOrd="0" presId="urn:microsoft.com/office/officeart/2005/8/layout/radial4"/>
    <dgm:cxn modelId="{E9C44CB4-C645-4733-A192-E84FB2C9924D}" type="presParOf" srcId="{5D67B95B-CAA0-42C2-A504-1DCAE258E973}" destId="{C744A5FE-A13E-471E-BACE-DAAA084B33D1}" srcOrd="2" destOrd="0" presId="urn:microsoft.com/office/officeart/2005/8/layout/radial4"/>
    <dgm:cxn modelId="{38AD5EF3-BDE0-40E6-8FB2-A88693AACE57}" type="presParOf" srcId="{5D67B95B-CAA0-42C2-A504-1DCAE258E973}" destId="{484CEE07-9C36-47A8-A2F3-161847B26B87}" srcOrd="3" destOrd="0" presId="urn:microsoft.com/office/officeart/2005/8/layout/radial4"/>
    <dgm:cxn modelId="{E063204A-4A43-49F0-BA68-F048552DDB77}" type="presParOf" srcId="{5D67B95B-CAA0-42C2-A504-1DCAE258E973}" destId="{657265A1-40A9-48A5-9243-6F25B70036DE}" srcOrd="4" destOrd="0" presId="urn:microsoft.com/office/officeart/2005/8/layout/radial4"/>
    <dgm:cxn modelId="{30EDA7EE-7318-495D-BD06-E7113F79B893}" type="presParOf" srcId="{5D67B95B-CAA0-42C2-A504-1DCAE258E973}" destId="{6701624E-89C6-43E8-927F-CE40D16B0FF5}" srcOrd="5" destOrd="0" presId="urn:microsoft.com/office/officeart/2005/8/layout/radial4"/>
    <dgm:cxn modelId="{7DD3DEBA-283C-4033-A05E-541A69BB5850}" type="presParOf" srcId="{5D67B95B-CAA0-42C2-A504-1DCAE258E973}" destId="{0BC02F6D-5BE2-48E1-AC9B-A9E8B90CADC4}"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BA9087-1ADF-485F-A2BD-ECF433EDB407}" type="doc">
      <dgm:prSet loTypeId="urn:microsoft.com/office/officeart/2005/8/layout/equation1" loCatId="relationship" qsTypeId="urn:microsoft.com/office/officeart/2005/8/quickstyle/simple1" qsCatId="simple" csTypeId="urn:microsoft.com/office/officeart/2005/8/colors/colorful5" csCatId="colorful" phldr="1"/>
      <dgm:spPr/>
    </dgm:pt>
    <dgm:pt modelId="{6F1B6C2A-88FD-425D-AD3E-B02E5CB901BC}">
      <dgm:prSet phldrT="[Texte]" custT="1"/>
      <dgm:spPr/>
      <dgm:t>
        <a:bodyPr/>
        <a:lstStyle/>
        <a:p>
          <a:r>
            <a:rPr lang="fr-FR" sz="1400" b="1" dirty="0"/>
            <a:t>Communication</a:t>
          </a:r>
          <a:r>
            <a:rPr lang="fr-FR" sz="1600" b="1" dirty="0"/>
            <a:t> </a:t>
          </a:r>
          <a:r>
            <a:rPr lang="fr-FR" sz="1400" b="1" dirty="0"/>
            <a:t>en</a:t>
          </a:r>
          <a:r>
            <a:rPr lang="fr-FR" sz="1600" b="1" dirty="0"/>
            <a:t> langue vivante étrangère</a:t>
          </a:r>
          <a:endParaRPr lang="fr-FR" sz="1600" dirty="0"/>
        </a:p>
      </dgm:t>
    </dgm:pt>
    <dgm:pt modelId="{19E91CB8-C2F6-48EE-AC71-21465D945B4C}" type="parTrans" cxnId="{C48069EC-9FF8-4D70-AF72-0D8BA2380098}">
      <dgm:prSet/>
      <dgm:spPr/>
      <dgm:t>
        <a:bodyPr/>
        <a:lstStyle/>
        <a:p>
          <a:endParaRPr lang="fr-FR"/>
        </a:p>
      </dgm:t>
    </dgm:pt>
    <dgm:pt modelId="{6C5B0FD0-1987-493F-A10B-74ADDE228203}" type="sibTrans" cxnId="{C48069EC-9FF8-4D70-AF72-0D8BA2380098}">
      <dgm:prSet/>
      <dgm:spPr/>
      <dgm:t>
        <a:bodyPr/>
        <a:lstStyle/>
        <a:p>
          <a:endParaRPr lang="fr-FR"/>
        </a:p>
      </dgm:t>
    </dgm:pt>
    <dgm:pt modelId="{03AFCFAB-7459-45D2-954C-AADEEE74D83B}">
      <dgm:prSet phldrT="[Texte]" custT="1"/>
      <dgm:spPr/>
      <dgm:t>
        <a:bodyPr/>
        <a:lstStyle/>
        <a:p>
          <a:r>
            <a:rPr lang="fr-FR" sz="1600" b="1" dirty="0"/>
            <a:t>Culture générale et expression</a:t>
          </a:r>
          <a:endParaRPr lang="fr-FR" sz="1600" dirty="0"/>
        </a:p>
      </dgm:t>
    </dgm:pt>
    <dgm:pt modelId="{D29150D3-6DF1-4281-8978-00B0A8FCE7A3}" type="parTrans" cxnId="{B3919CCC-8531-4222-A315-9A35EC748F37}">
      <dgm:prSet/>
      <dgm:spPr/>
      <dgm:t>
        <a:bodyPr/>
        <a:lstStyle/>
        <a:p>
          <a:endParaRPr lang="fr-FR"/>
        </a:p>
      </dgm:t>
    </dgm:pt>
    <dgm:pt modelId="{AE305D23-5424-4667-BFF4-5F58E46AF75C}" type="sibTrans" cxnId="{B3919CCC-8531-4222-A315-9A35EC748F37}">
      <dgm:prSet/>
      <dgm:spPr/>
      <dgm:t>
        <a:bodyPr/>
        <a:lstStyle/>
        <a:p>
          <a:endParaRPr lang="fr-FR"/>
        </a:p>
      </dgm:t>
    </dgm:pt>
    <dgm:pt modelId="{137B7088-42EB-4213-8074-0C22384CBB42}">
      <dgm:prSet custT="1"/>
      <dgm:spPr/>
      <dgm:t>
        <a:bodyPr/>
        <a:lstStyle/>
        <a:p>
          <a:r>
            <a:rPr lang="fr-FR" sz="1600" b="1" dirty="0"/>
            <a:t>Culture économique, juridique et managériale </a:t>
          </a:r>
          <a:endParaRPr lang="fr-FR" sz="1600" dirty="0"/>
        </a:p>
      </dgm:t>
    </dgm:pt>
    <dgm:pt modelId="{410ED636-BF65-499D-B9F9-FDE114A6E140}" type="parTrans" cxnId="{2D81EAE9-1021-4652-83AA-F072EE3812EA}">
      <dgm:prSet/>
      <dgm:spPr/>
      <dgm:t>
        <a:bodyPr/>
        <a:lstStyle/>
        <a:p>
          <a:endParaRPr lang="fr-FR"/>
        </a:p>
      </dgm:t>
    </dgm:pt>
    <dgm:pt modelId="{88472E02-5C5C-456A-8433-386B1C387732}" type="sibTrans" cxnId="{2D81EAE9-1021-4652-83AA-F072EE3812EA}">
      <dgm:prSet/>
      <dgm:spPr/>
      <dgm:t>
        <a:bodyPr/>
        <a:lstStyle/>
        <a:p>
          <a:endParaRPr lang="fr-FR"/>
        </a:p>
      </dgm:t>
    </dgm:pt>
    <dgm:pt modelId="{E13837CC-1F90-4623-BABA-80AAF57E34AC}" type="pres">
      <dgm:prSet presAssocID="{76BA9087-1ADF-485F-A2BD-ECF433EDB407}" presName="linearFlow" presStyleCnt="0">
        <dgm:presLayoutVars>
          <dgm:dir/>
          <dgm:resizeHandles val="exact"/>
        </dgm:presLayoutVars>
      </dgm:prSet>
      <dgm:spPr/>
    </dgm:pt>
    <dgm:pt modelId="{45826BCC-4288-4BD3-B1BF-FA61BBE0D70F}" type="pres">
      <dgm:prSet presAssocID="{03AFCFAB-7459-45D2-954C-AADEEE74D83B}" presName="node" presStyleLbl="node1" presStyleIdx="0" presStyleCnt="3" custLinFactX="207619" custLinFactNeighborX="300000" custLinFactNeighborY="-6707">
        <dgm:presLayoutVars>
          <dgm:bulletEnabled val="1"/>
        </dgm:presLayoutVars>
      </dgm:prSet>
      <dgm:spPr/>
    </dgm:pt>
    <dgm:pt modelId="{D083E8B1-06C3-4E39-8C06-E263FE9CBF75}" type="pres">
      <dgm:prSet presAssocID="{AE305D23-5424-4667-BFF4-5F58E46AF75C}" presName="spacerL" presStyleCnt="0"/>
      <dgm:spPr/>
    </dgm:pt>
    <dgm:pt modelId="{7D763BC8-05DC-4A19-A8BA-B7884D4B82BF}" type="pres">
      <dgm:prSet presAssocID="{AE305D23-5424-4667-BFF4-5F58E46AF75C}" presName="sibTrans" presStyleLbl="sibTrans2D1" presStyleIdx="0" presStyleCnt="2" custScaleX="39343" custScaleY="27309" custLinFactX="564518" custLinFactY="100000" custLinFactNeighborX="600000" custLinFactNeighborY="115519"/>
      <dgm:spPr/>
    </dgm:pt>
    <dgm:pt modelId="{25E90BFF-9143-43C4-B09C-1F0FABEE2B86}" type="pres">
      <dgm:prSet presAssocID="{AE305D23-5424-4667-BFF4-5F58E46AF75C}" presName="spacerR" presStyleCnt="0"/>
      <dgm:spPr/>
    </dgm:pt>
    <dgm:pt modelId="{56F96C03-1C69-482D-B964-0C9CA1BB80D4}" type="pres">
      <dgm:prSet presAssocID="{6F1B6C2A-88FD-425D-AD3E-B02E5CB901BC}" presName="node" presStyleLbl="node1" presStyleIdx="1" presStyleCnt="3" custLinFactX="-114392" custLinFactNeighborX="-200000" custLinFactNeighborY="-6707">
        <dgm:presLayoutVars>
          <dgm:bulletEnabled val="1"/>
        </dgm:presLayoutVars>
      </dgm:prSet>
      <dgm:spPr/>
    </dgm:pt>
    <dgm:pt modelId="{0556D032-93C0-403C-A142-E6EDE58ABAFE}" type="pres">
      <dgm:prSet presAssocID="{6C5B0FD0-1987-493F-A10B-74ADDE228203}" presName="spacerL" presStyleCnt="0"/>
      <dgm:spPr/>
    </dgm:pt>
    <dgm:pt modelId="{00A3B122-B7D9-44B3-ABB9-433A545AF9E3}" type="pres">
      <dgm:prSet presAssocID="{6C5B0FD0-1987-493F-A10B-74ADDE228203}" presName="sibTrans" presStyleLbl="sibTrans2D1" presStyleIdx="1" presStyleCnt="2" custFlipVert="0" custFlipHor="0" custScaleX="7953" custScaleY="26104" custLinFactX="209545" custLinFactY="100000" custLinFactNeighborX="300000" custLinFactNeighborY="164141"/>
      <dgm:spPr/>
    </dgm:pt>
    <dgm:pt modelId="{BF747AC6-DC17-4127-8425-B2FFC1E3FD5D}" type="pres">
      <dgm:prSet presAssocID="{6C5B0FD0-1987-493F-A10B-74ADDE228203}" presName="spacerR" presStyleCnt="0"/>
      <dgm:spPr/>
    </dgm:pt>
    <dgm:pt modelId="{E41A179E-1FE0-4380-92E3-F267AC19F8AA}" type="pres">
      <dgm:prSet presAssocID="{137B7088-42EB-4213-8074-0C22384CBB42}" presName="node" presStyleLbl="node1" presStyleIdx="2" presStyleCnt="3" custLinFactX="-121360" custLinFactNeighborX="-200000" custLinFactNeighborY="-6707">
        <dgm:presLayoutVars>
          <dgm:bulletEnabled val="1"/>
        </dgm:presLayoutVars>
      </dgm:prSet>
      <dgm:spPr/>
    </dgm:pt>
  </dgm:ptLst>
  <dgm:cxnLst>
    <dgm:cxn modelId="{EF846D36-C5E0-48B1-B810-F6C143D2B933}" type="presOf" srcId="{AE305D23-5424-4667-BFF4-5F58E46AF75C}" destId="{7D763BC8-05DC-4A19-A8BA-B7884D4B82BF}" srcOrd="0" destOrd="0" presId="urn:microsoft.com/office/officeart/2005/8/layout/equation1"/>
    <dgm:cxn modelId="{4B2B503F-8869-4897-9FC1-FC85C4F2D880}" type="presOf" srcId="{03AFCFAB-7459-45D2-954C-AADEEE74D83B}" destId="{45826BCC-4288-4BD3-B1BF-FA61BBE0D70F}" srcOrd="0" destOrd="0" presId="urn:microsoft.com/office/officeart/2005/8/layout/equation1"/>
    <dgm:cxn modelId="{859EC048-FB34-42AE-B175-D48312217087}" type="presOf" srcId="{6C5B0FD0-1987-493F-A10B-74ADDE228203}" destId="{00A3B122-B7D9-44B3-ABB9-433A545AF9E3}" srcOrd="0" destOrd="0" presId="urn:microsoft.com/office/officeart/2005/8/layout/equation1"/>
    <dgm:cxn modelId="{B1F9CE52-1704-41BF-8B5B-01A9E70EAE74}" type="presOf" srcId="{76BA9087-1ADF-485F-A2BD-ECF433EDB407}" destId="{E13837CC-1F90-4623-BABA-80AAF57E34AC}" srcOrd="0" destOrd="0" presId="urn:microsoft.com/office/officeart/2005/8/layout/equation1"/>
    <dgm:cxn modelId="{C6AD27B8-9AD2-4EB2-93F1-3BCCE5AD4009}" type="presOf" srcId="{137B7088-42EB-4213-8074-0C22384CBB42}" destId="{E41A179E-1FE0-4380-92E3-F267AC19F8AA}" srcOrd="0" destOrd="0" presId="urn:microsoft.com/office/officeart/2005/8/layout/equation1"/>
    <dgm:cxn modelId="{B3919CCC-8531-4222-A315-9A35EC748F37}" srcId="{76BA9087-1ADF-485F-A2BD-ECF433EDB407}" destId="{03AFCFAB-7459-45D2-954C-AADEEE74D83B}" srcOrd="0" destOrd="0" parTransId="{D29150D3-6DF1-4281-8978-00B0A8FCE7A3}" sibTransId="{AE305D23-5424-4667-BFF4-5F58E46AF75C}"/>
    <dgm:cxn modelId="{745C38DD-C0C0-4DF7-972F-79ED8E331C5C}" type="presOf" srcId="{6F1B6C2A-88FD-425D-AD3E-B02E5CB901BC}" destId="{56F96C03-1C69-482D-B964-0C9CA1BB80D4}" srcOrd="0" destOrd="0" presId="urn:microsoft.com/office/officeart/2005/8/layout/equation1"/>
    <dgm:cxn modelId="{2D81EAE9-1021-4652-83AA-F072EE3812EA}" srcId="{76BA9087-1ADF-485F-A2BD-ECF433EDB407}" destId="{137B7088-42EB-4213-8074-0C22384CBB42}" srcOrd="2" destOrd="0" parTransId="{410ED636-BF65-499D-B9F9-FDE114A6E140}" sibTransId="{88472E02-5C5C-456A-8433-386B1C387732}"/>
    <dgm:cxn modelId="{C48069EC-9FF8-4D70-AF72-0D8BA2380098}" srcId="{76BA9087-1ADF-485F-A2BD-ECF433EDB407}" destId="{6F1B6C2A-88FD-425D-AD3E-B02E5CB901BC}" srcOrd="1" destOrd="0" parTransId="{19E91CB8-C2F6-48EE-AC71-21465D945B4C}" sibTransId="{6C5B0FD0-1987-493F-A10B-74ADDE228203}"/>
    <dgm:cxn modelId="{C0633BD6-6A6D-49C5-B2C2-9DD57F283142}" type="presParOf" srcId="{E13837CC-1F90-4623-BABA-80AAF57E34AC}" destId="{45826BCC-4288-4BD3-B1BF-FA61BBE0D70F}" srcOrd="0" destOrd="0" presId="urn:microsoft.com/office/officeart/2005/8/layout/equation1"/>
    <dgm:cxn modelId="{E2FAE0C3-BB9A-462D-A7E1-2C4780F1A73A}" type="presParOf" srcId="{E13837CC-1F90-4623-BABA-80AAF57E34AC}" destId="{D083E8B1-06C3-4E39-8C06-E263FE9CBF75}" srcOrd="1" destOrd="0" presId="urn:microsoft.com/office/officeart/2005/8/layout/equation1"/>
    <dgm:cxn modelId="{ED4E5934-C82D-4CE5-AC3C-732B45C28726}" type="presParOf" srcId="{E13837CC-1F90-4623-BABA-80AAF57E34AC}" destId="{7D763BC8-05DC-4A19-A8BA-B7884D4B82BF}" srcOrd="2" destOrd="0" presId="urn:microsoft.com/office/officeart/2005/8/layout/equation1"/>
    <dgm:cxn modelId="{7E6FCB7C-40AE-4B98-866C-2180918DF45B}" type="presParOf" srcId="{E13837CC-1F90-4623-BABA-80AAF57E34AC}" destId="{25E90BFF-9143-43C4-B09C-1F0FABEE2B86}" srcOrd="3" destOrd="0" presId="urn:microsoft.com/office/officeart/2005/8/layout/equation1"/>
    <dgm:cxn modelId="{E7012094-1FD2-4A07-A9B6-2A5712BF7213}" type="presParOf" srcId="{E13837CC-1F90-4623-BABA-80AAF57E34AC}" destId="{56F96C03-1C69-482D-B964-0C9CA1BB80D4}" srcOrd="4" destOrd="0" presId="urn:microsoft.com/office/officeart/2005/8/layout/equation1"/>
    <dgm:cxn modelId="{3916D6FB-437D-4AE1-AB78-EDEAF621F6F6}" type="presParOf" srcId="{E13837CC-1F90-4623-BABA-80AAF57E34AC}" destId="{0556D032-93C0-403C-A142-E6EDE58ABAFE}" srcOrd="5" destOrd="0" presId="urn:microsoft.com/office/officeart/2005/8/layout/equation1"/>
    <dgm:cxn modelId="{63AE85CF-7A33-4AEF-93CA-2AA989B44124}" type="presParOf" srcId="{E13837CC-1F90-4623-BABA-80AAF57E34AC}" destId="{00A3B122-B7D9-44B3-ABB9-433A545AF9E3}" srcOrd="6" destOrd="0" presId="urn:microsoft.com/office/officeart/2005/8/layout/equation1"/>
    <dgm:cxn modelId="{519EA2A8-6B22-4AE2-AF24-24FFFC67F39B}" type="presParOf" srcId="{E13837CC-1F90-4623-BABA-80AAF57E34AC}" destId="{BF747AC6-DC17-4127-8425-B2FFC1E3FD5D}" srcOrd="7" destOrd="0" presId="urn:microsoft.com/office/officeart/2005/8/layout/equation1"/>
    <dgm:cxn modelId="{403F1C84-62D7-43CE-9D5E-9590B3C532CB}" type="presParOf" srcId="{E13837CC-1F90-4623-BABA-80AAF57E34AC}" destId="{E41A179E-1FE0-4380-92E3-F267AC19F8AA}"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1745E0-F75E-47B0-9365-0B3F456FF5AF}" type="doc">
      <dgm:prSet loTypeId="urn:microsoft.com/office/officeart/2005/8/layout/default#1" loCatId="list" qsTypeId="urn:microsoft.com/office/officeart/2005/8/quickstyle/3d1" qsCatId="3D" csTypeId="urn:microsoft.com/office/officeart/2005/8/colors/accent1_2" csCatId="accent1" phldr="1"/>
      <dgm:spPr/>
      <dgm:t>
        <a:bodyPr/>
        <a:lstStyle/>
        <a:p>
          <a:endParaRPr lang="fr-FR"/>
        </a:p>
      </dgm:t>
    </dgm:pt>
    <dgm:pt modelId="{00C722D0-1590-4C04-8D36-C41DCF86DF29}">
      <dgm:prSet phldrT="[Texte]" custT="1"/>
      <dgm:spPr>
        <a:solidFill>
          <a:schemeClr val="accent2">
            <a:lumMod val="75000"/>
          </a:schemeClr>
        </a:solidFill>
      </dgm:spPr>
      <dgm:t>
        <a:bodyPr/>
        <a:lstStyle/>
        <a:p>
          <a:pPr algn="ctr"/>
          <a:r>
            <a:rPr lang="fr-FR" sz="1600" b="1" dirty="0">
              <a:latin typeface="Arial"/>
              <a:ea typeface="Arial"/>
              <a:cs typeface="Times New Roman"/>
            </a:rPr>
            <a:t>Domaine d’activités 1 : Développement de la relation client et vente conseil</a:t>
          </a:r>
          <a:endParaRPr lang="fr-FR" sz="1600" dirty="0"/>
        </a:p>
      </dgm:t>
    </dgm:pt>
    <dgm:pt modelId="{602D2140-6176-44A7-BF41-98417E18F41D}" type="parTrans" cxnId="{5F85D15B-C99D-4695-80F6-D95BFD32E0EF}">
      <dgm:prSet/>
      <dgm:spPr/>
      <dgm:t>
        <a:bodyPr/>
        <a:lstStyle/>
        <a:p>
          <a:pPr algn="ctr"/>
          <a:endParaRPr lang="fr-FR"/>
        </a:p>
      </dgm:t>
    </dgm:pt>
    <dgm:pt modelId="{23753D2E-FF88-48AF-94D7-8B3D0EDC2725}" type="sibTrans" cxnId="{5F85D15B-C99D-4695-80F6-D95BFD32E0EF}">
      <dgm:prSet/>
      <dgm:spPr/>
      <dgm:t>
        <a:bodyPr/>
        <a:lstStyle/>
        <a:p>
          <a:pPr algn="ctr"/>
          <a:endParaRPr lang="fr-FR"/>
        </a:p>
      </dgm:t>
    </dgm:pt>
    <dgm:pt modelId="{E7E91373-B58C-45E8-8D6C-BB0695D2C812}">
      <dgm:prSet phldrT="[Texte]" custT="1"/>
      <dgm:spPr>
        <a:solidFill>
          <a:srgbClr val="00B0F0"/>
        </a:solidFill>
      </dgm:spPr>
      <dgm:t>
        <a:bodyPr/>
        <a:lstStyle/>
        <a:p>
          <a:pPr algn="ctr"/>
          <a:r>
            <a:rPr lang="fr-FR" sz="1600" b="1" dirty="0">
              <a:latin typeface="Arial"/>
              <a:ea typeface="Arial"/>
              <a:cs typeface="Times New Roman"/>
            </a:rPr>
            <a:t>Domaine d’activités 2 : </a:t>
          </a:r>
          <a:endParaRPr lang="fr-FR" sz="1600" dirty="0">
            <a:latin typeface="Times New Roman"/>
            <a:ea typeface="Times New Roman"/>
            <a:cs typeface="Times New Roman"/>
          </a:endParaRPr>
        </a:p>
        <a:p>
          <a:pPr algn="ctr"/>
          <a:r>
            <a:rPr lang="fr-FR" sz="1600" b="1" dirty="0">
              <a:latin typeface="Arial"/>
              <a:ea typeface="Arial"/>
              <a:cs typeface="Times New Roman"/>
            </a:rPr>
            <a:t>Animation et dynamisation de l’offre commerciale</a:t>
          </a:r>
          <a:endParaRPr lang="fr-FR" sz="1600" dirty="0"/>
        </a:p>
      </dgm:t>
    </dgm:pt>
    <dgm:pt modelId="{28EC97E3-7F57-4996-8964-2EE4F5BAE209}" type="parTrans" cxnId="{D9152F98-AC92-49A3-A24A-51E3E5860BAD}">
      <dgm:prSet/>
      <dgm:spPr/>
      <dgm:t>
        <a:bodyPr/>
        <a:lstStyle/>
        <a:p>
          <a:pPr algn="ctr"/>
          <a:endParaRPr lang="fr-FR"/>
        </a:p>
      </dgm:t>
    </dgm:pt>
    <dgm:pt modelId="{8592D233-2F78-4FCF-AE4E-4F7296C2789B}" type="sibTrans" cxnId="{D9152F98-AC92-49A3-A24A-51E3E5860BAD}">
      <dgm:prSet/>
      <dgm:spPr/>
      <dgm:t>
        <a:bodyPr/>
        <a:lstStyle/>
        <a:p>
          <a:pPr algn="ctr"/>
          <a:endParaRPr lang="fr-FR"/>
        </a:p>
      </dgm:t>
    </dgm:pt>
    <dgm:pt modelId="{DE6CA024-93E3-4338-BFB1-BEACC5C65970}">
      <dgm:prSet phldrT="[Texte]" custT="1"/>
      <dgm:spPr>
        <a:solidFill>
          <a:srgbClr val="92D050"/>
        </a:solidFill>
      </dgm:spPr>
      <dgm:t>
        <a:bodyPr/>
        <a:lstStyle/>
        <a:p>
          <a:pPr algn="ctr"/>
          <a:r>
            <a:rPr lang="fr-FR" sz="1600" b="1" dirty="0">
              <a:latin typeface="Arial"/>
              <a:ea typeface="Arial"/>
              <a:cs typeface="Times New Roman"/>
            </a:rPr>
            <a:t>Domaine d’activités 3 : </a:t>
          </a:r>
          <a:endParaRPr lang="fr-FR" sz="1600" dirty="0">
            <a:latin typeface="Times New Roman"/>
            <a:ea typeface="Times New Roman"/>
            <a:cs typeface="Times New Roman"/>
          </a:endParaRPr>
        </a:p>
        <a:p>
          <a:pPr algn="ctr"/>
          <a:r>
            <a:rPr lang="fr-FR" sz="1600" b="1" dirty="0">
              <a:latin typeface="Arial"/>
              <a:ea typeface="Arial"/>
              <a:cs typeface="Times New Roman"/>
            </a:rPr>
            <a:t>Gestion opérationnelle</a:t>
          </a:r>
          <a:endParaRPr lang="fr-FR" sz="1600" dirty="0"/>
        </a:p>
      </dgm:t>
    </dgm:pt>
    <dgm:pt modelId="{116BE699-DB48-4E70-B878-0FD307BBCEAE}" type="parTrans" cxnId="{B7EB241A-8E50-4965-A18A-84474A5473DA}">
      <dgm:prSet/>
      <dgm:spPr/>
      <dgm:t>
        <a:bodyPr/>
        <a:lstStyle/>
        <a:p>
          <a:pPr algn="ctr"/>
          <a:endParaRPr lang="fr-FR"/>
        </a:p>
      </dgm:t>
    </dgm:pt>
    <dgm:pt modelId="{B89FBEC1-A83A-4B37-B243-E0BFD5C1A8B7}" type="sibTrans" cxnId="{B7EB241A-8E50-4965-A18A-84474A5473DA}">
      <dgm:prSet/>
      <dgm:spPr/>
      <dgm:t>
        <a:bodyPr/>
        <a:lstStyle/>
        <a:p>
          <a:pPr algn="ctr"/>
          <a:endParaRPr lang="fr-FR"/>
        </a:p>
      </dgm:t>
    </dgm:pt>
    <dgm:pt modelId="{C800745F-739F-4838-AB4B-83DC7E849A6A}">
      <dgm:prSet phldrT="[Texte]" custT="1"/>
      <dgm:spPr>
        <a:solidFill>
          <a:srgbClr val="7030A0"/>
        </a:solidFill>
      </dgm:spPr>
      <dgm:t>
        <a:bodyPr/>
        <a:lstStyle/>
        <a:p>
          <a:pPr algn="ctr"/>
          <a:r>
            <a:rPr lang="fr-FR" sz="1600" b="1" dirty="0">
              <a:latin typeface="Arial"/>
              <a:ea typeface="Arial"/>
              <a:cs typeface="Times New Roman"/>
            </a:rPr>
            <a:t>Domaine d’activités 4 : </a:t>
          </a:r>
          <a:endParaRPr lang="fr-FR" sz="1600" dirty="0">
            <a:latin typeface="Times New Roman"/>
            <a:ea typeface="Times New Roman"/>
            <a:cs typeface="Times New Roman"/>
          </a:endParaRPr>
        </a:p>
        <a:p>
          <a:pPr algn="ctr"/>
          <a:r>
            <a:rPr lang="fr-FR" sz="1600" b="1" dirty="0">
              <a:latin typeface="Arial"/>
              <a:ea typeface="Arial"/>
              <a:cs typeface="Times New Roman"/>
            </a:rPr>
            <a:t>Management de l’équipe commerciale</a:t>
          </a:r>
          <a:endParaRPr lang="fr-FR" sz="1600" dirty="0"/>
        </a:p>
      </dgm:t>
    </dgm:pt>
    <dgm:pt modelId="{903E46D1-4A4A-443F-9B57-B791303FF2FF}" type="parTrans" cxnId="{D3887C21-61D9-4994-9F2D-3F449F593E47}">
      <dgm:prSet/>
      <dgm:spPr/>
      <dgm:t>
        <a:bodyPr/>
        <a:lstStyle/>
        <a:p>
          <a:pPr algn="ctr"/>
          <a:endParaRPr lang="fr-FR"/>
        </a:p>
      </dgm:t>
    </dgm:pt>
    <dgm:pt modelId="{F1DDBBD6-E61C-4607-8FA3-BF4C28EB1032}" type="sibTrans" cxnId="{D3887C21-61D9-4994-9F2D-3F449F593E47}">
      <dgm:prSet/>
      <dgm:spPr/>
      <dgm:t>
        <a:bodyPr/>
        <a:lstStyle/>
        <a:p>
          <a:pPr algn="ctr"/>
          <a:endParaRPr lang="fr-FR"/>
        </a:p>
      </dgm:t>
    </dgm:pt>
    <dgm:pt modelId="{36ECBA30-6B80-47CC-AB47-46D2EFB18EC2}" type="pres">
      <dgm:prSet presAssocID="{661745E0-F75E-47B0-9365-0B3F456FF5AF}" presName="diagram" presStyleCnt="0">
        <dgm:presLayoutVars>
          <dgm:dir/>
          <dgm:resizeHandles val="exact"/>
        </dgm:presLayoutVars>
      </dgm:prSet>
      <dgm:spPr/>
    </dgm:pt>
    <dgm:pt modelId="{D663C9D0-C198-4FD1-89AE-DD811826D171}" type="pres">
      <dgm:prSet presAssocID="{00C722D0-1590-4C04-8D36-C41DCF86DF29}" presName="node" presStyleLbl="node1" presStyleIdx="0" presStyleCnt="4" custScaleX="111752">
        <dgm:presLayoutVars>
          <dgm:bulletEnabled val="1"/>
        </dgm:presLayoutVars>
      </dgm:prSet>
      <dgm:spPr/>
    </dgm:pt>
    <dgm:pt modelId="{C426BDCD-9256-4F73-8643-B656C376E348}" type="pres">
      <dgm:prSet presAssocID="{23753D2E-FF88-48AF-94D7-8B3D0EDC2725}" presName="sibTrans" presStyleCnt="0"/>
      <dgm:spPr/>
    </dgm:pt>
    <dgm:pt modelId="{C10AE93A-3CEC-4122-A22F-990F95A1D2F4}" type="pres">
      <dgm:prSet presAssocID="{E7E91373-B58C-45E8-8D6C-BB0695D2C812}" presName="node" presStyleLbl="node1" presStyleIdx="1" presStyleCnt="4" custScaleX="117077">
        <dgm:presLayoutVars>
          <dgm:bulletEnabled val="1"/>
        </dgm:presLayoutVars>
      </dgm:prSet>
      <dgm:spPr/>
    </dgm:pt>
    <dgm:pt modelId="{1F6C3CAF-5BB3-49D8-B33A-A58CEF4F457A}" type="pres">
      <dgm:prSet presAssocID="{8592D233-2F78-4FCF-AE4E-4F7296C2789B}" presName="sibTrans" presStyleCnt="0"/>
      <dgm:spPr/>
    </dgm:pt>
    <dgm:pt modelId="{373ACF09-8B18-4DBC-A575-85359C7C3D2C}" type="pres">
      <dgm:prSet presAssocID="{DE6CA024-93E3-4338-BFB1-BEACC5C65970}" presName="node" presStyleLbl="node1" presStyleIdx="2" presStyleCnt="4" custScaleX="111752">
        <dgm:presLayoutVars>
          <dgm:bulletEnabled val="1"/>
        </dgm:presLayoutVars>
      </dgm:prSet>
      <dgm:spPr/>
    </dgm:pt>
    <dgm:pt modelId="{6BEFEF2F-911D-4716-A379-CB924F5A6D45}" type="pres">
      <dgm:prSet presAssocID="{B89FBEC1-A83A-4B37-B243-E0BFD5C1A8B7}" presName="sibTrans" presStyleCnt="0"/>
      <dgm:spPr/>
    </dgm:pt>
    <dgm:pt modelId="{98526FAB-B89A-4EF7-843E-1EFECD372F39}" type="pres">
      <dgm:prSet presAssocID="{C800745F-739F-4838-AB4B-83DC7E849A6A}" presName="node" presStyleLbl="node1" presStyleIdx="3" presStyleCnt="4" custScaleX="113720">
        <dgm:presLayoutVars>
          <dgm:bulletEnabled val="1"/>
        </dgm:presLayoutVars>
      </dgm:prSet>
      <dgm:spPr/>
    </dgm:pt>
  </dgm:ptLst>
  <dgm:cxnLst>
    <dgm:cxn modelId="{B7EB241A-8E50-4965-A18A-84474A5473DA}" srcId="{661745E0-F75E-47B0-9365-0B3F456FF5AF}" destId="{DE6CA024-93E3-4338-BFB1-BEACC5C65970}" srcOrd="2" destOrd="0" parTransId="{116BE699-DB48-4E70-B878-0FD307BBCEAE}" sibTransId="{B89FBEC1-A83A-4B37-B243-E0BFD5C1A8B7}"/>
    <dgm:cxn modelId="{8B54E91B-91A7-47A6-A5F8-15614B6B4ED1}" type="presOf" srcId="{661745E0-F75E-47B0-9365-0B3F456FF5AF}" destId="{36ECBA30-6B80-47CC-AB47-46D2EFB18EC2}" srcOrd="0" destOrd="0" presId="urn:microsoft.com/office/officeart/2005/8/layout/default#1"/>
    <dgm:cxn modelId="{D3887C21-61D9-4994-9F2D-3F449F593E47}" srcId="{661745E0-F75E-47B0-9365-0B3F456FF5AF}" destId="{C800745F-739F-4838-AB4B-83DC7E849A6A}" srcOrd="3" destOrd="0" parTransId="{903E46D1-4A4A-443F-9B57-B791303FF2FF}" sibTransId="{F1DDBBD6-E61C-4607-8FA3-BF4C28EB1032}"/>
    <dgm:cxn modelId="{5F85D15B-C99D-4695-80F6-D95BFD32E0EF}" srcId="{661745E0-F75E-47B0-9365-0B3F456FF5AF}" destId="{00C722D0-1590-4C04-8D36-C41DCF86DF29}" srcOrd="0" destOrd="0" parTransId="{602D2140-6176-44A7-BF41-98417E18F41D}" sibTransId="{23753D2E-FF88-48AF-94D7-8B3D0EDC2725}"/>
    <dgm:cxn modelId="{FBD87087-D5D0-428E-BE2D-DC08ED53FA5F}" type="presOf" srcId="{C800745F-739F-4838-AB4B-83DC7E849A6A}" destId="{98526FAB-B89A-4EF7-843E-1EFECD372F39}" srcOrd="0" destOrd="0" presId="urn:microsoft.com/office/officeart/2005/8/layout/default#1"/>
    <dgm:cxn modelId="{D9152F98-AC92-49A3-A24A-51E3E5860BAD}" srcId="{661745E0-F75E-47B0-9365-0B3F456FF5AF}" destId="{E7E91373-B58C-45E8-8D6C-BB0695D2C812}" srcOrd="1" destOrd="0" parTransId="{28EC97E3-7F57-4996-8964-2EE4F5BAE209}" sibTransId="{8592D233-2F78-4FCF-AE4E-4F7296C2789B}"/>
    <dgm:cxn modelId="{8D61A9B7-F732-4289-9DAA-225068BEDA39}" type="presOf" srcId="{E7E91373-B58C-45E8-8D6C-BB0695D2C812}" destId="{C10AE93A-3CEC-4122-A22F-990F95A1D2F4}" srcOrd="0" destOrd="0" presId="urn:microsoft.com/office/officeart/2005/8/layout/default#1"/>
    <dgm:cxn modelId="{BE1671C4-489E-4D3D-BD37-01123214A8B2}" type="presOf" srcId="{00C722D0-1590-4C04-8D36-C41DCF86DF29}" destId="{D663C9D0-C198-4FD1-89AE-DD811826D171}" srcOrd="0" destOrd="0" presId="urn:microsoft.com/office/officeart/2005/8/layout/default#1"/>
    <dgm:cxn modelId="{3F2885CB-C0A9-4736-AE7E-B1FC6114F9CA}" type="presOf" srcId="{DE6CA024-93E3-4338-BFB1-BEACC5C65970}" destId="{373ACF09-8B18-4DBC-A575-85359C7C3D2C}" srcOrd="0" destOrd="0" presId="urn:microsoft.com/office/officeart/2005/8/layout/default#1"/>
    <dgm:cxn modelId="{CF2D80BA-7D46-4816-90E4-4BB5E7EF55A4}" type="presParOf" srcId="{36ECBA30-6B80-47CC-AB47-46D2EFB18EC2}" destId="{D663C9D0-C198-4FD1-89AE-DD811826D171}" srcOrd="0" destOrd="0" presId="urn:microsoft.com/office/officeart/2005/8/layout/default#1"/>
    <dgm:cxn modelId="{9EA67AF3-451E-4A01-9CB8-6A13A4F40719}" type="presParOf" srcId="{36ECBA30-6B80-47CC-AB47-46D2EFB18EC2}" destId="{C426BDCD-9256-4F73-8643-B656C376E348}" srcOrd="1" destOrd="0" presId="urn:microsoft.com/office/officeart/2005/8/layout/default#1"/>
    <dgm:cxn modelId="{6BADCB08-3368-41D9-9E48-FD487E959EBD}" type="presParOf" srcId="{36ECBA30-6B80-47CC-AB47-46D2EFB18EC2}" destId="{C10AE93A-3CEC-4122-A22F-990F95A1D2F4}" srcOrd="2" destOrd="0" presId="urn:microsoft.com/office/officeart/2005/8/layout/default#1"/>
    <dgm:cxn modelId="{099B8BB3-2AE9-495E-95BF-380EC902E8C5}" type="presParOf" srcId="{36ECBA30-6B80-47CC-AB47-46D2EFB18EC2}" destId="{1F6C3CAF-5BB3-49D8-B33A-A58CEF4F457A}" srcOrd="3" destOrd="0" presId="urn:microsoft.com/office/officeart/2005/8/layout/default#1"/>
    <dgm:cxn modelId="{89AF2A43-9B9D-4728-94AC-9C20C278A04B}" type="presParOf" srcId="{36ECBA30-6B80-47CC-AB47-46D2EFB18EC2}" destId="{373ACF09-8B18-4DBC-A575-85359C7C3D2C}" srcOrd="4" destOrd="0" presId="urn:microsoft.com/office/officeart/2005/8/layout/default#1"/>
    <dgm:cxn modelId="{63583ADB-F426-4F9A-9FAE-07E03120CC06}" type="presParOf" srcId="{36ECBA30-6B80-47CC-AB47-46D2EFB18EC2}" destId="{6BEFEF2F-911D-4716-A379-CB924F5A6D45}" srcOrd="5" destOrd="0" presId="urn:microsoft.com/office/officeart/2005/8/layout/default#1"/>
    <dgm:cxn modelId="{F0B996D1-5DA8-4C6E-9545-E36240E110AD}" type="presParOf" srcId="{36ECBA30-6B80-47CC-AB47-46D2EFB18EC2}" destId="{98526FAB-B89A-4EF7-843E-1EFECD372F39}" srcOrd="6" destOrd="0" presId="urn:microsoft.com/office/officeart/2005/8/layout/defaul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EA8BE5-C8C5-43EF-9803-CB11367ADEAC}" type="doc">
      <dgm:prSet loTypeId="urn:microsoft.com/office/officeart/2005/8/layout/rings+Icon" loCatId="officeonline" qsTypeId="urn:microsoft.com/office/officeart/2005/8/quickstyle/simple1" qsCatId="simple" csTypeId="urn:microsoft.com/office/officeart/2005/8/colors/accent1_2" csCatId="accent1" phldr="1"/>
      <dgm:spPr/>
      <dgm:t>
        <a:bodyPr/>
        <a:lstStyle/>
        <a:p>
          <a:endParaRPr lang="fr-FR"/>
        </a:p>
      </dgm:t>
    </dgm:pt>
    <dgm:pt modelId="{2A30BB95-DA80-4FFE-978B-A82F76CB8A72}">
      <dgm:prSet/>
      <dgm:spPr/>
      <dgm:t>
        <a:bodyPr/>
        <a:lstStyle/>
        <a:p>
          <a:r>
            <a:rPr lang="fr-FR" dirty="0"/>
            <a:t>Des unités commerciales d'entreprises de production</a:t>
          </a:r>
        </a:p>
      </dgm:t>
    </dgm:pt>
    <dgm:pt modelId="{57861561-951B-4DF2-8EA9-498477E95172}" type="parTrans" cxnId="{234F9C88-70E8-4C58-90E6-082881285622}">
      <dgm:prSet/>
      <dgm:spPr/>
      <dgm:t>
        <a:bodyPr/>
        <a:lstStyle/>
        <a:p>
          <a:endParaRPr lang="fr-FR"/>
        </a:p>
      </dgm:t>
    </dgm:pt>
    <dgm:pt modelId="{34CFAD69-CDED-462F-BC3D-4580AE091082}" type="sibTrans" cxnId="{234F9C88-70E8-4C58-90E6-082881285622}">
      <dgm:prSet/>
      <dgm:spPr/>
      <dgm:t>
        <a:bodyPr/>
        <a:lstStyle/>
        <a:p>
          <a:endParaRPr lang="fr-FR"/>
        </a:p>
      </dgm:t>
    </dgm:pt>
    <dgm:pt modelId="{E43248B1-1C09-4D15-8F91-333A6BD6DFD3}">
      <dgm:prSet/>
      <dgm:spPr/>
      <dgm:t>
        <a:bodyPr/>
        <a:lstStyle/>
        <a:p>
          <a:r>
            <a:rPr lang="fr-FR" dirty="0"/>
            <a:t>Des entreprises de commerce électronique </a:t>
          </a:r>
        </a:p>
      </dgm:t>
    </dgm:pt>
    <dgm:pt modelId="{BB358289-A9DA-4E4B-8C90-25DF0CD3F492}" type="parTrans" cxnId="{A7E2FB5F-0668-4488-8217-5357641B7D1C}">
      <dgm:prSet/>
      <dgm:spPr/>
      <dgm:t>
        <a:bodyPr/>
        <a:lstStyle/>
        <a:p>
          <a:endParaRPr lang="fr-FR"/>
        </a:p>
      </dgm:t>
    </dgm:pt>
    <dgm:pt modelId="{3BAF57E3-E791-4D5C-8804-14823B00E361}" type="sibTrans" cxnId="{A7E2FB5F-0668-4488-8217-5357641B7D1C}">
      <dgm:prSet/>
      <dgm:spPr/>
      <dgm:t>
        <a:bodyPr/>
        <a:lstStyle/>
        <a:p>
          <a:endParaRPr lang="fr-FR"/>
        </a:p>
      </dgm:t>
    </dgm:pt>
    <dgm:pt modelId="{7E253171-76C1-474C-A6D6-EA0160FB3EC7}">
      <dgm:prSet/>
      <dgm:spPr/>
      <dgm:t>
        <a:bodyPr/>
        <a:lstStyle/>
        <a:p>
          <a:r>
            <a:rPr lang="fr-FR" dirty="0"/>
            <a:t>Des entreprises de distribution des secteurs alimentaires ou spécialisés </a:t>
          </a:r>
        </a:p>
      </dgm:t>
    </dgm:pt>
    <dgm:pt modelId="{25B1C27F-3F28-45A6-8556-0A8043260D25}" type="parTrans" cxnId="{2E9FBD84-BBE1-4A5D-A349-2672E50E2A26}">
      <dgm:prSet/>
      <dgm:spPr/>
      <dgm:t>
        <a:bodyPr/>
        <a:lstStyle/>
        <a:p>
          <a:endParaRPr lang="fr-FR"/>
        </a:p>
      </dgm:t>
    </dgm:pt>
    <dgm:pt modelId="{6BCBF5A6-EA73-464F-B1D8-815677D35ED6}" type="sibTrans" cxnId="{2E9FBD84-BBE1-4A5D-A349-2672E50E2A26}">
      <dgm:prSet/>
      <dgm:spPr/>
      <dgm:t>
        <a:bodyPr/>
        <a:lstStyle/>
        <a:p>
          <a:endParaRPr lang="fr-FR"/>
        </a:p>
      </dgm:t>
    </dgm:pt>
    <dgm:pt modelId="{09D96A75-2748-476E-A59D-639EB248935A}">
      <dgm:prSet/>
      <dgm:spPr/>
      <dgm:t>
        <a:bodyPr/>
        <a:lstStyle/>
        <a:p>
          <a:r>
            <a:rPr lang="fr-FR" dirty="0"/>
            <a:t>Des entreprises de prestation de services  </a:t>
          </a:r>
        </a:p>
      </dgm:t>
    </dgm:pt>
    <dgm:pt modelId="{44E42E34-A46E-46BA-9EC3-83230632078E}" type="parTrans" cxnId="{AEFE7140-9740-4EE9-A2FB-70C47CCFED71}">
      <dgm:prSet/>
      <dgm:spPr/>
      <dgm:t>
        <a:bodyPr/>
        <a:lstStyle/>
        <a:p>
          <a:endParaRPr lang="fr-FR"/>
        </a:p>
      </dgm:t>
    </dgm:pt>
    <dgm:pt modelId="{221449EF-A348-4EF2-83A9-2BA7FDFDFA9D}" type="sibTrans" cxnId="{AEFE7140-9740-4EE9-A2FB-70C47CCFED71}">
      <dgm:prSet/>
      <dgm:spPr/>
      <dgm:t>
        <a:bodyPr/>
        <a:lstStyle/>
        <a:p>
          <a:endParaRPr lang="fr-FR"/>
        </a:p>
      </dgm:t>
    </dgm:pt>
    <dgm:pt modelId="{EBD8207E-B3DC-4BD9-A915-9B2BCB45F3DA}">
      <dgm:prSet/>
      <dgm:spPr/>
      <dgm:t>
        <a:bodyPr/>
        <a:lstStyle/>
        <a:p>
          <a:r>
            <a:rPr lang="fr-FR" dirty="0"/>
            <a:t>Des associations à but lucratif dont l'objet repose sur la distribution de produits et/ou de services  </a:t>
          </a:r>
        </a:p>
      </dgm:t>
    </dgm:pt>
    <dgm:pt modelId="{B79571B3-A8F0-41AC-84AF-18585DEAE479}" type="parTrans" cxnId="{CC3999DA-3FA3-4BFF-AD7F-5772737D3C95}">
      <dgm:prSet/>
      <dgm:spPr/>
      <dgm:t>
        <a:bodyPr/>
        <a:lstStyle/>
        <a:p>
          <a:endParaRPr lang="fr-FR"/>
        </a:p>
      </dgm:t>
    </dgm:pt>
    <dgm:pt modelId="{D115541D-A5DA-4990-9C42-29BD3A5FE5D4}" type="sibTrans" cxnId="{CC3999DA-3FA3-4BFF-AD7F-5772737D3C95}">
      <dgm:prSet/>
      <dgm:spPr/>
      <dgm:t>
        <a:bodyPr/>
        <a:lstStyle/>
        <a:p>
          <a:endParaRPr lang="fr-FR"/>
        </a:p>
      </dgm:t>
    </dgm:pt>
    <dgm:pt modelId="{F32A1A5F-C7EE-4900-8DF6-33709ECD7C47}" type="pres">
      <dgm:prSet presAssocID="{3AEA8BE5-C8C5-43EF-9803-CB11367ADEAC}" presName="Name0" presStyleCnt="0">
        <dgm:presLayoutVars>
          <dgm:chMax val="7"/>
          <dgm:dir/>
          <dgm:resizeHandles val="exact"/>
        </dgm:presLayoutVars>
      </dgm:prSet>
      <dgm:spPr/>
    </dgm:pt>
    <dgm:pt modelId="{1C935E94-6B75-47DE-AC85-BA9831EE3D91}" type="pres">
      <dgm:prSet presAssocID="{3AEA8BE5-C8C5-43EF-9803-CB11367ADEAC}" presName="ellipse1" presStyleLbl="vennNode1" presStyleIdx="0" presStyleCnt="5" custScaleY="43185" custLinFactNeighborX="78458" custLinFactNeighborY="-23776">
        <dgm:presLayoutVars>
          <dgm:bulletEnabled val="1"/>
        </dgm:presLayoutVars>
      </dgm:prSet>
      <dgm:spPr/>
    </dgm:pt>
    <dgm:pt modelId="{F26BFB8A-E9B4-443B-B904-BE31CB79DC62}" type="pres">
      <dgm:prSet presAssocID="{3AEA8BE5-C8C5-43EF-9803-CB11367ADEAC}" presName="ellipse2" presStyleLbl="vennNode1" presStyleIdx="1" presStyleCnt="5" custScaleY="48215" custLinFactNeighborX="24331" custLinFactNeighborY="-13555">
        <dgm:presLayoutVars>
          <dgm:bulletEnabled val="1"/>
        </dgm:presLayoutVars>
      </dgm:prSet>
      <dgm:spPr/>
    </dgm:pt>
    <dgm:pt modelId="{6DF59805-3C33-4135-90F9-B30D8AAE4CC8}" type="pres">
      <dgm:prSet presAssocID="{3AEA8BE5-C8C5-43EF-9803-CB11367ADEAC}" presName="ellipse3" presStyleLbl="vennNode1" presStyleIdx="2" presStyleCnt="5" custScaleY="45891" custLinFactNeighborX="43221" custLinFactNeighborY="3793">
        <dgm:presLayoutVars>
          <dgm:bulletEnabled val="1"/>
        </dgm:presLayoutVars>
      </dgm:prSet>
      <dgm:spPr/>
    </dgm:pt>
    <dgm:pt modelId="{487FBC63-D28E-4761-998A-AD698F3813F7}" type="pres">
      <dgm:prSet presAssocID="{3AEA8BE5-C8C5-43EF-9803-CB11367ADEAC}" presName="ellipse4" presStyleLbl="vennNode1" presStyleIdx="3" presStyleCnt="5" custScaleY="42803" custLinFactNeighborX="-86659" custLinFactNeighborY="-50918">
        <dgm:presLayoutVars>
          <dgm:bulletEnabled val="1"/>
        </dgm:presLayoutVars>
      </dgm:prSet>
      <dgm:spPr/>
    </dgm:pt>
    <dgm:pt modelId="{29DB8EF4-3CF4-4FD3-957E-F0BFF0392C61}" type="pres">
      <dgm:prSet presAssocID="{3AEA8BE5-C8C5-43EF-9803-CB11367ADEAC}" presName="ellipse5" presStyleLbl="vennNode1" presStyleIdx="4" presStyleCnt="5" custScaleY="56712" custLinFactNeighborX="-48800" custLinFactNeighborY="47081">
        <dgm:presLayoutVars>
          <dgm:bulletEnabled val="1"/>
        </dgm:presLayoutVars>
      </dgm:prSet>
      <dgm:spPr/>
    </dgm:pt>
  </dgm:ptLst>
  <dgm:cxnLst>
    <dgm:cxn modelId="{AEFE7140-9740-4EE9-A2FB-70C47CCFED71}" srcId="{3AEA8BE5-C8C5-43EF-9803-CB11367ADEAC}" destId="{09D96A75-2748-476E-A59D-639EB248935A}" srcOrd="3" destOrd="0" parTransId="{44E42E34-A46E-46BA-9EC3-83230632078E}" sibTransId="{221449EF-A348-4EF2-83A9-2BA7FDFDFA9D}"/>
    <dgm:cxn modelId="{A7E2FB5F-0668-4488-8217-5357641B7D1C}" srcId="{3AEA8BE5-C8C5-43EF-9803-CB11367ADEAC}" destId="{E43248B1-1C09-4D15-8F91-333A6BD6DFD3}" srcOrd="1" destOrd="0" parTransId="{BB358289-A9DA-4E4B-8C90-25DF0CD3F492}" sibTransId="{3BAF57E3-E791-4D5C-8804-14823B00E361}"/>
    <dgm:cxn modelId="{5EFFB46C-9E5C-4764-9545-8359C5BC63AF}" type="presOf" srcId="{3AEA8BE5-C8C5-43EF-9803-CB11367ADEAC}" destId="{F32A1A5F-C7EE-4900-8DF6-33709ECD7C47}" srcOrd="0" destOrd="0" presId="urn:microsoft.com/office/officeart/2005/8/layout/rings+Icon"/>
    <dgm:cxn modelId="{66469475-858F-49C4-8FB8-C6CAD3ABDFEE}" type="presOf" srcId="{EBD8207E-B3DC-4BD9-A915-9B2BCB45F3DA}" destId="{29DB8EF4-3CF4-4FD3-957E-F0BFF0392C61}" srcOrd="0" destOrd="0" presId="urn:microsoft.com/office/officeart/2005/8/layout/rings+Icon"/>
    <dgm:cxn modelId="{731B1D77-7ACD-460A-A0B3-0C417AF6128F}" type="presOf" srcId="{7E253171-76C1-474C-A6D6-EA0160FB3EC7}" destId="{1C935E94-6B75-47DE-AC85-BA9831EE3D91}" srcOrd="0" destOrd="0" presId="urn:microsoft.com/office/officeart/2005/8/layout/rings+Icon"/>
    <dgm:cxn modelId="{3A44017B-20FA-4157-9DA1-A92E49085445}" type="presOf" srcId="{2A30BB95-DA80-4FFE-978B-A82F76CB8A72}" destId="{6DF59805-3C33-4135-90F9-B30D8AAE4CC8}" srcOrd="0" destOrd="0" presId="urn:microsoft.com/office/officeart/2005/8/layout/rings+Icon"/>
    <dgm:cxn modelId="{2E9FBD84-BBE1-4A5D-A349-2672E50E2A26}" srcId="{3AEA8BE5-C8C5-43EF-9803-CB11367ADEAC}" destId="{7E253171-76C1-474C-A6D6-EA0160FB3EC7}" srcOrd="0" destOrd="0" parTransId="{25B1C27F-3F28-45A6-8556-0A8043260D25}" sibTransId="{6BCBF5A6-EA73-464F-B1D8-815677D35ED6}"/>
    <dgm:cxn modelId="{234F9C88-70E8-4C58-90E6-082881285622}" srcId="{3AEA8BE5-C8C5-43EF-9803-CB11367ADEAC}" destId="{2A30BB95-DA80-4FFE-978B-A82F76CB8A72}" srcOrd="2" destOrd="0" parTransId="{57861561-951B-4DF2-8EA9-498477E95172}" sibTransId="{34CFAD69-CDED-462F-BC3D-4580AE091082}"/>
    <dgm:cxn modelId="{B1D5EED4-720C-4455-966A-B28476C1DED6}" type="presOf" srcId="{09D96A75-2748-476E-A59D-639EB248935A}" destId="{487FBC63-D28E-4761-998A-AD698F3813F7}" srcOrd="0" destOrd="0" presId="urn:microsoft.com/office/officeart/2005/8/layout/rings+Icon"/>
    <dgm:cxn modelId="{F87E92DA-702F-4DA8-B37B-A1540FEDE120}" type="presOf" srcId="{E43248B1-1C09-4D15-8F91-333A6BD6DFD3}" destId="{F26BFB8A-E9B4-443B-B904-BE31CB79DC62}" srcOrd="0" destOrd="0" presId="urn:microsoft.com/office/officeart/2005/8/layout/rings+Icon"/>
    <dgm:cxn modelId="{CC3999DA-3FA3-4BFF-AD7F-5772737D3C95}" srcId="{3AEA8BE5-C8C5-43EF-9803-CB11367ADEAC}" destId="{EBD8207E-B3DC-4BD9-A915-9B2BCB45F3DA}" srcOrd="4" destOrd="0" parTransId="{B79571B3-A8F0-41AC-84AF-18585DEAE479}" sibTransId="{D115541D-A5DA-4990-9C42-29BD3A5FE5D4}"/>
    <dgm:cxn modelId="{046B2CE8-AD98-4D2A-BC4E-F3609A3FBB4C}" type="presParOf" srcId="{F32A1A5F-C7EE-4900-8DF6-33709ECD7C47}" destId="{1C935E94-6B75-47DE-AC85-BA9831EE3D91}" srcOrd="0" destOrd="0" presId="urn:microsoft.com/office/officeart/2005/8/layout/rings+Icon"/>
    <dgm:cxn modelId="{EB701675-492C-4283-BAF7-2F2879B2FC88}" type="presParOf" srcId="{F32A1A5F-C7EE-4900-8DF6-33709ECD7C47}" destId="{F26BFB8A-E9B4-443B-B904-BE31CB79DC62}" srcOrd="1" destOrd="0" presId="urn:microsoft.com/office/officeart/2005/8/layout/rings+Icon"/>
    <dgm:cxn modelId="{64CA1459-9122-4947-92D4-3F9A1F59BE8D}" type="presParOf" srcId="{F32A1A5F-C7EE-4900-8DF6-33709ECD7C47}" destId="{6DF59805-3C33-4135-90F9-B30D8AAE4CC8}" srcOrd="2" destOrd="0" presId="urn:microsoft.com/office/officeart/2005/8/layout/rings+Icon"/>
    <dgm:cxn modelId="{1169DF04-188A-4186-9111-834BCF9B931C}" type="presParOf" srcId="{F32A1A5F-C7EE-4900-8DF6-33709ECD7C47}" destId="{487FBC63-D28E-4761-998A-AD698F3813F7}" srcOrd="3" destOrd="0" presId="urn:microsoft.com/office/officeart/2005/8/layout/rings+Icon"/>
    <dgm:cxn modelId="{F40DACDF-5C0E-4517-9461-BADF467D5A78}" type="presParOf" srcId="{F32A1A5F-C7EE-4900-8DF6-33709ECD7C47}" destId="{29DB8EF4-3CF4-4FD3-957E-F0BFF0392C61}" srcOrd="4"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FD0A1-27F3-4259-A7BA-449E04603475}">
      <dsp:nvSpPr>
        <dsp:cNvPr id="0" name=""/>
        <dsp:cNvSpPr/>
      </dsp:nvSpPr>
      <dsp:spPr>
        <a:xfrm>
          <a:off x="971919" y="1438455"/>
          <a:ext cx="1764822" cy="166719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b="1" kern="1200" dirty="0"/>
            <a:t>BTS MCO</a:t>
          </a:r>
          <a:endParaRPr lang="fr-FR" sz="1200" kern="1200" dirty="0"/>
        </a:p>
        <a:p>
          <a:pPr marL="0" lvl="0" indent="0" algn="ctr" defTabSz="533400">
            <a:lnSpc>
              <a:spcPct val="90000"/>
            </a:lnSpc>
            <a:spcBef>
              <a:spcPct val="0"/>
            </a:spcBef>
            <a:spcAft>
              <a:spcPct val="35000"/>
            </a:spcAft>
            <a:buNone/>
          </a:pPr>
          <a:endParaRPr lang="fr-FR" sz="400" kern="1200" dirty="0"/>
        </a:p>
        <a:p>
          <a:pPr marL="0" lvl="0" indent="0" algn="ctr" defTabSz="533400">
            <a:lnSpc>
              <a:spcPct val="90000"/>
            </a:lnSpc>
            <a:spcBef>
              <a:spcPct val="0"/>
            </a:spcBef>
            <a:spcAft>
              <a:spcPct val="35000"/>
            </a:spcAft>
            <a:buNone/>
          </a:pPr>
          <a:r>
            <a:rPr lang="fr-FR" sz="1050" b="1" kern="1200" dirty="0"/>
            <a:t>Une formation polyvalente </a:t>
          </a:r>
        </a:p>
        <a:p>
          <a:pPr marL="0" lvl="0" indent="0" algn="ctr" defTabSz="533400">
            <a:lnSpc>
              <a:spcPct val="90000"/>
            </a:lnSpc>
            <a:spcBef>
              <a:spcPct val="0"/>
            </a:spcBef>
            <a:spcAft>
              <a:spcPct val="35000"/>
            </a:spcAft>
            <a:buNone/>
          </a:pPr>
          <a:r>
            <a:rPr lang="fr-FR" sz="1050" b="1" kern="1200" dirty="0"/>
            <a:t>axée sur l’exploitation des outils     numériques</a:t>
          </a:r>
          <a:r>
            <a:rPr lang="fr-FR" sz="1050" kern="1200" dirty="0"/>
            <a:t> </a:t>
          </a:r>
        </a:p>
      </dsp:txBody>
      <dsp:txXfrm>
        <a:off x="1230371" y="1682610"/>
        <a:ext cx="1247918" cy="1178885"/>
      </dsp:txXfrm>
    </dsp:sp>
    <dsp:sp modelId="{30C79DBE-7CBC-4B87-95AA-753E9AEC3888}">
      <dsp:nvSpPr>
        <dsp:cNvPr id="0" name=""/>
        <dsp:cNvSpPr/>
      </dsp:nvSpPr>
      <dsp:spPr>
        <a:xfrm rot="13420733">
          <a:off x="394775" y="1378528"/>
          <a:ext cx="832644" cy="357904"/>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44A5FE-A13E-471E-BACE-DAAA084B33D1}">
      <dsp:nvSpPr>
        <dsp:cNvPr id="0" name=""/>
        <dsp:cNvSpPr/>
      </dsp:nvSpPr>
      <dsp:spPr>
        <a:xfrm>
          <a:off x="0" y="593731"/>
          <a:ext cx="1193015" cy="95441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66725">
            <a:lnSpc>
              <a:spcPct val="90000"/>
            </a:lnSpc>
            <a:spcBef>
              <a:spcPct val="0"/>
            </a:spcBef>
            <a:spcAft>
              <a:spcPct val="35000"/>
            </a:spcAft>
            <a:buNone/>
          </a:pPr>
          <a:r>
            <a:rPr lang="fr-FR" sz="1050" b="1" kern="1200" dirty="0"/>
            <a:t>7 enseignements obligatoires</a:t>
          </a:r>
        </a:p>
        <a:p>
          <a:pPr marL="0" lvl="0" indent="0" algn="ctr" defTabSz="466725">
            <a:lnSpc>
              <a:spcPct val="90000"/>
            </a:lnSpc>
            <a:spcBef>
              <a:spcPct val="0"/>
            </a:spcBef>
            <a:spcAft>
              <a:spcPct val="35000"/>
            </a:spcAft>
            <a:buNone/>
          </a:pPr>
          <a:r>
            <a:rPr lang="fr-FR" sz="1050" b="1" kern="1200" dirty="0"/>
            <a:t>3 enseignements facultatifs</a:t>
          </a:r>
        </a:p>
      </dsp:txBody>
      <dsp:txXfrm>
        <a:off x="27954" y="621685"/>
        <a:ext cx="1137107" cy="898504"/>
      </dsp:txXfrm>
    </dsp:sp>
    <dsp:sp modelId="{484CEE07-9C36-47A8-A2F3-161847B26B87}">
      <dsp:nvSpPr>
        <dsp:cNvPr id="0" name=""/>
        <dsp:cNvSpPr/>
      </dsp:nvSpPr>
      <dsp:spPr>
        <a:xfrm rot="16240642">
          <a:off x="1592180" y="968835"/>
          <a:ext cx="645357" cy="357904"/>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7265A1-40A9-48A5-9243-6F25B70036DE}">
      <dsp:nvSpPr>
        <dsp:cNvPr id="0" name=""/>
        <dsp:cNvSpPr/>
      </dsp:nvSpPr>
      <dsp:spPr>
        <a:xfrm>
          <a:off x="1275751" y="360095"/>
          <a:ext cx="1193015" cy="79108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r-FR" sz="1100" b="1" kern="1200" dirty="0"/>
            <a:t>une dominante managériale</a:t>
          </a:r>
        </a:p>
      </dsp:txBody>
      <dsp:txXfrm>
        <a:off x="1298921" y="383265"/>
        <a:ext cx="1146675" cy="744744"/>
      </dsp:txXfrm>
    </dsp:sp>
    <dsp:sp modelId="{6701624E-89C6-43E8-927F-CE40D16B0FF5}">
      <dsp:nvSpPr>
        <dsp:cNvPr id="0" name=""/>
        <dsp:cNvSpPr/>
      </dsp:nvSpPr>
      <dsp:spPr>
        <a:xfrm rot="19405901">
          <a:off x="2541561" y="1468182"/>
          <a:ext cx="972853" cy="357904"/>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C02F6D-5BE2-48E1-AC9B-A9E8B90CADC4}">
      <dsp:nvSpPr>
        <dsp:cNvPr id="0" name=""/>
        <dsp:cNvSpPr/>
      </dsp:nvSpPr>
      <dsp:spPr>
        <a:xfrm>
          <a:off x="2778656" y="666680"/>
          <a:ext cx="1193015" cy="9544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66725">
            <a:lnSpc>
              <a:spcPct val="90000"/>
            </a:lnSpc>
            <a:spcBef>
              <a:spcPct val="0"/>
            </a:spcBef>
            <a:spcAft>
              <a:spcPct val="35000"/>
            </a:spcAft>
            <a:buNone/>
          </a:pPr>
          <a:r>
            <a:rPr lang="fr-FR" sz="1050" b="1" kern="1200" dirty="0">
              <a:solidFill>
                <a:schemeClr val="bg1"/>
              </a:solidFill>
            </a:rPr>
            <a:t> 16 semaines </a:t>
          </a:r>
        </a:p>
        <a:p>
          <a:pPr marL="0" lvl="0" indent="0" algn="ctr" defTabSz="466725">
            <a:lnSpc>
              <a:spcPct val="90000"/>
            </a:lnSpc>
            <a:spcBef>
              <a:spcPct val="0"/>
            </a:spcBef>
            <a:spcAft>
              <a:spcPct val="35000"/>
            </a:spcAft>
            <a:buNone/>
          </a:pPr>
          <a:r>
            <a:rPr lang="fr-FR" sz="1050" b="1" kern="1200" dirty="0">
              <a:solidFill>
                <a:schemeClr val="bg1"/>
              </a:solidFill>
            </a:rPr>
            <a:t>en milieu professionnel</a:t>
          </a:r>
          <a:endParaRPr lang="fr-FR" sz="1050" kern="1200" dirty="0">
            <a:solidFill>
              <a:schemeClr val="bg1"/>
            </a:solidFill>
          </a:endParaRPr>
        </a:p>
      </dsp:txBody>
      <dsp:txXfrm>
        <a:off x="2806610" y="694634"/>
        <a:ext cx="1137107" cy="8985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26BCC-4288-4BD3-B1BF-FA61BBE0D70F}">
      <dsp:nvSpPr>
        <dsp:cNvPr id="0" name=""/>
        <dsp:cNvSpPr/>
      </dsp:nvSpPr>
      <dsp:spPr>
        <a:xfrm>
          <a:off x="4067251" y="255956"/>
          <a:ext cx="1753216" cy="175321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b="1" kern="1200" dirty="0"/>
            <a:t>Culture générale et expression</a:t>
          </a:r>
          <a:endParaRPr lang="fr-FR" sz="1600" kern="1200" dirty="0"/>
        </a:p>
      </dsp:txBody>
      <dsp:txXfrm>
        <a:off x="4324004" y="512709"/>
        <a:ext cx="1239710" cy="1239710"/>
      </dsp:txXfrm>
    </dsp:sp>
    <dsp:sp modelId="{7D763BC8-05DC-4A19-A8BA-B7884D4B82BF}">
      <dsp:nvSpPr>
        <dsp:cNvPr id="0" name=""/>
        <dsp:cNvSpPr/>
      </dsp:nvSpPr>
      <dsp:spPr>
        <a:xfrm>
          <a:off x="5910280" y="2222610"/>
          <a:ext cx="400065" cy="277695"/>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5963309" y="2328801"/>
        <a:ext cx="294007" cy="65313"/>
      </dsp:txXfrm>
    </dsp:sp>
    <dsp:sp modelId="{56F96C03-1C69-482D-B964-0C9CA1BB80D4}">
      <dsp:nvSpPr>
        <dsp:cNvPr id="0" name=""/>
        <dsp:cNvSpPr/>
      </dsp:nvSpPr>
      <dsp:spPr>
        <a:xfrm>
          <a:off x="147900" y="255956"/>
          <a:ext cx="1753216" cy="1753216"/>
        </a:xfrm>
        <a:prstGeom prst="ellipse">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t>Communication</a:t>
          </a:r>
          <a:r>
            <a:rPr lang="fr-FR" sz="1600" b="1" kern="1200" dirty="0"/>
            <a:t> </a:t>
          </a:r>
          <a:r>
            <a:rPr lang="fr-FR" sz="1400" b="1" kern="1200" dirty="0"/>
            <a:t>en</a:t>
          </a:r>
          <a:r>
            <a:rPr lang="fr-FR" sz="1600" b="1" kern="1200" dirty="0"/>
            <a:t> langue vivante étrangère</a:t>
          </a:r>
          <a:endParaRPr lang="fr-FR" sz="1600" kern="1200" dirty="0"/>
        </a:p>
      </dsp:txBody>
      <dsp:txXfrm>
        <a:off x="404653" y="512709"/>
        <a:ext cx="1239710" cy="1239710"/>
      </dsp:txXfrm>
    </dsp:sp>
    <dsp:sp modelId="{00A3B122-B7D9-44B3-ABB9-433A545AF9E3}">
      <dsp:nvSpPr>
        <dsp:cNvPr id="0" name=""/>
        <dsp:cNvSpPr/>
      </dsp:nvSpPr>
      <dsp:spPr>
        <a:xfrm>
          <a:off x="6229474" y="2234863"/>
          <a:ext cx="80871" cy="265442"/>
        </a:xfrm>
        <a:prstGeom prst="mathEqual">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240193" y="2289544"/>
        <a:ext cx="59433" cy="156080"/>
      </dsp:txXfrm>
    </dsp:sp>
    <dsp:sp modelId="{E41A179E-1FE0-4380-92E3-F267AC19F8AA}">
      <dsp:nvSpPr>
        <dsp:cNvPr id="0" name=""/>
        <dsp:cNvSpPr/>
      </dsp:nvSpPr>
      <dsp:spPr>
        <a:xfrm>
          <a:off x="2144546" y="255956"/>
          <a:ext cx="1753216" cy="1753216"/>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b="1" kern="1200" dirty="0"/>
            <a:t>Culture économique, juridique et managériale </a:t>
          </a:r>
          <a:endParaRPr lang="fr-FR" sz="1600" kern="1200" dirty="0"/>
        </a:p>
      </dsp:txBody>
      <dsp:txXfrm>
        <a:off x="2401299" y="512709"/>
        <a:ext cx="1239710" cy="12397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3C9D0-C198-4FD1-89AE-DD811826D171}">
      <dsp:nvSpPr>
        <dsp:cNvPr id="0" name=""/>
        <dsp:cNvSpPr/>
      </dsp:nvSpPr>
      <dsp:spPr>
        <a:xfrm>
          <a:off x="1698" y="182650"/>
          <a:ext cx="2633650" cy="1414015"/>
        </a:xfrm>
        <a:prstGeom prst="rect">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latin typeface="Arial"/>
              <a:ea typeface="Arial"/>
              <a:cs typeface="Times New Roman"/>
            </a:rPr>
            <a:t>Domaine d’activités 1 : Développement de la relation client et vente conseil</a:t>
          </a:r>
          <a:endParaRPr lang="fr-FR" sz="1600" kern="1200" dirty="0"/>
        </a:p>
      </dsp:txBody>
      <dsp:txXfrm>
        <a:off x="1698" y="182650"/>
        <a:ext cx="2633650" cy="1414015"/>
      </dsp:txXfrm>
    </dsp:sp>
    <dsp:sp modelId="{C10AE93A-3CEC-4122-A22F-990F95A1D2F4}">
      <dsp:nvSpPr>
        <dsp:cNvPr id="0" name=""/>
        <dsp:cNvSpPr/>
      </dsp:nvSpPr>
      <dsp:spPr>
        <a:xfrm>
          <a:off x="2871018" y="182650"/>
          <a:ext cx="2759144" cy="1414015"/>
        </a:xfrm>
        <a:prstGeom prst="rect">
          <a:avLst/>
        </a:prstGeom>
        <a:solidFill>
          <a:srgbClr val="00B0F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latin typeface="Arial"/>
              <a:ea typeface="Arial"/>
              <a:cs typeface="Times New Roman"/>
            </a:rPr>
            <a:t>Domaine d’activités 2 : </a:t>
          </a:r>
          <a:endParaRPr lang="fr-FR" sz="1600" kern="1200" dirty="0">
            <a:latin typeface="Times New Roman"/>
            <a:ea typeface="Times New Roman"/>
            <a:cs typeface="Times New Roman"/>
          </a:endParaRPr>
        </a:p>
        <a:p>
          <a:pPr marL="0" lvl="0" indent="0" algn="ctr" defTabSz="711200">
            <a:lnSpc>
              <a:spcPct val="90000"/>
            </a:lnSpc>
            <a:spcBef>
              <a:spcPct val="0"/>
            </a:spcBef>
            <a:spcAft>
              <a:spcPct val="35000"/>
            </a:spcAft>
            <a:buNone/>
          </a:pPr>
          <a:r>
            <a:rPr lang="fr-FR" sz="1600" b="1" kern="1200" dirty="0">
              <a:latin typeface="Arial"/>
              <a:ea typeface="Arial"/>
              <a:cs typeface="Times New Roman"/>
            </a:rPr>
            <a:t>Animation et dynamisation de l’offre commerciale</a:t>
          </a:r>
          <a:endParaRPr lang="fr-FR" sz="1600" kern="1200" dirty="0"/>
        </a:p>
      </dsp:txBody>
      <dsp:txXfrm>
        <a:off x="2871018" y="182650"/>
        <a:ext cx="2759144" cy="1414015"/>
      </dsp:txXfrm>
    </dsp:sp>
    <dsp:sp modelId="{373ACF09-8B18-4DBC-A575-85359C7C3D2C}">
      <dsp:nvSpPr>
        <dsp:cNvPr id="0" name=""/>
        <dsp:cNvSpPr/>
      </dsp:nvSpPr>
      <dsp:spPr>
        <a:xfrm>
          <a:off x="41255" y="1832334"/>
          <a:ext cx="2633650" cy="1414015"/>
        </a:xfrm>
        <a:prstGeom prst="rect">
          <a:avLst/>
        </a:prstGeom>
        <a:solidFill>
          <a:srgbClr val="92D05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latin typeface="Arial"/>
              <a:ea typeface="Arial"/>
              <a:cs typeface="Times New Roman"/>
            </a:rPr>
            <a:t>Domaine d’activités 3 : </a:t>
          </a:r>
          <a:endParaRPr lang="fr-FR" sz="1600" kern="1200" dirty="0">
            <a:latin typeface="Times New Roman"/>
            <a:ea typeface="Times New Roman"/>
            <a:cs typeface="Times New Roman"/>
          </a:endParaRPr>
        </a:p>
        <a:p>
          <a:pPr marL="0" lvl="0" indent="0" algn="ctr" defTabSz="711200">
            <a:lnSpc>
              <a:spcPct val="90000"/>
            </a:lnSpc>
            <a:spcBef>
              <a:spcPct val="0"/>
            </a:spcBef>
            <a:spcAft>
              <a:spcPct val="35000"/>
            </a:spcAft>
            <a:buNone/>
          </a:pPr>
          <a:r>
            <a:rPr lang="fr-FR" sz="1600" b="1" kern="1200" dirty="0">
              <a:latin typeface="Arial"/>
              <a:ea typeface="Arial"/>
              <a:cs typeface="Times New Roman"/>
            </a:rPr>
            <a:t>Gestion opérationnelle</a:t>
          </a:r>
          <a:endParaRPr lang="fr-FR" sz="1600" kern="1200" dirty="0"/>
        </a:p>
      </dsp:txBody>
      <dsp:txXfrm>
        <a:off x="41255" y="1832334"/>
        <a:ext cx="2633650" cy="1414015"/>
      </dsp:txXfrm>
    </dsp:sp>
    <dsp:sp modelId="{98526FAB-B89A-4EF7-843E-1EFECD372F39}">
      <dsp:nvSpPr>
        <dsp:cNvPr id="0" name=""/>
        <dsp:cNvSpPr/>
      </dsp:nvSpPr>
      <dsp:spPr>
        <a:xfrm>
          <a:off x="2910575" y="1832334"/>
          <a:ext cx="2680029" cy="1414015"/>
        </a:xfrm>
        <a:prstGeom prst="rect">
          <a:avLst/>
        </a:prstGeom>
        <a:solidFill>
          <a:srgbClr val="7030A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latin typeface="Arial"/>
              <a:ea typeface="Arial"/>
              <a:cs typeface="Times New Roman"/>
            </a:rPr>
            <a:t>Domaine d’activités 4 : </a:t>
          </a:r>
          <a:endParaRPr lang="fr-FR" sz="1600" kern="1200" dirty="0">
            <a:latin typeface="Times New Roman"/>
            <a:ea typeface="Times New Roman"/>
            <a:cs typeface="Times New Roman"/>
          </a:endParaRPr>
        </a:p>
        <a:p>
          <a:pPr marL="0" lvl="0" indent="0" algn="ctr" defTabSz="711200">
            <a:lnSpc>
              <a:spcPct val="90000"/>
            </a:lnSpc>
            <a:spcBef>
              <a:spcPct val="0"/>
            </a:spcBef>
            <a:spcAft>
              <a:spcPct val="35000"/>
            </a:spcAft>
            <a:buNone/>
          </a:pPr>
          <a:r>
            <a:rPr lang="fr-FR" sz="1600" b="1" kern="1200" dirty="0">
              <a:latin typeface="Arial"/>
              <a:ea typeface="Arial"/>
              <a:cs typeface="Times New Roman"/>
            </a:rPr>
            <a:t>Management de l’équipe commerciale</a:t>
          </a:r>
          <a:endParaRPr lang="fr-FR" sz="1600" kern="1200" dirty="0"/>
        </a:p>
      </dsp:txBody>
      <dsp:txXfrm>
        <a:off x="2910575" y="1832334"/>
        <a:ext cx="2680029" cy="14140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35E94-6B75-47DE-AC85-BA9831EE3D91}">
      <dsp:nvSpPr>
        <dsp:cNvPr id="0" name=""/>
        <dsp:cNvSpPr/>
      </dsp:nvSpPr>
      <dsp:spPr>
        <a:xfrm>
          <a:off x="1998359" y="870987"/>
          <a:ext cx="2547043" cy="109993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Des entreprises de distribution des secteurs alimentaires ou spécialisés </a:t>
          </a:r>
        </a:p>
      </dsp:txBody>
      <dsp:txXfrm>
        <a:off x="2371365" y="1032069"/>
        <a:ext cx="1801031" cy="777774"/>
      </dsp:txXfrm>
    </dsp:sp>
    <dsp:sp modelId="{F26BFB8A-E9B4-443B-B904-BE31CB79DC62}">
      <dsp:nvSpPr>
        <dsp:cNvPr id="0" name=""/>
        <dsp:cNvSpPr/>
      </dsp:nvSpPr>
      <dsp:spPr>
        <a:xfrm>
          <a:off x="1929451" y="2765994"/>
          <a:ext cx="2547043" cy="122805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Des entreprises de commerce électronique </a:t>
          </a:r>
        </a:p>
      </dsp:txBody>
      <dsp:txXfrm>
        <a:off x="2302457" y="2945838"/>
        <a:ext cx="1801031" cy="868366"/>
      </dsp:txXfrm>
    </dsp:sp>
    <dsp:sp modelId="{6DF59805-3C33-4135-90F9-B30D8AAE4CC8}">
      <dsp:nvSpPr>
        <dsp:cNvPr id="0" name=""/>
        <dsp:cNvSpPr/>
      </dsp:nvSpPr>
      <dsp:spPr>
        <a:xfrm>
          <a:off x="3721096" y="1538718"/>
          <a:ext cx="2547043" cy="116886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Des unités commerciales d'entreprises de production</a:t>
          </a:r>
        </a:p>
      </dsp:txBody>
      <dsp:txXfrm>
        <a:off x="4094102" y="1709894"/>
        <a:ext cx="1801031" cy="826508"/>
      </dsp:txXfrm>
    </dsp:sp>
    <dsp:sp modelId="{487FBC63-D28E-4761-998A-AD698F3813F7}">
      <dsp:nvSpPr>
        <dsp:cNvPr id="0" name=""/>
        <dsp:cNvSpPr/>
      </dsp:nvSpPr>
      <dsp:spPr>
        <a:xfrm>
          <a:off x="1722726" y="1883268"/>
          <a:ext cx="2547043" cy="109020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Des entreprises de prestation de services  </a:t>
          </a:r>
        </a:p>
      </dsp:txBody>
      <dsp:txXfrm>
        <a:off x="2095732" y="2042925"/>
        <a:ext cx="1801031" cy="770894"/>
      </dsp:txXfrm>
    </dsp:sp>
    <dsp:sp modelId="{29DB8EF4-3CF4-4FD3-957E-F0BFF0392C61}">
      <dsp:nvSpPr>
        <dsp:cNvPr id="0" name=""/>
        <dsp:cNvSpPr/>
      </dsp:nvSpPr>
      <dsp:spPr>
        <a:xfrm>
          <a:off x="3996741" y="2503472"/>
          <a:ext cx="2547043" cy="144447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Des associations à but lucratif dont l'objet repose sur la distribution de produits et/ou de services  </a:t>
          </a:r>
        </a:p>
      </dsp:txBody>
      <dsp:txXfrm>
        <a:off x="4369747" y="2715010"/>
        <a:ext cx="1801031" cy="102139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Cercles interconnectés"/>
  <dgm:desc val="Permet de représenter des relations de chevauchement, des concepts ou des idées interconnectées. Les sept premières lignes de texte Niveau 1 correspondent à une forme circulaire. Le texte non utilisé n'apparaît pas mais reste disponible si vous changez de disposition.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D5A3FD-DB68-4B85-8F08-B8BE561D8F4B}" type="datetimeFigureOut">
              <a:rPr lang="fr-FR" smtClean="0"/>
              <a:pPr/>
              <a:t>30/01/2023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BDD250-1A42-4376-BF06-BB0F184ADC7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fontAlgn="base"/>
            <a:r>
              <a:rPr lang="fr-FR" sz="1200" b="0" i="0" u="none" strike="noStrike" kern="1200" dirty="0">
                <a:solidFill>
                  <a:schemeClr val="tx1"/>
                </a:solidFill>
                <a:latin typeface="+mn-lt"/>
                <a:ea typeface="+mn-ea"/>
                <a:cs typeface="+mn-cs"/>
              </a:rPr>
              <a:t>Ainsi, certains peuvent définir le </a:t>
            </a:r>
            <a:r>
              <a:rPr lang="fr-FR" sz="1200" b="1" i="0" u="none" strike="noStrike" kern="1200" dirty="0">
                <a:solidFill>
                  <a:schemeClr val="tx1"/>
                </a:solidFill>
                <a:latin typeface="+mn-lt"/>
                <a:ea typeface="+mn-ea"/>
                <a:cs typeface="+mn-cs"/>
              </a:rPr>
              <a:t>management de proximité</a:t>
            </a:r>
            <a:r>
              <a:rPr lang="fr-FR" sz="1200" b="0" i="0" u="none" strike="noStrike" kern="1200" dirty="0">
                <a:solidFill>
                  <a:schemeClr val="tx1"/>
                </a:solidFill>
                <a:latin typeface="+mn-lt"/>
                <a:ea typeface="+mn-ea"/>
                <a:cs typeface="+mn-cs"/>
              </a:rPr>
              <a:t> comme un style de management visant à être proche de ses collaborateurs. D’autres le considèrent comme une technique pour bien connaître ces derniers et les rencontrer fréquemment, que ce soit de manière individuelle ou en groupe.</a:t>
            </a:r>
          </a:p>
          <a:p>
            <a:pPr fontAlgn="base"/>
            <a:r>
              <a:rPr lang="fr-FR" sz="1200" b="0" i="0" u="none" strike="noStrike" kern="1200" dirty="0">
                <a:solidFill>
                  <a:schemeClr val="tx1"/>
                </a:solidFill>
                <a:latin typeface="+mn-lt"/>
                <a:ea typeface="+mn-ea"/>
                <a:cs typeface="+mn-cs"/>
              </a:rPr>
              <a:t>D’autres encore définissent le manager de proximité comme celui qui a de l’empathie et qui est à l’écoute de ses collaborateurs. Par ailleurs, qui dit management de proximité dit aussi être proche du terrain. Un manager de proximité, c’est celui qui est le plus proche des opérationnels. D’ailleurs, une autre définition du </a:t>
            </a:r>
            <a:r>
              <a:rPr lang="fr-FR" sz="1200" b="1" i="0" u="none" strike="noStrike" kern="1200" dirty="0">
                <a:solidFill>
                  <a:schemeClr val="tx1"/>
                </a:solidFill>
                <a:latin typeface="+mn-lt"/>
                <a:ea typeface="+mn-ea"/>
                <a:cs typeface="+mn-cs"/>
              </a:rPr>
              <a:t>management de proximité</a:t>
            </a:r>
            <a:r>
              <a:rPr lang="fr-FR" sz="1200" b="0" i="0" u="none" strike="noStrike" kern="1200" dirty="0">
                <a:solidFill>
                  <a:schemeClr val="tx1"/>
                </a:solidFill>
                <a:latin typeface="+mn-lt"/>
                <a:ea typeface="+mn-ea"/>
                <a:cs typeface="+mn-cs"/>
              </a:rPr>
              <a:t> qu’on retient est le premier niveau d’encadrement au sein d’une entreprise.</a:t>
            </a:r>
          </a:p>
          <a:p>
            <a:endParaRPr lang="fr-FR" dirty="0"/>
          </a:p>
        </p:txBody>
      </p:sp>
      <p:sp>
        <p:nvSpPr>
          <p:cNvPr id="4" name="Espace réservé du numéro de diapositive 3"/>
          <p:cNvSpPr>
            <a:spLocks noGrp="1"/>
          </p:cNvSpPr>
          <p:nvPr>
            <p:ph type="sldNum" sz="quarter" idx="10"/>
          </p:nvPr>
        </p:nvSpPr>
        <p:spPr/>
        <p:txBody>
          <a:bodyPr/>
          <a:lstStyle/>
          <a:p>
            <a:fld id="{C3C758BE-BC13-4D36-A5BE-E77090C3E6A6}" type="slidenum">
              <a:rPr lang="fr-FR" smtClean="0"/>
              <a:pPr/>
              <a:t>3</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E682F3-1B53-A539-FB45-439FF2BCD373}"/>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9B3BFCA8-9007-A109-E5BD-BE80666F5FC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5E51B31-50E0-4BEA-A5C5-23B57ACD5639}"/>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5" name="Espace réservé du pied de page 4">
            <a:extLst>
              <a:ext uri="{FF2B5EF4-FFF2-40B4-BE49-F238E27FC236}">
                <a16:creationId xmlns:a16="http://schemas.microsoft.com/office/drawing/2014/main" id="{0D60CAF2-225B-CF66-C6DE-3990FE8A70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60EAE4-EAF5-8393-0A49-96A87588720F}"/>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3704860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0E29E4-3360-E276-F9D2-47D797D6C5C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630A44B-0C83-04F8-1582-CF9BBDAD4AB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688DC2C-0E07-5727-AF05-4F74B457EF8B}"/>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5" name="Espace réservé du pied de page 4">
            <a:extLst>
              <a:ext uri="{FF2B5EF4-FFF2-40B4-BE49-F238E27FC236}">
                <a16:creationId xmlns:a16="http://schemas.microsoft.com/office/drawing/2014/main" id="{15329A58-6186-97D0-0261-FD1330A406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B5E24D3-3C4C-E17F-9B94-0B8A8E3FF997}"/>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1061269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9B8C3E-E428-161F-87B9-1EFFC8A7149B}"/>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A07F88E9-AB99-059C-D33D-5D05E247B2C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4FEC997-33B5-2446-6FF7-25EC0D647E6C}"/>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5" name="Espace réservé du pied de page 4">
            <a:extLst>
              <a:ext uri="{FF2B5EF4-FFF2-40B4-BE49-F238E27FC236}">
                <a16:creationId xmlns:a16="http://schemas.microsoft.com/office/drawing/2014/main" id="{384E1C4F-53E2-F3C4-23FE-C5AAFF8DDF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1933FD1-CE22-A757-1F03-263A6EE7716D}"/>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1621647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FCEFCA-B870-454A-E07D-8636C938538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8A85554-F4C7-77DE-65BE-8360925FB00A}"/>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563CBD3-2799-CF3F-8C03-B4FC623C9BEF}"/>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89DCB55-7473-7BD9-79C6-4B748B5CFEE4}"/>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6" name="Espace réservé du pied de page 5">
            <a:extLst>
              <a:ext uri="{FF2B5EF4-FFF2-40B4-BE49-F238E27FC236}">
                <a16:creationId xmlns:a16="http://schemas.microsoft.com/office/drawing/2014/main" id="{3F74958D-4346-64E1-234D-3528627F58B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746D372-E474-3489-E10D-9C8C4005629B}"/>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1071517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C892DF-CAF5-CA55-63C7-2C1C48E61443}"/>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54E7CE9-6E61-67BA-AD4F-301106DB047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F58EA33-CBB8-17D5-FE17-7BFC4A416758}"/>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31AA0C5-DB5A-D571-1EA3-6E7CC917C39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D5082C7-4CB0-EEA8-E7B6-19CF06AC9812}"/>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FDB172F-B6C4-439F-5E3E-41687E73F553}"/>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8" name="Espace réservé du pied de page 7">
            <a:extLst>
              <a:ext uri="{FF2B5EF4-FFF2-40B4-BE49-F238E27FC236}">
                <a16:creationId xmlns:a16="http://schemas.microsoft.com/office/drawing/2014/main" id="{C8C21247-8D39-F089-3A6D-0EA27EC381E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1506164-7A57-E63E-8723-9A11E8245FB2}"/>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3830766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C37DD5-BE61-DD2C-6EF3-6FF2190C1AB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0956EEE-D2C5-852B-C3A2-54047E80683D}"/>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4" name="Espace réservé du pied de page 3">
            <a:extLst>
              <a:ext uri="{FF2B5EF4-FFF2-40B4-BE49-F238E27FC236}">
                <a16:creationId xmlns:a16="http://schemas.microsoft.com/office/drawing/2014/main" id="{2E45A89C-DF34-9A46-273C-79915B49361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5790825-B5AD-79B7-D257-3D347D534428}"/>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3931377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C864023-559E-2C5D-DEB9-C8ED061FA5C7}"/>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3" name="Espace réservé du pied de page 2">
            <a:extLst>
              <a:ext uri="{FF2B5EF4-FFF2-40B4-BE49-F238E27FC236}">
                <a16:creationId xmlns:a16="http://schemas.microsoft.com/office/drawing/2014/main" id="{4FE92EEB-C0DE-DA11-7028-78B0C9C99E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99B5B68-FDD2-483F-3961-E9073D77CEE5}"/>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91972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F25422-C8F0-6C09-F53F-C215BA493AAB}"/>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A9D664C1-3F33-2848-C5F2-9283024B2DE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DB5FFD3-ECE3-DFE7-85A7-23BAF95C455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F724026-CF9E-BE2D-B392-EFBA3384C462}"/>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6" name="Espace réservé du pied de page 5">
            <a:extLst>
              <a:ext uri="{FF2B5EF4-FFF2-40B4-BE49-F238E27FC236}">
                <a16:creationId xmlns:a16="http://schemas.microsoft.com/office/drawing/2014/main" id="{6BBAB04B-75AB-9B7A-DAEB-B894D11F3ED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0B22F0F-87E2-2B57-0F8D-5BF336703426}"/>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1864305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25ADFB-3EC7-CE86-013F-F25A55968B4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6EAA8A4D-113C-677E-B8B4-42A24246FC8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B6773BE0-59B4-31D6-6925-6743DB73AC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E18338-8A48-7842-B947-28C9A9883542}"/>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6" name="Espace réservé du pied de page 5">
            <a:extLst>
              <a:ext uri="{FF2B5EF4-FFF2-40B4-BE49-F238E27FC236}">
                <a16:creationId xmlns:a16="http://schemas.microsoft.com/office/drawing/2014/main" id="{8F40CA45-867D-5EFD-C0B5-860473DA7D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908E6B4-2852-B9E6-63B7-68BC77CF0E95}"/>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2940540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B45BEC-8D2A-17FA-A261-F865EA39832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7FC5888-4721-90A1-335A-B59C8459C31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CF5FBCA-E86B-3258-B088-FA2BB679DA06}"/>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5" name="Espace réservé du pied de page 4">
            <a:extLst>
              <a:ext uri="{FF2B5EF4-FFF2-40B4-BE49-F238E27FC236}">
                <a16:creationId xmlns:a16="http://schemas.microsoft.com/office/drawing/2014/main" id="{D95F6F65-F81B-73F6-BB45-0FAAB77D3F6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A5A366F-408B-E55F-D263-8E8251CA7CE5}"/>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3785363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B01DBCE-6FD0-087D-AB61-38DA4A6CE523}"/>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4D0CD87-4956-623A-47C6-0634D5E0EACA}"/>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3A29DE3-8886-8A30-6A6B-7F564F1CFDA3}"/>
              </a:ext>
            </a:extLst>
          </p:cNvPr>
          <p:cNvSpPr>
            <a:spLocks noGrp="1"/>
          </p:cNvSpPr>
          <p:nvPr>
            <p:ph type="dt" sz="half" idx="10"/>
          </p:nvPr>
        </p:nvSpPr>
        <p:spPr/>
        <p:txBody>
          <a:bodyPr/>
          <a:lstStyle/>
          <a:p>
            <a:fld id="{F01C14EE-74DC-4716-9E0F-06935EE3D78C}" type="datetimeFigureOut">
              <a:rPr lang="fr-FR" smtClean="0"/>
              <a:pPr/>
              <a:t>30/01/2023</a:t>
            </a:fld>
            <a:endParaRPr lang="fr-FR"/>
          </a:p>
        </p:txBody>
      </p:sp>
      <p:sp>
        <p:nvSpPr>
          <p:cNvPr id="5" name="Espace réservé du pied de page 4">
            <a:extLst>
              <a:ext uri="{FF2B5EF4-FFF2-40B4-BE49-F238E27FC236}">
                <a16:creationId xmlns:a16="http://schemas.microsoft.com/office/drawing/2014/main" id="{1B9D6069-0B1C-5C21-677E-1760280607E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F27B1D0-8172-C7F7-FA34-C04D75B8FDB3}"/>
              </a:ext>
            </a:extLst>
          </p:cNvPr>
          <p:cNvSpPr>
            <a:spLocks noGrp="1"/>
          </p:cNvSpPr>
          <p:nvPr>
            <p:ph type="sldNum" sz="quarter" idx="12"/>
          </p:nvPr>
        </p:nvSpPr>
        <p:spPr/>
        <p:txBody>
          <a:bodyPr/>
          <a:lstStyle/>
          <a:p>
            <a:fld id="{9C9171F7-BD45-48EB-A02F-E2AF6ECAD3FF}" type="slidenum">
              <a:rPr lang="fr-FR" smtClean="0"/>
              <a:pPr/>
              <a:t>‹N°›</a:t>
            </a:fld>
            <a:endParaRPr lang="fr-FR"/>
          </a:p>
        </p:txBody>
      </p:sp>
    </p:spTree>
    <p:extLst>
      <p:ext uri="{BB962C8B-B14F-4D97-AF65-F5344CB8AC3E}">
        <p14:creationId xmlns:p14="http://schemas.microsoft.com/office/powerpoint/2010/main" val="3100877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1E4F70D-623F-05CD-4A90-A38BE77452A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DBC0A1D-4D03-A1EB-0D3C-EE49E5A3322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86C74BA-902A-1F9F-413F-973F12B41C4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01C14EE-74DC-4716-9E0F-06935EE3D78C}" type="datetimeFigureOut">
              <a:rPr lang="fr-FR" smtClean="0"/>
              <a:pPr/>
              <a:t>30/01/2023</a:t>
            </a:fld>
            <a:endParaRPr lang="fr-FR"/>
          </a:p>
        </p:txBody>
      </p:sp>
      <p:sp>
        <p:nvSpPr>
          <p:cNvPr id="5" name="Espace réservé du pied de page 4">
            <a:extLst>
              <a:ext uri="{FF2B5EF4-FFF2-40B4-BE49-F238E27FC236}">
                <a16:creationId xmlns:a16="http://schemas.microsoft.com/office/drawing/2014/main" id="{AF94A124-9B03-64BE-92AE-811EF1ABC94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FB08A74-1E4D-9F83-BAF5-2343A2B45B5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9171F7-BD45-48EB-A02F-E2AF6ECAD3FF}" type="slidenum">
              <a:rPr lang="fr-FR" smtClean="0"/>
              <a:pPr/>
              <a:t>‹N°›</a:t>
            </a:fld>
            <a:endParaRPr lang="fr-FR"/>
          </a:p>
        </p:txBody>
      </p:sp>
    </p:spTree>
    <p:extLst>
      <p:ext uri="{BB962C8B-B14F-4D97-AF65-F5344CB8AC3E}">
        <p14:creationId xmlns:p14="http://schemas.microsoft.com/office/powerpoint/2010/main" val="392555629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thumbs.dreamstime.com/z/vendeur-31016568.jpg" TargetMode="Externa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jpeg"/><Relationship Id="rId3" Type="http://schemas.openxmlformats.org/officeDocument/2006/relationships/diagramLayout" Target="../diagrams/layout4.xml"/><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diagramData" Target="../diagrams/data4.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18.png"/><Relationship Id="rId5" Type="http://schemas.openxmlformats.org/officeDocument/2006/relationships/diagramColors" Target="../diagrams/colors4.xml"/><Relationship Id="rId15" Type="http://schemas.openxmlformats.org/officeDocument/2006/relationships/image" Target="../media/image22.png"/><Relationship Id="rId10" Type="http://schemas.openxmlformats.org/officeDocument/2006/relationships/image" Target="../media/image17.jpeg"/><Relationship Id="rId19" Type="http://schemas.openxmlformats.org/officeDocument/2006/relationships/image" Target="../media/image26.jpeg"/><Relationship Id="rId4" Type="http://schemas.openxmlformats.org/officeDocument/2006/relationships/diagramQuickStyle" Target="../diagrams/quickStyle4.xml"/><Relationship Id="rId9" Type="http://schemas.openxmlformats.org/officeDocument/2006/relationships/image" Target="../media/image16.jpe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00034" y="1714488"/>
            <a:ext cx="7851648" cy="1828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dirty="0">
                <a:ln w="11430"/>
                <a:solidFill>
                  <a:schemeClr val="tx1"/>
                </a:solidFill>
                <a:effectLst>
                  <a:outerShdw blurRad="50800" dist="39000" dir="5460000" algn="tl">
                    <a:srgbClr val="000000">
                      <a:alpha val="38000"/>
                    </a:srgbClr>
                  </a:outerShdw>
                </a:effectLst>
                <a:latin typeface="Aharoni" pitchFamily="2" charset="-79"/>
                <a:cs typeface="Aharoni" pitchFamily="2" charset="-79"/>
              </a:rPr>
              <a:t>BTS MCO </a:t>
            </a:r>
            <a:br>
              <a:rPr lang="fr-FR" dirty="0">
                <a:ln w="11430"/>
                <a:solidFill>
                  <a:schemeClr val="tx1"/>
                </a:solidFill>
                <a:effectLst>
                  <a:outerShdw blurRad="50800" dist="39000" dir="5460000" algn="tl">
                    <a:srgbClr val="000000">
                      <a:alpha val="38000"/>
                    </a:srgbClr>
                  </a:outerShdw>
                </a:effectLst>
              </a:rPr>
            </a:br>
            <a:r>
              <a:rPr lang="fr-FR" dirty="0">
                <a:ln w="11430"/>
                <a:solidFill>
                  <a:schemeClr val="tx1"/>
                </a:solidFill>
                <a:effectLst>
                  <a:outerShdw blurRad="50800" dist="39000" dir="5460000" algn="tl">
                    <a:srgbClr val="000000">
                      <a:alpha val="38000"/>
                    </a:srgbClr>
                  </a:outerShdw>
                </a:effectLst>
                <a:latin typeface="Aharoni" pitchFamily="2" charset="-79"/>
                <a:cs typeface="Aharoni" pitchFamily="2" charset="-79"/>
              </a:rPr>
              <a:t>(Management Commercial Opérationnel)</a:t>
            </a:r>
          </a:p>
        </p:txBody>
      </p:sp>
      <p:sp>
        <p:nvSpPr>
          <p:cNvPr id="3" name="Sous-titre 2"/>
          <p:cNvSpPr>
            <a:spLocks noGrp="1"/>
          </p:cNvSpPr>
          <p:nvPr>
            <p:ph type="subTitle"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endParaRPr lang="fr-FR"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ctr"/>
            <a:r>
              <a:rPr lang="fr-FR" sz="4000" b="1" cap="all" dirty="0">
                <a:ln w="0"/>
                <a:effectLst>
                  <a:reflection blurRad="12700" stA="50000" endPos="50000" dist="5000" dir="5400000" sy="-100000" rotWithShape="0"/>
                </a:effectLst>
              </a:rPr>
              <a:t>Orientation Mer</a:t>
            </a:r>
          </a:p>
        </p:txBody>
      </p:sp>
      <p:sp>
        <p:nvSpPr>
          <p:cNvPr id="5" name="ZoneTexte 4"/>
          <p:cNvSpPr txBox="1"/>
          <p:nvPr/>
        </p:nvSpPr>
        <p:spPr>
          <a:xfrm>
            <a:off x="4786314" y="6215082"/>
            <a:ext cx="4000528" cy="369332"/>
          </a:xfrm>
          <a:prstGeom prst="rect">
            <a:avLst/>
          </a:prstGeom>
          <a:noFill/>
        </p:spPr>
        <p:txBody>
          <a:bodyPr wrap="square" rtlCol="0">
            <a:spAutoFit/>
          </a:bodyPr>
          <a:lstStyle/>
          <a:p>
            <a:r>
              <a:rPr lang="fr-FR" dirty="0"/>
              <a:t>Lycée MONTGERALD MARIN 97290</a:t>
            </a:r>
          </a:p>
        </p:txBody>
      </p:sp>
      <p:sp>
        <p:nvSpPr>
          <p:cNvPr id="24578" name="AutoShape 2" descr="Sciences Po Bordeaux on Twitter: &quot;Les paroles de Aimé Césaire et le superbe  panorama accompagnent les élèves du lycée Montgerald du Marin.  #cordeesdelareussite #Martinique… https://t.co/BVQABbkVip&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4580" name="AutoShape 4" descr="Sciences Po Bordeaux on Twitter: &quot;Les paroles de Aimé Césaire et le superbe  panorama accompagnent les élèves du lycée Montgerald du Marin.  #cordeesdelareussite #Martinique… https://t.co/BVQABbkVip&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332656"/>
            <a:ext cx="8229600" cy="2952328"/>
          </a:xfrm>
        </p:spPr>
        <p:txBody>
          <a:bodyPr>
            <a:normAutofit/>
          </a:bodyPr>
          <a:lstStyle/>
          <a:p>
            <a:pPr algn="ctr"/>
            <a:r>
              <a:rPr lang="fr-FR" b="1" dirty="0">
                <a:solidFill>
                  <a:srgbClr val="FF0000"/>
                </a:solidFill>
                <a:latin typeface="+mn-lt"/>
              </a:rPr>
              <a:t>Qu'est-ce que le BTS MCO ORIENTATION ECONOMIE BLEUE</a:t>
            </a:r>
            <a:br>
              <a:rPr lang="fr-FR" b="1" dirty="0">
                <a:solidFill>
                  <a:srgbClr val="FF0000"/>
                </a:solidFill>
                <a:latin typeface="+mn-lt"/>
              </a:rPr>
            </a:br>
            <a:endParaRPr lang="fr-FR" b="1" dirty="0">
              <a:solidFill>
                <a:srgbClr val="FF0000"/>
              </a:solidFill>
              <a:latin typeface="+mn-lt"/>
            </a:endParaRPr>
          </a:p>
        </p:txBody>
      </p:sp>
      <p:sp>
        <p:nvSpPr>
          <p:cNvPr id="3" name="Espace réservé du contenu 2"/>
          <p:cNvSpPr>
            <a:spLocks noGrp="1"/>
          </p:cNvSpPr>
          <p:nvPr>
            <p:ph idx="1"/>
          </p:nvPr>
        </p:nvSpPr>
        <p:spPr>
          <a:xfrm>
            <a:off x="500034" y="2214554"/>
            <a:ext cx="8186766" cy="4110046"/>
          </a:xfrm>
        </p:spPr>
        <p:txBody>
          <a:bodyPr>
            <a:normAutofit/>
          </a:bodyPr>
          <a:lstStyle/>
          <a:p>
            <a:pPr>
              <a:buNone/>
            </a:pPr>
            <a:endParaRPr lang="fr-FR" dirty="0"/>
          </a:p>
          <a:p>
            <a:r>
              <a:rPr lang="fr-FR" sz="2000" dirty="0"/>
              <a:t>Le </a:t>
            </a:r>
            <a:r>
              <a:rPr lang="fr-FR" sz="2000" b="1" dirty="0"/>
              <a:t>BTS MCO</a:t>
            </a:r>
            <a:r>
              <a:rPr lang="fr-FR" sz="2000" dirty="0"/>
              <a:t> se prépare </a:t>
            </a:r>
            <a:r>
              <a:rPr lang="fr-FR" sz="2000" b="1" dirty="0"/>
              <a:t>en deux ans </a:t>
            </a:r>
            <a:r>
              <a:rPr lang="fr-FR" sz="2000" dirty="0"/>
              <a:t>de préférence après un Bac Pro du domaine, un Bac Général, ou le Bac Techno STMG.</a:t>
            </a:r>
          </a:p>
          <a:p>
            <a:r>
              <a:rPr lang="fr-FR" sz="2000" dirty="0"/>
              <a:t>Diplôme qui se prépare en </a:t>
            </a:r>
            <a:r>
              <a:rPr lang="fr-FR" sz="2000" b="1" dirty="0"/>
              <a:t>formation initiale ou en alternance  </a:t>
            </a:r>
            <a:r>
              <a:rPr lang="fr-FR" sz="2000" dirty="0"/>
              <a:t>dans des établissements publics et privé</a:t>
            </a:r>
          </a:p>
          <a:p>
            <a:r>
              <a:rPr lang="fr-FR" sz="2000" b="1" dirty="0"/>
              <a:t> L’orientation « mer » ou économie bleue </a:t>
            </a:r>
            <a:r>
              <a:rPr lang="fr-FR" sz="2000" dirty="0"/>
              <a:t>répond à </a:t>
            </a:r>
          </a:p>
          <a:p>
            <a:r>
              <a:rPr lang="fr-FR" sz="2000" dirty="0"/>
              <a:t>une volonté d’offrir aux jeunes martiniquais de nouvelles perspectives en termes de débouchés et d’opportunités d’emplois dans les activités en lien avec la mer. </a:t>
            </a:r>
          </a:p>
          <a:p>
            <a:r>
              <a:rPr lang="fr-FR" sz="2000" dirty="0"/>
              <a:t>Il intègre des compétences linguistiques, managériales et commerciales axées sur l’exploitation des outils numériques attendus par les professionnels de la mer sur des projets spécifiques au milieu.</a:t>
            </a:r>
          </a:p>
        </p:txBody>
      </p:sp>
    </p:spTree>
  </p:cSld>
  <p:clrMapOvr>
    <a:masterClrMapping/>
  </p:clrMapOvr>
  <p:transition>
    <p:wheel spokes="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0E9C99-81E3-434A-919B-28BB1489AF7C}"/>
              </a:ext>
            </a:extLst>
          </p:cNvPr>
          <p:cNvSpPr>
            <a:spLocks noGrp="1"/>
          </p:cNvSpPr>
          <p:nvPr>
            <p:ph type="title"/>
          </p:nvPr>
        </p:nvSpPr>
        <p:spPr>
          <a:xfrm>
            <a:off x="714348" y="214290"/>
            <a:ext cx="7801002" cy="1476399"/>
          </a:xfrm>
        </p:spPr>
        <p:txBody>
          <a:bodyPr>
            <a:normAutofit/>
          </a:bodyPr>
          <a:lstStyle/>
          <a:p>
            <a:pPr algn="ctr"/>
            <a:r>
              <a:rPr lang="fr-FR" sz="3600" b="1" dirty="0">
                <a:solidFill>
                  <a:srgbClr val="FF0000"/>
                </a:solidFill>
                <a:latin typeface="+mn-lt"/>
              </a:rPr>
              <a:t>LA SIGNIFICATION DE L’ACRONYME</a:t>
            </a:r>
            <a:br>
              <a:rPr lang="fr-FR" b="1" dirty="0">
                <a:solidFill>
                  <a:srgbClr val="FF0000"/>
                </a:solidFill>
              </a:rPr>
            </a:br>
            <a:endParaRPr lang="x-none" b="1" dirty="0">
              <a:solidFill>
                <a:srgbClr val="FF0000"/>
              </a:solidFill>
            </a:endParaRPr>
          </a:p>
        </p:txBody>
      </p:sp>
      <p:sp>
        <p:nvSpPr>
          <p:cNvPr id="3" name="Espace réservé du contenu 2">
            <a:extLst>
              <a:ext uri="{FF2B5EF4-FFF2-40B4-BE49-F238E27FC236}">
                <a16:creationId xmlns:a16="http://schemas.microsoft.com/office/drawing/2014/main" id="{09E0B985-351E-4D2A-B449-084F7A290A6C}"/>
              </a:ext>
            </a:extLst>
          </p:cNvPr>
          <p:cNvSpPr>
            <a:spLocks noGrp="1"/>
          </p:cNvSpPr>
          <p:nvPr>
            <p:ph idx="1"/>
          </p:nvPr>
        </p:nvSpPr>
        <p:spPr>
          <a:xfrm>
            <a:off x="714348" y="1071546"/>
            <a:ext cx="7886700" cy="6180226"/>
          </a:xfrm>
        </p:spPr>
        <p:txBody>
          <a:bodyPr>
            <a:normAutofit/>
          </a:bodyPr>
          <a:lstStyle/>
          <a:p>
            <a:pPr marL="0" indent="0">
              <a:buNone/>
            </a:pPr>
            <a:r>
              <a:rPr lang="fr-FR" dirty="0"/>
              <a:t>M  </a:t>
            </a:r>
            <a:r>
              <a:rPr lang="fr-FR" sz="2400" dirty="0" err="1"/>
              <a:t>anagement</a:t>
            </a:r>
            <a:r>
              <a:rPr lang="fr-FR" sz="2400" dirty="0"/>
              <a:t> pour un </a:t>
            </a:r>
            <a:r>
              <a:rPr lang="fr-FR" sz="2400" b="1" dirty="0">
                <a:solidFill>
                  <a:schemeClr val="accent1"/>
                </a:solidFill>
              </a:rPr>
              <a:t>management de proximité</a:t>
            </a:r>
            <a:r>
              <a:rPr lang="fr-FR" sz="2400" dirty="0"/>
              <a:t>, </a:t>
            </a:r>
            <a:r>
              <a:rPr lang="fr-FR" sz="2400" b="1" dirty="0">
                <a:solidFill>
                  <a:schemeClr val="accent1"/>
                </a:solidFill>
              </a:rPr>
              <a:t>collaboratif,</a:t>
            </a:r>
            <a:r>
              <a:rPr lang="fr-FR" sz="2400" dirty="0"/>
              <a:t>  une implication participative où l’intelligence collective doit fonctionner. Le management demeure une compétence fondamentale du métier. </a:t>
            </a:r>
          </a:p>
          <a:p>
            <a:pPr marL="0" indent="0">
              <a:buNone/>
            </a:pPr>
            <a:endParaRPr lang="fr-FR" sz="2400" dirty="0"/>
          </a:p>
          <a:p>
            <a:pPr marL="0" indent="0">
              <a:buNone/>
            </a:pPr>
            <a:r>
              <a:rPr lang="fr-FR" sz="2400" dirty="0"/>
              <a:t>     </a:t>
            </a:r>
            <a:r>
              <a:rPr lang="fr-FR" sz="2400" dirty="0" err="1"/>
              <a:t>ommercial</a:t>
            </a:r>
            <a:r>
              <a:rPr lang="fr-FR" sz="2400" dirty="0"/>
              <a:t> pour une </a:t>
            </a:r>
            <a:r>
              <a:rPr lang="fr-FR" sz="2400" b="1" dirty="0">
                <a:solidFill>
                  <a:schemeClr val="accent1"/>
                </a:solidFill>
              </a:rPr>
              <a:t>Maîtrise de la relation avec la clientèle</a:t>
            </a:r>
            <a:r>
              <a:rPr lang="fr-FR" sz="2400" dirty="0"/>
              <a:t>, apport d’une valeur ajoutée pour </a:t>
            </a:r>
            <a:r>
              <a:rPr lang="fr-FR" sz="2400" b="1" dirty="0">
                <a:solidFill>
                  <a:schemeClr val="accent1"/>
                </a:solidFill>
              </a:rPr>
              <a:t>fidéliser la clientèle</a:t>
            </a:r>
            <a:r>
              <a:rPr lang="fr-FR" sz="2400" dirty="0"/>
              <a:t>, procurer un avantage concurrentiel à l’unité commerciale.</a:t>
            </a:r>
          </a:p>
          <a:p>
            <a:pPr marL="0" indent="0">
              <a:buNone/>
            </a:pPr>
            <a:endParaRPr lang="fr-FR" sz="2400" dirty="0"/>
          </a:p>
          <a:p>
            <a:pPr marL="0" indent="0">
              <a:buNone/>
            </a:pPr>
            <a:r>
              <a:rPr lang="fr-FR" sz="2400" dirty="0"/>
              <a:t>    </a:t>
            </a:r>
            <a:r>
              <a:rPr lang="fr-FR" sz="2400" dirty="0" err="1"/>
              <a:t>pérationnel</a:t>
            </a:r>
            <a:r>
              <a:rPr lang="fr-FR" sz="2400" dirty="0"/>
              <a:t>  pour un </a:t>
            </a:r>
            <a:r>
              <a:rPr lang="fr-FR" sz="2400" b="1" dirty="0">
                <a:solidFill>
                  <a:schemeClr val="accent1"/>
                </a:solidFill>
              </a:rPr>
              <a:t>recentrage sur l’opérationnel </a:t>
            </a:r>
            <a:r>
              <a:rPr lang="fr-FR" sz="2400" dirty="0"/>
              <a:t>et </a:t>
            </a:r>
            <a:r>
              <a:rPr lang="fr-FR" sz="2400" b="1" dirty="0">
                <a:solidFill>
                  <a:schemeClr val="accent1"/>
                </a:solidFill>
              </a:rPr>
              <a:t>non sur le prospectif</a:t>
            </a:r>
            <a:r>
              <a:rPr lang="fr-FR" sz="2400" dirty="0"/>
              <a:t>, une légitimité immédiate pour le jeune diplômé.</a:t>
            </a:r>
            <a:endParaRPr lang="x-none" sz="2400" dirty="0"/>
          </a:p>
        </p:txBody>
      </p:sp>
      <p:sp>
        <p:nvSpPr>
          <p:cNvPr id="4" name="Ellipse 3">
            <a:extLst>
              <a:ext uri="{FF2B5EF4-FFF2-40B4-BE49-F238E27FC236}">
                <a16:creationId xmlns:a16="http://schemas.microsoft.com/office/drawing/2014/main" id="{AED9724C-0E28-475D-A074-01DF9E38C18B}"/>
              </a:ext>
            </a:extLst>
          </p:cNvPr>
          <p:cNvSpPr/>
          <p:nvPr/>
        </p:nvSpPr>
        <p:spPr>
          <a:xfrm>
            <a:off x="571472" y="987755"/>
            <a:ext cx="571503" cy="5184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b="1" dirty="0"/>
              <a:t>M</a:t>
            </a:r>
            <a:endParaRPr lang="x-none" sz="5400" b="1" dirty="0"/>
          </a:p>
        </p:txBody>
      </p:sp>
      <p:sp>
        <p:nvSpPr>
          <p:cNvPr id="5" name="Ellipse 4">
            <a:extLst>
              <a:ext uri="{FF2B5EF4-FFF2-40B4-BE49-F238E27FC236}">
                <a16:creationId xmlns:a16="http://schemas.microsoft.com/office/drawing/2014/main" id="{113B07EF-1393-4878-BD9B-60AA8A989B33}"/>
              </a:ext>
            </a:extLst>
          </p:cNvPr>
          <p:cNvSpPr/>
          <p:nvPr/>
        </p:nvSpPr>
        <p:spPr>
          <a:xfrm>
            <a:off x="607191" y="2799010"/>
            <a:ext cx="500066" cy="5612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t>C</a:t>
            </a:r>
            <a:endParaRPr lang="x-none" sz="5400" dirty="0"/>
          </a:p>
        </p:txBody>
      </p:sp>
      <p:sp>
        <p:nvSpPr>
          <p:cNvPr id="6" name="Ellipse 5">
            <a:extLst>
              <a:ext uri="{FF2B5EF4-FFF2-40B4-BE49-F238E27FC236}">
                <a16:creationId xmlns:a16="http://schemas.microsoft.com/office/drawing/2014/main" id="{47DF8661-CBE4-429F-825A-4B8081DA5931}"/>
              </a:ext>
            </a:extLst>
          </p:cNvPr>
          <p:cNvSpPr/>
          <p:nvPr/>
        </p:nvSpPr>
        <p:spPr>
          <a:xfrm>
            <a:off x="519000" y="4653136"/>
            <a:ext cx="571504" cy="5612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t>O</a:t>
            </a:r>
            <a:endParaRPr lang="x-none" sz="5400" dirty="0"/>
          </a:p>
        </p:txBody>
      </p:sp>
    </p:spTree>
    <p:extLst>
      <p:ext uri="{BB962C8B-B14F-4D97-AF65-F5344CB8AC3E}">
        <p14:creationId xmlns:p14="http://schemas.microsoft.com/office/powerpoint/2010/main" val="727320379"/>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nvGraphicFramePr>
        <p:xfrm>
          <a:off x="428596" y="1285860"/>
          <a:ext cx="3978792" cy="3359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9945" name="Text Box 9"/>
          <p:cNvSpPr txBox="1">
            <a:spLocks noChangeArrowheads="1"/>
          </p:cNvSpPr>
          <p:nvPr/>
        </p:nvSpPr>
        <p:spPr bwMode="auto">
          <a:xfrm>
            <a:off x="5857884" y="1500175"/>
            <a:ext cx="2786082" cy="4000527"/>
          </a:xfrm>
          <a:prstGeom prst="rect">
            <a:avLst/>
          </a:prstGeom>
          <a:solidFill>
            <a:srgbClr val="FFFFFF"/>
          </a:solidFill>
          <a:ln w="12700">
            <a:solidFill>
              <a:srgbClr val="548DD4"/>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fr-FR" sz="11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fr-FR" sz="1100" b="1" dirty="0">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Situations contextualisées</a:t>
            </a:r>
            <a:r>
              <a:rPr kumimoji="0" lang="fr-FR"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 entreprises locales, nationales, caribéennes, internationales</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Immersion en entreprise en lien avec </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la mer</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Visite d’entreprise</a:t>
            </a:r>
            <a:r>
              <a:rPr kumimoji="0" lang="fr-FR"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 tour opérateur, hôtel,  restaurants, Marinas (Martinique et Caraïbes)</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Partenariat</a:t>
            </a:r>
            <a:r>
              <a:rPr kumimoji="0" lang="fr-FR"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 CMT, offices de tourisme, commerces de produits alimentaires, de produits, mairie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Séminaires avec des professionnels</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Activités réalisées en stage</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Recherche documentaire </a:t>
            </a:r>
            <a:r>
              <a:rPr kumimoji="0" lang="fr-FR"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en interaction avec le milieu professionnel</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a:ln>
                  <a:noFill/>
                </a:ln>
                <a:solidFill>
                  <a:schemeClr val="tx1"/>
                </a:solidFill>
                <a:effectLst/>
                <a:latin typeface="Calibri" pitchFamily="34" charset="0"/>
                <a:ea typeface="Calibri" pitchFamily="34" charset="0"/>
                <a:cs typeface="Calibri" pitchFamily="34" charset="0"/>
              </a:rPr>
              <a:t> Pratique de jeux sérieux,</a:t>
            </a:r>
            <a:r>
              <a:rPr kumimoji="0" lang="fr-FR" sz="1200" b="0" i="0" u="none" strike="noStrike" cap="none" normalizeH="0" baseline="0" dirty="0">
                <a:ln>
                  <a:noFill/>
                </a:ln>
                <a:solidFill>
                  <a:schemeClr val="tx1"/>
                </a:solidFill>
                <a:effectLst/>
                <a:latin typeface="Calibri" pitchFamily="34" charset="0"/>
                <a:ea typeface="Calibri" pitchFamily="34" charset="0"/>
                <a:cs typeface="Calibri" pitchFamily="34" charset="0"/>
              </a:rPr>
              <a:t> de « </a:t>
            </a:r>
            <a:r>
              <a:rPr kumimoji="0" lang="fr-FR" sz="1200" b="0" i="1" u="none" strike="noStrike" cap="none" normalizeH="0" baseline="0" dirty="0">
                <a:ln>
                  <a:noFill/>
                </a:ln>
                <a:solidFill>
                  <a:schemeClr val="tx1"/>
                </a:solidFill>
                <a:effectLst/>
                <a:latin typeface="Calibri" pitchFamily="34" charset="0"/>
                <a:ea typeface="Calibri" pitchFamily="34" charset="0"/>
                <a:cs typeface="Calibri" pitchFamily="34" charset="0"/>
              </a:rPr>
              <a:t>Business </a:t>
            </a:r>
            <a:r>
              <a:rPr kumimoji="0" lang="fr-FR" sz="1200" b="0" i="1" u="none" strike="noStrike" cap="none" normalizeH="0" baseline="0" dirty="0" err="1">
                <a:ln>
                  <a:noFill/>
                </a:ln>
                <a:solidFill>
                  <a:schemeClr val="tx1"/>
                </a:solidFill>
                <a:effectLst/>
                <a:latin typeface="Calibri" pitchFamily="34" charset="0"/>
                <a:ea typeface="Calibri" pitchFamily="34" charset="0"/>
                <a:cs typeface="Calibri" pitchFamily="34" charset="0"/>
              </a:rPr>
              <a:t>games</a:t>
            </a:r>
            <a:r>
              <a:rPr kumimoji="0" lang="fr-FR" sz="1200" b="0" i="0" u="none" strike="noStrike" cap="none" normalizeH="0" baseline="0" dirty="0">
                <a:ln>
                  <a:noFill/>
                </a:ln>
                <a:solidFill>
                  <a:schemeClr val="tx1"/>
                </a:solidFill>
                <a:effectLst/>
                <a:latin typeface="Calibri" pitchFamily="34" charset="0"/>
                <a:ea typeface="Calibri" pitchFamily="34" charset="0"/>
                <a:cs typeface="Calibri" pitchFamily="34" charset="0"/>
              </a:rPr>
              <a:t> »</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sp>
        <p:nvSpPr>
          <p:cNvPr id="39944" name="Text Box 8"/>
          <p:cNvSpPr txBox="1">
            <a:spLocks noChangeArrowheads="1"/>
          </p:cNvSpPr>
          <p:nvPr/>
        </p:nvSpPr>
        <p:spPr bwMode="auto">
          <a:xfrm>
            <a:off x="1357290" y="4786322"/>
            <a:ext cx="1727200" cy="83820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dirty="0">
                <a:ln>
                  <a:noFill/>
                </a:ln>
                <a:solidFill>
                  <a:srgbClr val="C00000"/>
                </a:solidFill>
                <a:effectLst/>
                <a:latin typeface="Calibri" pitchFamily="34" charset="0"/>
                <a:ea typeface="Calibri" pitchFamily="34" charset="0"/>
                <a:cs typeface="Times New Roman" pitchFamily="18" charset="0"/>
              </a:rPr>
              <a:t>Pour répondre à des problématiques de terrain</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sp>
        <p:nvSpPr>
          <p:cNvPr id="39951" name="AutoShape 15"/>
          <p:cNvSpPr>
            <a:spLocks noChangeShapeType="1"/>
          </p:cNvSpPr>
          <p:nvPr/>
        </p:nvSpPr>
        <p:spPr bwMode="auto">
          <a:xfrm flipH="1">
            <a:off x="2285984" y="4357694"/>
            <a:ext cx="6350" cy="501650"/>
          </a:xfrm>
          <a:prstGeom prst="straightConnector1">
            <a:avLst/>
          </a:prstGeom>
          <a:noFill/>
          <a:ln w="92075">
            <a:solidFill>
              <a:srgbClr val="0070C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p>
        </p:txBody>
      </p:sp>
      <p:pic>
        <p:nvPicPr>
          <p:cNvPr id="39946" name="Image 11"/>
          <p:cNvPicPr>
            <a:picLocks noChangeAspect="1" noChangeArrowheads="1"/>
          </p:cNvPicPr>
          <p:nvPr/>
        </p:nvPicPr>
        <p:blipFill>
          <a:blip r:embed="rId7" cstate="print"/>
          <a:srcRect/>
          <a:stretch>
            <a:fillRect/>
          </a:stretch>
        </p:blipFill>
        <p:spPr bwMode="auto">
          <a:xfrm rot="-862701">
            <a:off x="5621445" y="1248482"/>
            <a:ext cx="914323" cy="512495"/>
          </a:xfrm>
          <a:prstGeom prst="rect">
            <a:avLst/>
          </a:prstGeom>
          <a:noFill/>
        </p:spPr>
      </p:pic>
      <p:sp>
        <p:nvSpPr>
          <p:cNvPr id="39947" name="Text Box 11"/>
          <p:cNvSpPr txBox="1">
            <a:spLocks noChangeArrowheads="1"/>
          </p:cNvSpPr>
          <p:nvPr/>
        </p:nvSpPr>
        <p:spPr bwMode="auto">
          <a:xfrm>
            <a:off x="6929454" y="1357298"/>
            <a:ext cx="1895475" cy="357190"/>
          </a:xfrm>
          <a:prstGeom prst="rect">
            <a:avLst/>
          </a:prstGeom>
          <a:no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dirty="0">
              <a:ln>
                <a:noFill/>
              </a:ln>
              <a:solidFill>
                <a:srgbClr val="365F91"/>
              </a:solidFill>
              <a:effectLst/>
              <a:latin typeface="Calibri" pitchFamily="34" charset="0"/>
              <a:ea typeface="Calibri" pitchFamily="34"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baseline="0" dirty="0">
                <a:ln>
                  <a:noFill/>
                </a:ln>
                <a:solidFill>
                  <a:srgbClr val="365F91"/>
                </a:solidFill>
                <a:effectLst/>
                <a:latin typeface="Calibri" pitchFamily="34" charset="0"/>
                <a:ea typeface="Calibri" pitchFamily="34" charset="0"/>
                <a:cs typeface="Times New Roman" pitchFamily="18" charset="0"/>
              </a:rPr>
              <a:t>Moyens</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sp>
        <p:nvSpPr>
          <p:cNvPr id="39950" name="AutoShape 14"/>
          <p:cNvSpPr>
            <a:spLocks noChangeArrowheads="1"/>
          </p:cNvSpPr>
          <p:nvPr/>
        </p:nvSpPr>
        <p:spPr bwMode="auto">
          <a:xfrm>
            <a:off x="3214678" y="3357562"/>
            <a:ext cx="2643205" cy="655636"/>
          </a:xfrm>
          <a:prstGeom prst="rightArrow">
            <a:avLst>
              <a:gd name="adj1" fmla="val 50000"/>
              <a:gd name="adj2" fmla="val 80338"/>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9953" name="Rectangle 17"/>
          <p:cNvSpPr>
            <a:spLocks noChangeArrowheads="1"/>
          </p:cNvSpPr>
          <p:nvPr/>
        </p:nvSpPr>
        <p:spPr bwMode="auto">
          <a:xfrm>
            <a:off x="0" y="45720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ctr"/>
            <a:endParaRPr lang="fr-FR" dirty="0"/>
          </a:p>
        </p:txBody>
      </p:sp>
      <p:sp>
        <p:nvSpPr>
          <p:cNvPr id="39954" name="Rectangle 18"/>
          <p:cNvSpPr>
            <a:spLocks noChangeArrowheads="1"/>
          </p:cNvSpPr>
          <p:nvPr/>
        </p:nvSpPr>
        <p:spPr bwMode="auto">
          <a:xfrm>
            <a:off x="0" y="42735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365F91"/>
                </a:solidFill>
                <a:effectLst/>
                <a:latin typeface="Arial" pitchFamily="34" charset="0"/>
                <a:cs typeface="Arial" pitchFamily="34" charset="0"/>
              </a:rPr>
              <a:t>  	</a:t>
            </a:r>
            <a:endParaRPr kumimoji="0" lang="fr-FR" sz="6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39949" name="Text Box 13"/>
          <p:cNvSpPr txBox="1">
            <a:spLocks noChangeArrowheads="1"/>
          </p:cNvSpPr>
          <p:nvPr/>
        </p:nvSpPr>
        <p:spPr bwMode="auto">
          <a:xfrm>
            <a:off x="3286116" y="3571876"/>
            <a:ext cx="2357454" cy="28575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solidFill>
                  <a:schemeClr val="accent1">
                    <a:lumMod val="75000"/>
                  </a:schemeClr>
                </a:solidFill>
                <a:effectLst/>
                <a:latin typeface="Times New Roman" pitchFamily="18" charset="0"/>
                <a:ea typeface="Calibri" pitchFamily="34" charset="0"/>
                <a:cs typeface="Times New Roman" pitchFamily="18" charset="0"/>
              </a:rPr>
              <a:t>Vers une </a:t>
            </a:r>
            <a:r>
              <a:rPr kumimoji="0" lang="fr-FR" sz="1400" b="1" i="0" u="none" strike="noStrike" cap="none" normalizeH="0" baseline="0" dirty="0">
                <a:solidFill>
                  <a:schemeClr val="accent1">
                    <a:lumMod val="75000"/>
                  </a:schemeClr>
                </a:solidFill>
                <a:effectLst/>
                <a:latin typeface="Calibri"/>
                <a:ea typeface="Calibri" pitchFamily="34" charset="0"/>
                <a:cs typeface="Times New Roman" pitchFamily="18" charset="0"/>
              </a:rPr>
              <a:t>« </a:t>
            </a:r>
            <a:r>
              <a:rPr kumimoji="0" lang="fr-FR" sz="1400" b="1" i="0" u="none" strike="noStrike" cap="none" normalizeH="0" baseline="0" dirty="0">
                <a:solidFill>
                  <a:schemeClr val="accent1">
                    <a:lumMod val="75000"/>
                  </a:schemeClr>
                </a:solidFill>
                <a:effectLst/>
                <a:latin typeface="Times New Roman" pitchFamily="18" charset="0"/>
                <a:ea typeface="Calibri" pitchFamily="34" charset="0"/>
                <a:cs typeface="Times New Roman" pitchFamily="18" charset="0"/>
              </a:rPr>
              <a:t>orientation mer</a:t>
            </a:r>
            <a:r>
              <a:rPr kumimoji="0" lang="fr-FR" sz="1400" b="1" i="0" u="none" strike="noStrike" cap="none" normalizeH="0" baseline="0" dirty="0">
                <a:solidFill>
                  <a:schemeClr val="accent1">
                    <a:lumMod val="75000"/>
                  </a:schemeClr>
                </a:solidFill>
                <a:effectLst/>
                <a:latin typeface="Calibri"/>
                <a:ea typeface="Calibri" pitchFamily="34" charset="0"/>
                <a:cs typeface="Times New Roman" pitchFamily="18" charset="0"/>
              </a:rPr>
              <a:t> »</a:t>
            </a:r>
            <a:r>
              <a:rPr kumimoji="0" lang="fr-FR" sz="1400" b="1" i="0" u="none" strike="noStrike" cap="none" normalizeH="0" baseline="0" dirty="0">
                <a:solidFill>
                  <a:schemeClr val="accent1">
                    <a:lumMod val="75000"/>
                  </a:schemeClr>
                </a:solidFill>
                <a:effectLst/>
                <a:latin typeface="Times New Roman" pitchFamily="18" charset="0"/>
                <a:ea typeface="Calibri" pitchFamily="34" charset="0"/>
                <a:cs typeface="Times New Roman" pitchFamily="18" charset="0"/>
              </a:rPr>
              <a:t> </a:t>
            </a:r>
            <a:endParaRPr kumimoji="0" lang="fr-FR" sz="1800" b="0" i="0" u="none" strike="noStrike" cap="none" normalizeH="0" baseline="0" dirty="0">
              <a:solidFill>
                <a:schemeClr val="accent1">
                  <a:lumMod val="75000"/>
                </a:schemeClr>
              </a:solidFill>
              <a:effectLst/>
              <a:latin typeface="Arial" pitchFamily="34" charset="0"/>
              <a:cs typeface="Arial" pitchFamily="34" charset="0"/>
            </a:endParaRPr>
          </a:p>
        </p:txBody>
      </p:sp>
      <p:pic>
        <p:nvPicPr>
          <p:cNvPr id="21" name="Image 20"/>
          <p:cNvPicPr/>
          <p:nvPr/>
        </p:nvPicPr>
        <p:blipFill>
          <a:blip r:embed="rId8"/>
          <a:srcRect/>
          <a:stretch>
            <a:fillRect/>
          </a:stretch>
        </p:blipFill>
        <p:spPr bwMode="auto">
          <a:xfrm>
            <a:off x="5857884" y="5286388"/>
            <a:ext cx="2857520" cy="438925"/>
          </a:xfrm>
          <a:prstGeom prst="rect">
            <a:avLst/>
          </a:prstGeom>
          <a:noFill/>
          <a:ln w="9525">
            <a:noFill/>
            <a:miter lim="800000"/>
            <a:headEnd/>
            <a:tailEnd/>
          </a:ln>
        </p:spPr>
      </p:pic>
      <p:cxnSp>
        <p:nvCxnSpPr>
          <p:cNvPr id="14" name="Connecteur droit 13"/>
          <p:cNvCxnSpPr/>
          <p:nvPr/>
        </p:nvCxnSpPr>
        <p:spPr>
          <a:xfrm>
            <a:off x="0" y="6429396"/>
            <a:ext cx="7215238" cy="1588"/>
          </a:xfrm>
          <a:prstGeom prst="line">
            <a:avLst/>
          </a:prstGeom>
          <a:ln w="114300" cmpd="thinThick">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143240" y="6457890"/>
            <a:ext cx="5857916" cy="584775"/>
          </a:xfrm>
          <a:prstGeom prst="rect">
            <a:avLst/>
          </a:prstGeom>
        </p:spPr>
        <p:txBody>
          <a:bodyPr wrap="square">
            <a:spAutoFit/>
          </a:bodyPr>
          <a:lstStyle/>
          <a:p>
            <a:r>
              <a:rPr lang="fr-FR" sz="1600" b="1" dirty="0">
                <a:solidFill>
                  <a:srgbClr val="C00000"/>
                </a:solidFill>
                <a:latin typeface="Bahnschrift Light Condensed" pitchFamily="34" charset="0"/>
              </a:rPr>
              <a:t>BTS MCO  « orienté mer »  </a:t>
            </a:r>
            <a:r>
              <a:rPr lang="fr-FR" sz="1600" i="1" dirty="0">
                <a:solidFill>
                  <a:prstClr val="black"/>
                </a:solidFill>
              </a:rPr>
              <a:t>Lycée </a:t>
            </a:r>
            <a:r>
              <a:rPr lang="fr-FR" sz="1600" i="1" dirty="0" err="1">
                <a:solidFill>
                  <a:prstClr val="black"/>
                </a:solidFill>
              </a:rPr>
              <a:t>Montgérald</a:t>
            </a:r>
            <a:r>
              <a:rPr lang="fr-FR" sz="1600" i="1" dirty="0">
                <a:solidFill>
                  <a:prstClr val="black"/>
                </a:solidFill>
              </a:rPr>
              <a:t>  - Février 2023</a:t>
            </a:r>
          </a:p>
          <a:p>
            <a:endParaRPr lang="fr-FR" sz="1600" i="1" dirty="0">
              <a:solidFill>
                <a:prstClr val="black"/>
              </a:solidFill>
            </a:endParaRPr>
          </a:p>
        </p:txBody>
      </p:sp>
      <p:sp>
        <p:nvSpPr>
          <p:cNvPr id="16" name="Rectangle 4"/>
          <p:cNvSpPr>
            <a:spLocks noChangeArrowheads="1"/>
          </p:cNvSpPr>
          <p:nvPr/>
        </p:nvSpPr>
        <p:spPr bwMode="auto">
          <a:xfrm>
            <a:off x="0" y="357166"/>
            <a:ext cx="9254136"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a:ln>
                  <a:noFill/>
                </a:ln>
                <a:solidFill>
                  <a:srgbClr val="FF0000"/>
                </a:solidFill>
                <a:effectLst/>
                <a:ea typeface="Calibri" pitchFamily="34" charset="0"/>
                <a:cs typeface="Calibri" pitchFamily="34" charset="0"/>
              </a:rPr>
              <a:t>BTS MCO  :</a:t>
            </a:r>
            <a:r>
              <a:rPr kumimoji="0" lang="fr-FR" b="1" i="0" u="none" strike="noStrike" cap="none" normalizeH="0" baseline="0" dirty="0">
                <a:ln>
                  <a:noFill/>
                </a:ln>
                <a:solidFill>
                  <a:srgbClr val="FF0000"/>
                </a:solidFill>
                <a:effectLst/>
                <a:ea typeface="Calibri" pitchFamily="34" charset="0"/>
                <a:cs typeface="Times New Roman" pitchFamily="18" charset="0"/>
              </a:rPr>
              <a:t> </a:t>
            </a:r>
            <a:endParaRPr kumimoji="0" lang="fr-FR" b="0" i="0" u="none" strike="noStrike" cap="none" normalizeH="0" baseline="0" dirty="0">
              <a:ln>
                <a:noFill/>
              </a:ln>
              <a:solidFill>
                <a:srgbClr val="FF0000"/>
              </a:solidFill>
              <a:effectLst/>
              <a:cs typeface="Arial" pitchFamily="34" charset="0"/>
            </a:endParaRPr>
          </a:p>
          <a:p>
            <a:pPr lvl="0" algn="ctr" eaLnBrk="0" fontAlgn="base" hangingPunct="0">
              <a:spcBef>
                <a:spcPct val="0"/>
              </a:spcBef>
              <a:spcAft>
                <a:spcPct val="0"/>
              </a:spcAft>
            </a:pPr>
            <a:r>
              <a:rPr kumimoji="0" lang="fr-FR" b="1" i="0" u="none" strike="noStrike" cap="none" normalizeH="0" baseline="0" dirty="0">
                <a:ln>
                  <a:noFill/>
                </a:ln>
                <a:solidFill>
                  <a:srgbClr val="FF0000"/>
                </a:solidFill>
                <a:effectLst/>
                <a:ea typeface="Calibri" pitchFamily="34" charset="0"/>
                <a:cs typeface="Calibri" pitchFamily="34" charset="0"/>
              </a:rPr>
              <a:t>Comment intégrer la dimension des </a:t>
            </a:r>
            <a:r>
              <a:rPr lang="fr-FR" b="1" dirty="0">
                <a:solidFill>
                  <a:srgbClr val="FF0000"/>
                </a:solidFill>
                <a:ea typeface="Calibri" pitchFamily="34" charset="0"/>
                <a:cs typeface="Calibri" pitchFamily="34" charset="0"/>
              </a:rPr>
              <a:t>activités  en lien avec la mer</a:t>
            </a:r>
            <a:r>
              <a:rPr kumimoji="0" lang="fr-FR" b="1" i="0" u="none" strike="noStrike" cap="none" normalizeH="0" baseline="0" dirty="0">
                <a:ln>
                  <a:noFill/>
                </a:ln>
                <a:solidFill>
                  <a:srgbClr val="FF0000"/>
                </a:solidFill>
                <a:effectLst/>
                <a:ea typeface="Calibri" pitchFamily="34" charset="0"/>
                <a:cs typeface="Calibri" pitchFamily="34" charset="0"/>
              </a:rPr>
              <a:t> dans la formation ?</a:t>
            </a:r>
            <a:endParaRPr kumimoji="0" lang="fr-FR" b="0" i="0" u="none" strike="noStrike" cap="none" normalizeH="0" baseline="0" dirty="0">
              <a:ln>
                <a:noFill/>
              </a:ln>
              <a:solidFill>
                <a:srgbClr val="FF0000"/>
              </a:solidFill>
              <a:effectLst/>
              <a:cs typeface="Arial" pitchFamily="34" charset="0"/>
            </a:endParaRPr>
          </a:p>
        </p:txBody>
      </p:sp>
      <p:sp>
        <p:nvSpPr>
          <p:cNvPr id="17" name="ZoneTexte 16"/>
          <p:cNvSpPr txBox="1"/>
          <p:nvPr/>
        </p:nvSpPr>
        <p:spPr>
          <a:xfrm>
            <a:off x="3143240" y="5072074"/>
            <a:ext cx="2500330" cy="1384995"/>
          </a:xfrm>
          <a:prstGeom prst="rect">
            <a:avLst/>
          </a:prstGeom>
          <a:noFill/>
        </p:spPr>
        <p:txBody>
          <a:bodyPr wrap="square" rtlCol="0">
            <a:spAutoFit/>
          </a:bodyPr>
          <a:lstStyle/>
          <a:p>
            <a:endParaRPr lang="fr-FR" sz="1400" dirty="0"/>
          </a:p>
          <a:p>
            <a:r>
              <a:rPr lang="fr-FR" sz="1400" dirty="0"/>
              <a:t>- </a:t>
            </a:r>
            <a:r>
              <a:rPr lang="fr-FR" sz="1400" dirty="0">
                <a:solidFill>
                  <a:srgbClr val="0070C0"/>
                </a:solidFill>
              </a:rPr>
              <a:t>Propres au domaine maritime</a:t>
            </a:r>
          </a:p>
          <a:p>
            <a:endParaRPr lang="fr-FR" sz="1400" dirty="0">
              <a:solidFill>
                <a:srgbClr val="0070C0"/>
              </a:solidFill>
            </a:endParaRPr>
          </a:p>
          <a:p>
            <a:r>
              <a:rPr lang="fr-FR" sz="1400" dirty="0">
                <a:solidFill>
                  <a:srgbClr val="0070C0"/>
                </a:solidFill>
              </a:rPr>
              <a:t>- Situation de gestion</a:t>
            </a:r>
          </a:p>
          <a:p>
            <a:endParaRPr lang="fr-FR" sz="1400" dirty="0"/>
          </a:p>
        </p:txBody>
      </p:sp>
      <p:cxnSp>
        <p:nvCxnSpPr>
          <p:cNvPr id="19" name="Connecteur droit avec flèche 18"/>
          <p:cNvCxnSpPr/>
          <p:nvPr/>
        </p:nvCxnSpPr>
        <p:spPr>
          <a:xfrm>
            <a:off x="2357422" y="5429264"/>
            <a:ext cx="642942" cy="14287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3"/>
          <p:cNvGrpSpPr/>
          <p:nvPr/>
        </p:nvGrpSpPr>
        <p:grpSpPr>
          <a:xfrm>
            <a:off x="500034" y="2000241"/>
            <a:ext cx="1714512" cy="1643074"/>
            <a:chOff x="-70109" y="1769650"/>
            <a:chExt cx="1682607" cy="1412855"/>
          </a:xfrm>
          <a:solidFill>
            <a:schemeClr val="accent5">
              <a:lumMod val="75000"/>
            </a:schemeClr>
          </a:solidFill>
        </p:grpSpPr>
        <p:sp>
          <p:nvSpPr>
            <p:cNvPr id="5" name="Rectangle à coins arrondis 4"/>
            <p:cNvSpPr/>
            <p:nvPr/>
          </p:nvSpPr>
          <p:spPr>
            <a:xfrm>
              <a:off x="-70109" y="1769650"/>
              <a:ext cx="1682607" cy="1412855"/>
            </a:xfrm>
            <a:prstGeom prst="roundRect">
              <a:avLst>
                <a:gd name="adj" fmla="val 10000"/>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6" name="Rectangle 5"/>
            <p:cNvSpPr/>
            <p:nvPr/>
          </p:nvSpPr>
          <p:spPr>
            <a:xfrm>
              <a:off x="-70108" y="1807432"/>
              <a:ext cx="1644823" cy="13136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fr-FR" sz="1600" b="1" kern="1200" dirty="0"/>
                <a:t>7 </a:t>
              </a:r>
            </a:p>
            <a:p>
              <a:pPr lvl="0" algn="ctr" defTabSz="711200">
                <a:lnSpc>
                  <a:spcPct val="90000"/>
                </a:lnSpc>
                <a:spcBef>
                  <a:spcPct val="0"/>
                </a:spcBef>
                <a:spcAft>
                  <a:spcPct val="35000"/>
                </a:spcAft>
              </a:pPr>
              <a:r>
                <a:rPr lang="fr-FR" sz="2000" b="1" kern="1200" dirty="0"/>
                <a:t>enseignements obligatoires:</a:t>
              </a:r>
            </a:p>
          </p:txBody>
        </p:sp>
      </p:grpSp>
      <p:cxnSp>
        <p:nvCxnSpPr>
          <p:cNvPr id="8" name="Connecteur droit avec flèche 7"/>
          <p:cNvCxnSpPr/>
          <p:nvPr/>
        </p:nvCxnSpPr>
        <p:spPr>
          <a:xfrm rot="5400000" flipH="1" flipV="1">
            <a:off x="2214546" y="1785926"/>
            <a:ext cx="785818" cy="78581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9" name="ZoneTexte 8"/>
          <p:cNvSpPr txBox="1"/>
          <p:nvPr/>
        </p:nvSpPr>
        <p:spPr>
          <a:xfrm>
            <a:off x="3214678" y="214290"/>
            <a:ext cx="5143536" cy="1292662"/>
          </a:xfrm>
          <a:prstGeom prst="rect">
            <a:avLst/>
          </a:prstGeom>
          <a:noFill/>
        </p:spPr>
        <p:txBody>
          <a:bodyPr wrap="square" rtlCol="0">
            <a:spAutoFit/>
          </a:bodyPr>
          <a:lstStyle/>
          <a:p>
            <a:pPr lvl="0"/>
            <a:r>
              <a:rPr lang="fr-FR" sz="2000" b="1" dirty="0">
                <a:solidFill>
                  <a:schemeClr val="accent1">
                    <a:lumMod val="75000"/>
                  </a:schemeClr>
                </a:solidFill>
              </a:rPr>
              <a:t>3 enseignements généraux</a:t>
            </a:r>
          </a:p>
          <a:p>
            <a:pPr lvl="0"/>
            <a:endParaRPr lang="fr-FR" sz="2000" b="1" dirty="0"/>
          </a:p>
          <a:p>
            <a:pPr lvl="0"/>
            <a:endParaRPr lang="fr-FR" sz="2000" b="1" dirty="0"/>
          </a:p>
          <a:p>
            <a:endParaRPr lang="fr-FR" dirty="0"/>
          </a:p>
        </p:txBody>
      </p:sp>
      <p:cxnSp>
        <p:nvCxnSpPr>
          <p:cNvPr id="11" name="Connecteur droit avec flèche 10"/>
          <p:cNvCxnSpPr/>
          <p:nvPr/>
        </p:nvCxnSpPr>
        <p:spPr>
          <a:xfrm>
            <a:off x="2176047" y="3022342"/>
            <a:ext cx="1038631" cy="54953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graphicFrame>
        <p:nvGraphicFramePr>
          <p:cNvPr id="12" name="Diagramme 11"/>
          <p:cNvGraphicFramePr/>
          <p:nvPr/>
        </p:nvGraphicFramePr>
        <p:xfrm>
          <a:off x="3048000" y="357166"/>
          <a:ext cx="6310346" cy="25003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Rectangle 14"/>
          <p:cNvSpPr/>
          <p:nvPr/>
        </p:nvSpPr>
        <p:spPr>
          <a:xfrm>
            <a:off x="8501090" y="2500306"/>
            <a:ext cx="642910" cy="57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7" name="Espace réservé du contenu 3">
            <a:extLst>
              <a:ext uri="{FF2B5EF4-FFF2-40B4-BE49-F238E27FC236}">
                <a16:creationId xmlns:a16="http://schemas.microsoft.com/office/drawing/2014/main" id="{891AFA29-AE4D-4B77-8F69-3A1920FF87A4}"/>
              </a:ext>
            </a:extLst>
          </p:cNvPr>
          <p:cNvGraphicFramePr>
            <a:graphicFrameLocks noGrp="1"/>
          </p:cNvGraphicFramePr>
          <p:nvPr>
            <p:ph idx="1"/>
          </p:nvPr>
        </p:nvGraphicFramePr>
        <p:xfrm>
          <a:off x="3214678" y="2857496"/>
          <a:ext cx="5631861" cy="3429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8" name="Rectangle 17"/>
          <p:cNvSpPr/>
          <p:nvPr/>
        </p:nvSpPr>
        <p:spPr>
          <a:xfrm>
            <a:off x="3286116" y="2571744"/>
            <a:ext cx="3137269" cy="369332"/>
          </a:xfrm>
          <a:prstGeom prst="rect">
            <a:avLst/>
          </a:prstGeom>
        </p:spPr>
        <p:txBody>
          <a:bodyPr wrap="none">
            <a:spAutoFit/>
          </a:bodyPr>
          <a:lstStyle/>
          <a:p>
            <a:pPr lvl="0"/>
            <a:r>
              <a:rPr lang="fr-FR" b="1" dirty="0">
                <a:solidFill>
                  <a:schemeClr val="accent1">
                    <a:lumMod val="75000"/>
                  </a:schemeClr>
                </a:solidFill>
              </a:rPr>
              <a:t>4 enseignements de spécialité</a:t>
            </a:r>
          </a:p>
        </p:txBody>
      </p:sp>
      <p:cxnSp>
        <p:nvCxnSpPr>
          <p:cNvPr id="19" name="Connecteur droit 18"/>
          <p:cNvCxnSpPr/>
          <p:nvPr/>
        </p:nvCxnSpPr>
        <p:spPr>
          <a:xfrm>
            <a:off x="0" y="6429396"/>
            <a:ext cx="7215238" cy="1588"/>
          </a:xfrm>
          <a:prstGeom prst="line">
            <a:avLst/>
          </a:prstGeom>
          <a:ln w="114300" cmpd="thinThick">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143240" y="6429396"/>
            <a:ext cx="5857916" cy="584775"/>
          </a:xfrm>
          <a:prstGeom prst="rect">
            <a:avLst/>
          </a:prstGeom>
        </p:spPr>
        <p:txBody>
          <a:bodyPr wrap="square">
            <a:spAutoFit/>
          </a:bodyPr>
          <a:lstStyle/>
          <a:p>
            <a:r>
              <a:rPr lang="fr-FR" sz="1600" b="1" dirty="0">
                <a:solidFill>
                  <a:srgbClr val="C00000"/>
                </a:solidFill>
                <a:latin typeface="Bahnschrift Light Condensed" pitchFamily="34" charset="0"/>
              </a:rPr>
              <a:t>BTS MCO  « orienté mer »  </a:t>
            </a:r>
            <a:r>
              <a:rPr lang="fr-FR" sz="1600" i="1" dirty="0">
                <a:solidFill>
                  <a:prstClr val="black"/>
                </a:solidFill>
              </a:rPr>
              <a:t>Lycée </a:t>
            </a:r>
            <a:r>
              <a:rPr lang="fr-FR" sz="1600" i="1" dirty="0" err="1">
                <a:solidFill>
                  <a:prstClr val="black"/>
                </a:solidFill>
              </a:rPr>
              <a:t>Montgérald</a:t>
            </a:r>
            <a:r>
              <a:rPr lang="fr-FR" sz="1600" i="1" dirty="0">
                <a:solidFill>
                  <a:prstClr val="black"/>
                </a:solidFill>
              </a:rPr>
              <a:t>  - Février 2023</a:t>
            </a:r>
          </a:p>
          <a:p>
            <a:endParaRPr lang="fr-FR" sz="1600" i="1" dirty="0">
              <a:solidFill>
                <a:prstClr val="black"/>
              </a:solidFill>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BTS MCO, COMMENT ?</a:t>
            </a:r>
          </a:p>
        </p:txBody>
      </p:sp>
      <p:sp>
        <p:nvSpPr>
          <p:cNvPr id="3" name="Espace réservé du contenu 2"/>
          <p:cNvSpPr>
            <a:spLocks noGrp="1"/>
          </p:cNvSpPr>
          <p:nvPr>
            <p:ph idx="1"/>
          </p:nvPr>
        </p:nvSpPr>
        <p:spPr/>
        <p:txBody>
          <a:bodyPr/>
          <a:lstStyle/>
          <a:p>
            <a:pPr marL="0" indent="0">
              <a:buNone/>
            </a:pPr>
            <a:r>
              <a:rPr lang="fr-FR" b="1" u="sng" dirty="0"/>
              <a:t>DES MATIERES GENERALES</a:t>
            </a:r>
          </a:p>
          <a:p>
            <a:pPr marL="0" indent="0">
              <a:buNone/>
            </a:pPr>
            <a:endParaRPr lang="fr-FR" dirty="0"/>
          </a:p>
          <a:p>
            <a:pPr marL="0" indent="0">
              <a:buNone/>
            </a:pPr>
            <a:endParaRPr lang="fr-FR" dirty="0"/>
          </a:p>
          <a:p>
            <a:pPr marL="0" indent="0">
              <a:buNone/>
            </a:pPr>
            <a:endParaRPr lang="fr-FR" dirty="0"/>
          </a:p>
        </p:txBody>
      </p:sp>
      <p:sp>
        <p:nvSpPr>
          <p:cNvPr id="12" name="Text Box 7"/>
          <p:cNvSpPr txBox="1">
            <a:spLocks noChangeArrowheads="1"/>
          </p:cNvSpPr>
          <p:nvPr/>
        </p:nvSpPr>
        <p:spPr bwMode="auto">
          <a:xfrm>
            <a:off x="2217738" y="3426506"/>
            <a:ext cx="4464050" cy="36671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noFill/>
            <a:round/>
            <a:headEnd/>
            <a:tailEnd/>
          </a:ln>
        </p:spPr>
        <p:txBody>
          <a:bodyPr wrap="none" anchor="ct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endParaRPr lang="fr-FR" altLang="fr-FR"/>
          </a:p>
        </p:txBody>
      </p:sp>
      <p:sp>
        <p:nvSpPr>
          <p:cNvPr id="13" name="Rectangle 12"/>
          <p:cNvSpPr>
            <a:spLocks noChangeArrowheads="1"/>
          </p:cNvSpPr>
          <p:nvPr/>
        </p:nvSpPr>
        <p:spPr bwMode="auto">
          <a:xfrm>
            <a:off x="899592" y="2564904"/>
            <a:ext cx="7010400" cy="3168352"/>
          </a:xfrm>
          <a:prstGeom prst="rect">
            <a:avLst/>
          </a:prstGeom>
          <a:solidFill>
            <a:schemeClr val="bg2">
              <a:lumMod val="50000"/>
              <a:alpha val="97000"/>
            </a:schemeClr>
          </a:solidFill>
          <a:ln w="9360">
            <a:solidFill>
              <a:srgbClr val="FFFFFF"/>
            </a:solidFill>
            <a:miter lim="800000"/>
            <a:headEnd/>
            <a:tailEnd/>
          </a:ln>
        </p:spPr>
        <p:txBody>
          <a:bodyPr wrap="none" anchor="ct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endParaRPr lang="fr-FR" altLang="fr-FR"/>
          </a:p>
        </p:txBody>
      </p:sp>
      <p:sp>
        <p:nvSpPr>
          <p:cNvPr id="14" name="Line 12"/>
          <p:cNvSpPr>
            <a:spLocks noChangeShapeType="1"/>
          </p:cNvSpPr>
          <p:nvPr/>
        </p:nvSpPr>
        <p:spPr bwMode="auto">
          <a:xfrm>
            <a:off x="899592" y="3429000"/>
            <a:ext cx="7010400" cy="1588"/>
          </a:xfrm>
          <a:prstGeom prst="line">
            <a:avLst/>
          </a:prstGeom>
          <a:noFill/>
          <a:ln w="9360">
            <a:solidFill>
              <a:srgbClr val="FFFFFF"/>
            </a:solidFill>
            <a:miter lim="800000"/>
            <a:headEnd/>
            <a:tailEnd/>
          </a:ln>
        </p:spPr>
        <p:txBody>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endParaRPr lang="fr-FR"/>
          </a:p>
        </p:txBody>
      </p:sp>
      <p:sp>
        <p:nvSpPr>
          <p:cNvPr id="15" name="Text Box 15"/>
          <p:cNvSpPr txBox="1">
            <a:spLocks noChangeArrowheads="1"/>
          </p:cNvSpPr>
          <p:nvPr/>
        </p:nvSpPr>
        <p:spPr bwMode="auto">
          <a:xfrm>
            <a:off x="5004048" y="2636912"/>
            <a:ext cx="1219200" cy="71006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w="9525">
            <a:noFill/>
            <a:round/>
            <a:headEnd/>
            <a:tailEnd/>
          </a:ln>
        </p:spPr>
        <p:txBody>
          <a:bodyPr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1ère  </a:t>
            </a:r>
            <a:r>
              <a:rPr lang="en-GB" altLang="fr-FR" sz="2000" dirty="0" err="1">
                <a:latin typeface="Arial" charset="0"/>
              </a:rPr>
              <a:t>année</a:t>
            </a:r>
            <a:endParaRPr lang="en-GB" altLang="fr-FR" sz="2000" dirty="0">
              <a:latin typeface="Arial" charset="0"/>
            </a:endParaRPr>
          </a:p>
        </p:txBody>
      </p:sp>
      <p:sp>
        <p:nvSpPr>
          <p:cNvPr id="16" name="Text Box 16"/>
          <p:cNvSpPr txBox="1">
            <a:spLocks noChangeArrowheads="1"/>
          </p:cNvSpPr>
          <p:nvPr/>
        </p:nvSpPr>
        <p:spPr bwMode="auto">
          <a:xfrm>
            <a:off x="6516216" y="2636912"/>
            <a:ext cx="1295400" cy="7048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noFill/>
            <a:round/>
            <a:headEnd/>
            <a:tailEnd/>
          </a:ln>
        </p:spPr>
        <p:txBody>
          <a:bodyPr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2ème </a:t>
            </a:r>
            <a:r>
              <a:rPr lang="en-GB" altLang="fr-FR" sz="2000" dirty="0" err="1">
                <a:latin typeface="Arial" charset="0"/>
              </a:rPr>
              <a:t>année</a:t>
            </a:r>
            <a:endParaRPr lang="en-GB" altLang="fr-FR" sz="2000" dirty="0">
              <a:latin typeface="Arial" charset="0"/>
            </a:endParaRPr>
          </a:p>
        </p:txBody>
      </p:sp>
      <p:sp>
        <p:nvSpPr>
          <p:cNvPr id="17" name="Text Box 17"/>
          <p:cNvSpPr txBox="1">
            <a:spLocks noChangeArrowheads="1"/>
          </p:cNvSpPr>
          <p:nvPr/>
        </p:nvSpPr>
        <p:spPr bwMode="auto">
          <a:xfrm>
            <a:off x="1071538" y="3500438"/>
            <a:ext cx="3793232" cy="2133534"/>
          </a:xfrm>
          <a:prstGeom prst="rect">
            <a:avLst/>
          </a:pr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path path="circle">
              <a:fillToRect l="100000" t="100000"/>
            </a:path>
            <a:tileRect r="-100000" b="-100000"/>
          </a:gradFill>
          <a:ln w="9525">
            <a:solidFill>
              <a:schemeClr val="accent1"/>
            </a:solidFill>
            <a:round/>
            <a:headEnd/>
            <a:tailEnd/>
          </a:ln>
        </p:spPr>
        <p:txBody>
          <a:bodyPr wrap="square"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Culture </a:t>
            </a:r>
            <a:r>
              <a:rPr lang="en-GB" altLang="fr-FR" sz="2000" dirty="0" err="1">
                <a:latin typeface="Arial" charset="0"/>
              </a:rPr>
              <a:t>Générale</a:t>
            </a:r>
            <a:r>
              <a:rPr lang="en-GB" altLang="fr-FR" sz="2000" dirty="0">
                <a:latin typeface="Arial" charset="0"/>
              </a:rPr>
              <a:t> et Expression</a:t>
            </a:r>
          </a:p>
          <a:p>
            <a:pP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LV1 </a:t>
            </a:r>
            <a:r>
              <a:rPr lang="en-GB" altLang="fr-FR" sz="2000" dirty="0" err="1">
                <a:latin typeface="Arial" charset="0"/>
              </a:rPr>
              <a:t>Anglais</a:t>
            </a:r>
            <a:endParaRPr lang="en-GB" altLang="fr-FR" sz="2000" dirty="0">
              <a:latin typeface="Arial" charset="0"/>
            </a:endParaRPr>
          </a:p>
          <a:p>
            <a:pP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Culture </a:t>
            </a:r>
            <a:r>
              <a:rPr lang="en-GB" altLang="fr-FR" sz="2000" dirty="0" err="1">
                <a:latin typeface="Arial" charset="0"/>
              </a:rPr>
              <a:t>Economique</a:t>
            </a:r>
            <a:r>
              <a:rPr lang="en-GB" altLang="fr-FR" sz="2000" dirty="0">
                <a:latin typeface="Arial" charset="0"/>
              </a:rPr>
              <a:t>, </a:t>
            </a:r>
            <a:r>
              <a:rPr lang="en-GB" altLang="fr-FR" sz="2000" dirty="0" err="1">
                <a:latin typeface="Arial" charset="0"/>
              </a:rPr>
              <a:t>Juridique</a:t>
            </a:r>
            <a:r>
              <a:rPr lang="en-GB" altLang="fr-FR" sz="2000" dirty="0">
                <a:latin typeface="Arial" charset="0"/>
              </a:rPr>
              <a:t> et </a:t>
            </a:r>
            <a:r>
              <a:rPr lang="en-GB" altLang="fr-FR" sz="2000" dirty="0" err="1">
                <a:latin typeface="Arial" charset="0"/>
              </a:rPr>
              <a:t>Managériale</a:t>
            </a:r>
            <a:endParaRPr lang="en-GB" altLang="fr-FR" sz="2000" dirty="0">
              <a:latin typeface="Arial" charset="0"/>
            </a:endParaRPr>
          </a:p>
          <a:p>
            <a:pP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LV2 </a:t>
            </a:r>
            <a:r>
              <a:rPr lang="en-GB" altLang="fr-FR" sz="2000" dirty="0" err="1">
                <a:latin typeface="Arial" charset="0"/>
              </a:rPr>
              <a:t>Espagnol</a:t>
            </a:r>
            <a:r>
              <a:rPr lang="en-GB" altLang="fr-FR" sz="2000" dirty="0">
                <a:latin typeface="Arial" charset="0"/>
              </a:rPr>
              <a:t> (</a:t>
            </a:r>
            <a:r>
              <a:rPr lang="en-GB" altLang="fr-FR" sz="2000" dirty="0" err="1">
                <a:latin typeface="Arial" charset="0"/>
              </a:rPr>
              <a:t>facultatif</a:t>
            </a:r>
            <a:r>
              <a:rPr lang="en-GB" altLang="fr-FR" sz="2000" dirty="0">
                <a:latin typeface="Arial" charset="0"/>
              </a:rPr>
              <a:t>)</a:t>
            </a:r>
            <a:endParaRPr lang="en-GB" altLang="fr-FR" sz="1200" dirty="0">
              <a:latin typeface="Arial" charset="0"/>
            </a:endParaRPr>
          </a:p>
        </p:txBody>
      </p:sp>
      <p:sp>
        <p:nvSpPr>
          <p:cNvPr id="18" name="Text Box 19"/>
          <p:cNvSpPr txBox="1">
            <a:spLocks noChangeArrowheads="1"/>
          </p:cNvSpPr>
          <p:nvPr/>
        </p:nvSpPr>
        <p:spPr bwMode="auto">
          <a:xfrm>
            <a:off x="6444208" y="3645024"/>
            <a:ext cx="1295400" cy="2043766"/>
          </a:xfrm>
          <a:prstGeom prst="rect">
            <a:avLst/>
          </a:prstGeom>
          <a:noFill/>
          <a:ln w="9525">
            <a:noFill/>
            <a:round/>
            <a:headEnd/>
            <a:tailEnd/>
          </a:ln>
        </p:spPr>
        <p:txBody>
          <a:bodyPr wrap="square"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2</a:t>
            </a: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3</a:t>
            </a: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4</a:t>
            </a:r>
          </a:p>
          <a:p>
            <a:pPr algn="ctr">
              <a:lnSpc>
                <a:spcPct val="100000"/>
              </a:lnSpc>
              <a:spcBef>
                <a:spcPts val="300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2</a:t>
            </a:r>
          </a:p>
        </p:txBody>
      </p:sp>
      <p:sp>
        <p:nvSpPr>
          <p:cNvPr id="20" name="Text Box 18"/>
          <p:cNvSpPr txBox="1">
            <a:spLocks noChangeArrowheads="1"/>
          </p:cNvSpPr>
          <p:nvPr/>
        </p:nvSpPr>
        <p:spPr bwMode="auto">
          <a:xfrm>
            <a:off x="4932040" y="3645024"/>
            <a:ext cx="1219200" cy="2043766"/>
          </a:xfrm>
          <a:prstGeom prst="rect">
            <a:avLst/>
          </a:prstGeom>
          <a:noFill/>
          <a:ln w="9525">
            <a:noFill/>
            <a:round/>
            <a:headEnd/>
            <a:tailEnd/>
          </a:ln>
        </p:spPr>
        <p:txBody>
          <a:bodyPr wrap="square"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2</a:t>
            </a: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3</a:t>
            </a: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4</a:t>
            </a:r>
          </a:p>
          <a:p>
            <a:pPr algn="ctr">
              <a:lnSpc>
                <a:spcPct val="100000"/>
              </a:lnSpc>
              <a:spcBef>
                <a:spcPts val="300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2</a:t>
            </a:r>
          </a:p>
        </p:txBody>
      </p:sp>
      <p:pic>
        <p:nvPicPr>
          <p:cNvPr id="8194" name="Picture 2" descr="https://sp.yimg.com/xj/th?id=OIP.Mbb539f3f541986e9353bd21f63e0aa94o0&amp;pid=15.1&amp;P=0&amp;w=300&amp;h=3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15206" y="1071546"/>
            <a:ext cx="1658075" cy="1361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517551"/>
      </p:ext>
    </p:extLst>
  </p:cSld>
  <p:clrMapOvr>
    <a:masterClrMapping/>
  </p:clrMapOvr>
  <mc:AlternateContent xmlns:mc="http://schemas.openxmlformats.org/markup-compatibility/2006" xmlns:p14="http://schemas.microsoft.com/office/powerpoint/2010/main">
    <mc:Choice Requires="p14">
      <p:transition spd="slow" p14:dur="800" advClick="0" advTm="8000">
        <p14:flythrough/>
      </p:transition>
    </mc:Choice>
    <mc:Fallback xmlns="">
      <p:transition spd="slow" advClick="0" advTm="8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229600" cy="796950"/>
          </a:xfrm>
        </p:spPr>
        <p:txBody>
          <a:bodyPr>
            <a:normAutofit/>
          </a:bodyPr>
          <a:lstStyle/>
          <a:p>
            <a:r>
              <a:rPr lang="fr-FR" dirty="0"/>
              <a:t>LE BTS MCO, COMMENT ?</a:t>
            </a:r>
          </a:p>
        </p:txBody>
      </p:sp>
      <p:sp>
        <p:nvSpPr>
          <p:cNvPr id="3" name="Espace réservé du contenu 2"/>
          <p:cNvSpPr>
            <a:spLocks noGrp="1"/>
          </p:cNvSpPr>
          <p:nvPr>
            <p:ph idx="1"/>
          </p:nvPr>
        </p:nvSpPr>
        <p:spPr>
          <a:xfrm>
            <a:off x="467544" y="1052736"/>
            <a:ext cx="8229600" cy="4525963"/>
          </a:xfrm>
        </p:spPr>
        <p:txBody>
          <a:bodyPr/>
          <a:lstStyle/>
          <a:p>
            <a:pPr marL="0" indent="0">
              <a:buNone/>
            </a:pPr>
            <a:r>
              <a:rPr lang="fr-FR" b="1" u="sng" dirty="0"/>
              <a:t>DES MATIERES PROFESSIONNELLES</a:t>
            </a:r>
          </a:p>
          <a:p>
            <a:pPr marL="0" indent="0">
              <a:buNone/>
            </a:pPr>
            <a:endParaRPr lang="fr-FR" dirty="0"/>
          </a:p>
          <a:p>
            <a:pPr marL="0" indent="0">
              <a:buNone/>
            </a:pPr>
            <a:endParaRPr lang="fr-FR" dirty="0"/>
          </a:p>
          <a:p>
            <a:pPr marL="0" indent="0">
              <a:buNone/>
            </a:pPr>
            <a:endParaRPr lang="fr-FR" dirty="0"/>
          </a:p>
        </p:txBody>
      </p:sp>
      <p:sp>
        <p:nvSpPr>
          <p:cNvPr id="12" name="Text Box 7"/>
          <p:cNvSpPr txBox="1">
            <a:spLocks noChangeArrowheads="1"/>
          </p:cNvSpPr>
          <p:nvPr/>
        </p:nvSpPr>
        <p:spPr bwMode="auto">
          <a:xfrm>
            <a:off x="2217738" y="3426506"/>
            <a:ext cx="4464050" cy="36671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noFill/>
            <a:round/>
            <a:headEnd/>
            <a:tailEnd/>
          </a:ln>
        </p:spPr>
        <p:txBody>
          <a:bodyPr wrap="none" anchor="ct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endParaRPr lang="fr-FR" altLang="fr-FR"/>
          </a:p>
        </p:txBody>
      </p:sp>
      <p:sp>
        <p:nvSpPr>
          <p:cNvPr id="13" name="Rectangle 12"/>
          <p:cNvSpPr>
            <a:spLocks noChangeArrowheads="1"/>
          </p:cNvSpPr>
          <p:nvPr/>
        </p:nvSpPr>
        <p:spPr bwMode="auto">
          <a:xfrm>
            <a:off x="428596" y="1643050"/>
            <a:ext cx="7010400" cy="4191000"/>
          </a:xfrm>
          <a:prstGeom prst="rect">
            <a:avLst/>
          </a:prstGeom>
          <a:solidFill>
            <a:schemeClr val="bg2">
              <a:lumMod val="50000"/>
              <a:alpha val="97000"/>
            </a:schemeClr>
          </a:solidFill>
          <a:ln w="9360">
            <a:solidFill>
              <a:srgbClr val="FFFFFF"/>
            </a:solidFill>
            <a:miter lim="800000"/>
            <a:headEnd/>
            <a:tailEnd/>
          </a:ln>
        </p:spPr>
        <p:txBody>
          <a:bodyPr wrap="none" anchor="ct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endParaRPr lang="fr-FR" altLang="fr-FR"/>
          </a:p>
        </p:txBody>
      </p:sp>
      <p:sp>
        <p:nvSpPr>
          <p:cNvPr id="14" name="Line 12"/>
          <p:cNvSpPr>
            <a:spLocks noChangeShapeType="1"/>
          </p:cNvSpPr>
          <p:nvPr/>
        </p:nvSpPr>
        <p:spPr bwMode="auto">
          <a:xfrm>
            <a:off x="539552" y="2420888"/>
            <a:ext cx="7010400" cy="1588"/>
          </a:xfrm>
          <a:prstGeom prst="line">
            <a:avLst/>
          </a:prstGeom>
          <a:noFill/>
          <a:ln w="9360">
            <a:solidFill>
              <a:srgbClr val="FFFFFF"/>
            </a:solidFill>
            <a:miter lim="800000"/>
            <a:headEnd/>
            <a:tailEnd/>
          </a:ln>
        </p:spPr>
        <p:txBody>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endParaRPr lang="fr-FR"/>
          </a:p>
        </p:txBody>
      </p:sp>
      <p:sp>
        <p:nvSpPr>
          <p:cNvPr id="15" name="Text Box 15"/>
          <p:cNvSpPr txBox="1">
            <a:spLocks noChangeArrowheads="1"/>
          </p:cNvSpPr>
          <p:nvPr/>
        </p:nvSpPr>
        <p:spPr bwMode="auto">
          <a:xfrm>
            <a:off x="4860032" y="1628800"/>
            <a:ext cx="1219200" cy="7048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noFill/>
            <a:round/>
            <a:headEnd/>
            <a:tailEnd/>
          </a:ln>
        </p:spPr>
        <p:txBody>
          <a:bodyPr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1ère </a:t>
            </a:r>
            <a:r>
              <a:rPr lang="en-GB" altLang="fr-FR" sz="2000" dirty="0" err="1">
                <a:latin typeface="Arial" charset="0"/>
              </a:rPr>
              <a:t>année</a:t>
            </a:r>
            <a:endParaRPr lang="en-GB" altLang="fr-FR" sz="2000" dirty="0">
              <a:latin typeface="Arial" charset="0"/>
            </a:endParaRPr>
          </a:p>
        </p:txBody>
      </p:sp>
      <p:sp>
        <p:nvSpPr>
          <p:cNvPr id="16" name="Text Box 16"/>
          <p:cNvSpPr txBox="1">
            <a:spLocks noChangeArrowheads="1"/>
          </p:cNvSpPr>
          <p:nvPr/>
        </p:nvSpPr>
        <p:spPr bwMode="auto">
          <a:xfrm>
            <a:off x="6143636" y="1643050"/>
            <a:ext cx="1295400" cy="7048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noFill/>
            <a:round/>
            <a:headEnd/>
            <a:tailEnd/>
          </a:ln>
        </p:spPr>
        <p:txBody>
          <a:bodyPr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latin typeface="Arial" charset="0"/>
              </a:rPr>
              <a:t>2ème </a:t>
            </a:r>
            <a:r>
              <a:rPr lang="en-GB" altLang="fr-FR" sz="2000" dirty="0" err="1">
                <a:latin typeface="Arial" charset="0"/>
              </a:rPr>
              <a:t>année</a:t>
            </a:r>
            <a:endParaRPr lang="en-GB" altLang="fr-FR" sz="2000" dirty="0">
              <a:latin typeface="Arial" charset="0"/>
            </a:endParaRPr>
          </a:p>
        </p:txBody>
      </p:sp>
      <p:sp>
        <p:nvSpPr>
          <p:cNvPr id="17" name="Text Box 17"/>
          <p:cNvSpPr txBox="1">
            <a:spLocks noChangeArrowheads="1"/>
          </p:cNvSpPr>
          <p:nvPr/>
        </p:nvSpPr>
        <p:spPr bwMode="auto">
          <a:xfrm>
            <a:off x="971600" y="2492896"/>
            <a:ext cx="3672408" cy="3223576"/>
          </a:xfrm>
          <a:prstGeom prst="rect">
            <a:avLst/>
          </a:pr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lin ang="10800000" scaled="1"/>
            <a:tileRect/>
          </a:gradFill>
          <a:ln w="9525">
            <a:noFill/>
            <a:round/>
            <a:headEnd/>
            <a:tailEnd/>
          </a:ln>
        </p:spPr>
        <p:txBody>
          <a:bodyPr wrap="square"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altLang="fr-FR" sz="2000" dirty="0">
                <a:latin typeface="Arial" charset="0"/>
              </a:rPr>
              <a:t>Développement de la relation client et vente conseil (CCF)</a:t>
            </a:r>
          </a:p>
          <a:p>
            <a:pP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altLang="fr-FR" sz="2000" dirty="0">
                <a:latin typeface="Arial" charset="0"/>
              </a:rPr>
              <a:t>Animation et dynamisation de l’offre commerciale (CCF)</a:t>
            </a:r>
          </a:p>
          <a:p>
            <a:pP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altLang="fr-FR" sz="2000" dirty="0">
                <a:latin typeface="Arial" charset="0"/>
              </a:rPr>
              <a:t>Gestion opérationnelle</a:t>
            </a:r>
          </a:p>
          <a:p>
            <a:pP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altLang="fr-FR" sz="2000" dirty="0">
                <a:latin typeface="Arial" charset="0"/>
              </a:rPr>
              <a:t>Management de l’équipe commerciale (CCF)</a:t>
            </a:r>
          </a:p>
          <a:p>
            <a:pP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altLang="fr-FR" sz="2000" dirty="0">
                <a:latin typeface="Arial" charset="0"/>
              </a:rPr>
              <a:t>Entrepreneuriat</a:t>
            </a:r>
            <a:endParaRPr lang="en-GB" altLang="fr-FR" sz="1500" dirty="0">
              <a:latin typeface="Arial" charset="0"/>
            </a:endParaRPr>
          </a:p>
        </p:txBody>
      </p:sp>
      <p:sp>
        <p:nvSpPr>
          <p:cNvPr id="18" name="Text Box 19"/>
          <p:cNvSpPr txBox="1">
            <a:spLocks noChangeArrowheads="1"/>
          </p:cNvSpPr>
          <p:nvPr/>
        </p:nvSpPr>
        <p:spPr bwMode="auto">
          <a:xfrm>
            <a:off x="6156176" y="2564904"/>
            <a:ext cx="1295400" cy="3126113"/>
          </a:xfrm>
          <a:prstGeom prst="rect">
            <a:avLst/>
          </a:prstGeom>
          <a:noFill/>
          <a:ln w="9525">
            <a:noFill/>
            <a:round/>
            <a:headEnd/>
            <a:tailEnd/>
          </a:ln>
        </p:spPr>
        <p:txBody>
          <a:bodyPr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5</a:t>
            </a: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altLang="fr-FR" sz="1200" dirty="0">
              <a:solidFill>
                <a:srgbClr val="FFFFFF"/>
              </a:solidFill>
              <a:latin typeface="Arial" charset="0"/>
            </a:endParaRP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6</a:t>
            </a:r>
            <a:endParaRPr lang="en-GB" altLang="fr-FR" sz="200" dirty="0">
              <a:solidFill>
                <a:srgbClr val="FFFFFF"/>
              </a:solidFill>
              <a:latin typeface="Arial" charset="0"/>
            </a:endParaRP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6</a:t>
            </a:r>
            <a:endParaRPr lang="en-GB" altLang="fr-FR" sz="200" dirty="0">
              <a:solidFill>
                <a:srgbClr val="FFFFFF"/>
              </a:solidFill>
              <a:latin typeface="Arial" charset="0"/>
            </a:endParaRP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altLang="fr-FR" sz="2000" dirty="0">
              <a:solidFill>
                <a:srgbClr val="FFFFFF"/>
              </a:solidFill>
              <a:latin typeface="Arial" charset="0"/>
            </a:endParaRP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4</a:t>
            </a: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2</a:t>
            </a:r>
          </a:p>
        </p:txBody>
      </p:sp>
      <p:sp>
        <p:nvSpPr>
          <p:cNvPr id="20" name="Text Box 18"/>
          <p:cNvSpPr txBox="1">
            <a:spLocks noChangeArrowheads="1"/>
          </p:cNvSpPr>
          <p:nvPr/>
        </p:nvSpPr>
        <p:spPr bwMode="auto">
          <a:xfrm>
            <a:off x="4860032" y="2564904"/>
            <a:ext cx="1219200" cy="3600602"/>
          </a:xfrm>
          <a:prstGeom prst="rect">
            <a:avLst/>
          </a:prstGeom>
          <a:noFill/>
          <a:ln w="9525">
            <a:noFill/>
            <a:round/>
            <a:headEnd/>
            <a:tailEnd/>
          </a:ln>
        </p:spPr>
        <p:txBody>
          <a:bodyPr lIns="90000" tIns="46800" rIns="90000" bIns="46800">
            <a:spAutoFit/>
          </a:bodyPr>
          <a:lstStyle>
            <a:defPPr>
              <a:defRPr lang="en-GB"/>
            </a:defPPr>
            <a:lvl1pPr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1pPr>
            <a:lvl2pPr marL="4572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2pPr>
            <a:lvl3pPr marL="9144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3pPr>
            <a:lvl4pPr marL="13716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4pPr>
            <a:lvl5pPr marL="1828800" algn="l" defTabSz="449263" rtl="0" fontAlgn="base">
              <a:lnSpc>
                <a:spcPct val="95000"/>
              </a:lnSpc>
              <a:spcBef>
                <a:spcPct val="0"/>
              </a:spcBef>
              <a:spcAft>
                <a:spcPct val="0"/>
              </a:spcAft>
              <a:buClr>
                <a:srgbClr val="FFFFFF"/>
              </a:buClr>
              <a:buSzPct val="100000"/>
              <a:buFont typeface="Times New Roman" pitchFamily="16" charset="0"/>
              <a:defRPr sz="2400" kern="1200">
                <a:solidFill>
                  <a:schemeClr val="bg1"/>
                </a:solidFill>
                <a:latin typeface="Times New Roman" pitchFamily="16" charset="0"/>
                <a:ea typeface="Lucida Sans Unicode" charset="0"/>
                <a:cs typeface="Lucida Sans Unicode" charset="0"/>
              </a:defRPr>
            </a:lvl5pPr>
            <a:lvl6pPr marL="2286000" algn="l" defTabSz="914400" rtl="0" eaLnBrk="1" latinLnBrk="0" hangingPunct="1">
              <a:defRPr sz="2400" kern="1200">
                <a:solidFill>
                  <a:schemeClr val="bg1"/>
                </a:solidFill>
                <a:latin typeface="Times New Roman" pitchFamily="16" charset="0"/>
                <a:ea typeface="Lucida Sans Unicode" charset="0"/>
                <a:cs typeface="Lucida Sans Unicode" charset="0"/>
              </a:defRPr>
            </a:lvl6pPr>
            <a:lvl7pPr marL="2743200" algn="l" defTabSz="914400" rtl="0" eaLnBrk="1" latinLnBrk="0" hangingPunct="1">
              <a:defRPr sz="2400" kern="1200">
                <a:solidFill>
                  <a:schemeClr val="bg1"/>
                </a:solidFill>
                <a:latin typeface="Times New Roman" pitchFamily="16" charset="0"/>
                <a:ea typeface="Lucida Sans Unicode" charset="0"/>
                <a:cs typeface="Lucida Sans Unicode" charset="0"/>
              </a:defRPr>
            </a:lvl7pPr>
            <a:lvl8pPr marL="3200400" algn="l" defTabSz="914400" rtl="0" eaLnBrk="1" latinLnBrk="0" hangingPunct="1">
              <a:defRPr sz="2400" kern="1200">
                <a:solidFill>
                  <a:schemeClr val="bg1"/>
                </a:solidFill>
                <a:latin typeface="Times New Roman" pitchFamily="16" charset="0"/>
                <a:ea typeface="Lucida Sans Unicode" charset="0"/>
                <a:cs typeface="Lucida Sans Unicode" charset="0"/>
              </a:defRPr>
            </a:lvl8pPr>
            <a:lvl9pPr marL="3657600" algn="l" defTabSz="914400" rtl="0" eaLnBrk="1" latinLnBrk="0" hangingPunct="1">
              <a:defRPr sz="2400" kern="1200">
                <a:solidFill>
                  <a:schemeClr val="bg1"/>
                </a:solidFill>
                <a:latin typeface="Times New Roman" pitchFamily="16" charset="0"/>
                <a:ea typeface="Lucida Sans Unicode" charset="0"/>
                <a:cs typeface="Lucida Sans Unicode" charset="0"/>
              </a:defRPr>
            </a:lvl9pPr>
          </a:lstStyle>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6</a:t>
            </a: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altLang="fr-FR" sz="1200" dirty="0">
              <a:solidFill>
                <a:srgbClr val="FFFFFF"/>
              </a:solidFill>
              <a:latin typeface="Arial" charset="0"/>
            </a:endParaRP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5</a:t>
            </a:r>
            <a:endParaRPr lang="en-GB" altLang="fr-FR" sz="200" dirty="0">
              <a:solidFill>
                <a:srgbClr val="FFFFFF"/>
              </a:solidFill>
              <a:latin typeface="Arial" charset="0"/>
            </a:endParaRP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4</a:t>
            </a:r>
            <a:endParaRPr lang="en-GB" altLang="fr-FR" sz="200" dirty="0">
              <a:solidFill>
                <a:srgbClr val="FFFFFF"/>
              </a:solidFill>
              <a:latin typeface="Arial" charset="0"/>
            </a:endParaRP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altLang="fr-FR" sz="2000" dirty="0">
              <a:solidFill>
                <a:srgbClr val="FFFFFF"/>
              </a:solidFill>
              <a:latin typeface="Arial" charset="0"/>
            </a:endParaRP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4</a:t>
            </a: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fr-FR" sz="2000" dirty="0">
                <a:solidFill>
                  <a:srgbClr val="FFFFFF"/>
                </a:solidFill>
                <a:latin typeface="Arial" charset="0"/>
              </a:rPr>
              <a:t>2</a:t>
            </a:r>
          </a:p>
          <a:p>
            <a:pPr algn="ctr">
              <a:lnSpc>
                <a:spcPct val="100000"/>
              </a:lnSpc>
              <a:spcBef>
                <a:spcPts val="12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altLang="fr-FR" sz="2000" dirty="0">
              <a:solidFill>
                <a:srgbClr val="FFFFFF"/>
              </a:solidFill>
              <a:latin typeface="Arial" charset="0"/>
            </a:endParaRPr>
          </a:p>
        </p:txBody>
      </p:sp>
      <p:pic>
        <p:nvPicPr>
          <p:cNvPr id="10242" name="Picture 2" descr="https://sp.yimg.com/xj/th?id=OIP.M6e5da9cab63635559115ef4ba8c3f138o0&amp;pid=15.1&amp;P=0&amp;w=300&amp;h=3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7816" y="714356"/>
            <a:ext cx="1656184" cy="14464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Street Money 2.0 - Apprenez à Générer Un Complément De Revenu Su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5877272"/>
            <a:ext cx="1345332" cy="78477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2555776" y="5949280"/>
            <a:ext cx="5040560" cy="646331"/>
          </a:xfrm>
          <a:prstGeom prst="rect">
            <a:avLst/>
          </a:prstGeom>
          <a:noFill/>
        </p:spPr>
        <p:txBody>
          <a:bodyPr wrap="square" rtlCol="0">
            <a:spAutoFit/>
          </a:bodyPr>
          <a:lstStyle/>
          <a:p>
            <a:pPr algn="ctr"/>
            <a:r>
              <a:rPr lang="fr-FR" b="1" dirty="0"/>
              <a:t>Utilisation régulière des outils et données numériques en classe et en stage</a:t>
            </a:r>
            <a:r>
              <a:rPr lang="fr-FR" dirty="0"/>
              <a:t> </a:t>
            </a:r>
          </a:p>
        </p:txBody>
      </p:sp>
    </p:spTree>
    <p:extLst>
      <p:ext uri="{BB962C8B-B14F-4D97-AF65-F5344CB8AC3E}">
        <p14:creationId xmlns:p14="http://schemas.microsoft.com/office/powerpoint/2010/main" val="1394753402"/>
      </p:ext>
    </p:extLst>
  </p:cSld>
  <p:clrMapOvr>
    <a:masterClrMapping/>
  </p:clrMapOvr>
  <p:transition spd="slow" advTm="8000">
    <p:zoom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143000"/>
          </a:xfrm>
        </p:spPr>
        <p:txBody>
          <a:bodyPr/>
          <a:lstStyle/>
          <a:p>
            <a:r>
              <a:rPr lang="fr-FR" dirty="0"/>
              <a:t>LE BTS MCO, AVEC QUI ?</a:t>
            </a:r>
          </a:p>
        </p:txBody>
      </p:sp>
      <p:sp>
        <p:nvSpPr>
          <p:cNvPr id="3" name="Espace réservé du contenu 2"/>
          <p:cNvSpPr>
            <a:spLocks noGrp="1"/>
          </p:cNvSpPr>
          <p:nvPr>
            <p:ph idx="1"/>
          </p:nvPr>
        </p:nvSpPr>
        <p:spPr>
          <a:xfrm>
            <a:off x="179512" y="1081383"/>
            <a:ext cx="9505056" cy="4525963"/>
          </a:xfrm>
        </p:spPr>
        <p:txBody>
          <a:bodyPr/>
          <a:lstStyle/>
          <a:p>
            <a:pPr marL="0" indent="0">
              <a:buNone/>
            </a:pPr>
            <a:r>
              <a:rPr lang="fr-FR" b="1" dirty="0"/>
              <a:t>    </a:t>
            </a:r>
            <a:r>
              <a:rPr lang="fr-FR" b="1" u="sng" dirty="0"/>
              <a:t>DES STAGES EN ENTREPRISE</a:t>
            </a:r>
          </a:p>
          <a:p>
            <a:r>
              <a:rPr lang="en-GB" altLang="fr-FR" sz="2400" dirty="0">
                <a:latin typeface="Arial" charset="0"/>
              </a:rPr>
              <a:t>15 </a:t>
            </a:r>
            <a:r>
              <a:rPr lang="en-GB" altLang="fr-FR" sz="2400" dirty="0" err="1">
                <a:latin typeface="Arial" charset="0"/>
              </a:rPr>
              <a:t>semaines</a:t>
            </a:r>
            <a:r>
              <a:rPr lang="en-GB" altLang="fr-FR" sz="2400" dirty="0">
                <a:latin typeface="Arial" charset="0"/>
              </a:rPr>
              <a:t>  dans la </a:t>
            </a:r>
            <a:r>
              <a:rPr lang="en-GB" altLang="fr-FR" sz="2400" dirty="0" err="1">
                <a:latin typeface="Arial" charset="0"/>
              </a:rPr>
              <a:t>même</a:t>
            </a:r>
            <a:r>
              <a:rPr lang="en-GB" altLang="fr-FR" sz="2400" dirty="0">
                <a:latin typeface="Arial" charset="0"/>
              </a:rPr>
              <a:t> </a:t>
            </a:r>
            <a:r>
              <a:rPr lang="en-GB" altLang="fr-FR" sz="2400" dirty="0" err="1">
                <a:latin typeface="Arial" charset="0"/>
              </a:rPr>
              <a:t>unité</a:t>
            </a:r>
            <a:r>
              <a:rPr lang="en-GB" altLang="fr-FR" sz="2400" dirty="0">
                <a:latin typeface="Arial" charset="0"/>
              </a:rPr>
              <a:t>  </a:t>
            </a:r>
            <a:r>
              <a:rPr lang="en-GB" altLang="fr-FR" sz="2400" dirty="0" err="1">
                <a:latin typeface="Arial" charset="0"/>
              </a:rPr>
              <a:t>commerciale</a:t>
            </a:r>
            <a:r>
              <a:rPr lang="en-GB" altLang="fr-FR" sz="2400" dirty="0">
                <a:latin typeface="Arial" charset="0"/>
              </a:rPr>
              <a:t> sur  2 </a:t>
            </a:r>
            <a:r>
              <a:rPr lang="en-GB" altLang="fr-FR" sz="2400" dirty="0" err="1">
                <a:latin typeface="Arial" charset="0"/>
              </a:rPr>
              <a:t>années</a:t>
            </a:r>
            <a:r>
              <a:rPr lang="en-GB" altLang="fr-FR" sz="2400" dirty="0">
                <a:latin typeface="Arial" charset="0"/>
              </a:rPr>
              <a:t> </a:t>
            </a:r>
          </a:p>
          <a:p>
            <a:r>
              <a:rPr lang="en-GB" altLang="fr-FR" sz="2400" dirty="0">
                <a:latin typeface="Arial" charset="0"/>
              </a:rPr>
              <a:t>Une </a:t>
            </a:r>
            <a:r>
              <a:rPr lang="en-GB" altLang="fr-FR" sz="2400" dirty="0" err="1">
                <a:latin typeface="Arial" charset="0"/>
              </a:rPr>
              <a:t>unité</a:t>
            </a:r>
            <a:r>
              <a:rPr lang="en-GB" altLang="fr-FR" sz="2400" dirty="0">
                <a:latin typeface="Arial" charset="0"/>
              </a:rPr>
              <a:t> </a:t>
            </a:r>
            <a:r>
              <a:rPr lang="en-GB" altLang="fr-FR" sz="2400" dirty="0" err="1">
                <a:latin typeface="Arial" charset="0"/>
              </a:rPr>
              <a:t>commerciale</a:t>
            </a:r>
            <a:r>
              <a:rPr lang="en-GB" altLang="fr-FR" sz="2400" dirty="0">
                <a:latin typeface="Arial" charset="0"/>
              </a:rPr>
              <a:t> </a:t>
            </a:r>
            <a:r>
              <a:rPr lang="en-GB" altLang="fr-FR" sz="2400" dirty="0" err="1">
                <a:latin typeface="Arial" charset="0"/>
              </a:rPr>
              <a:t>d’une</a:t>
            </a:r>
            <a:r>
              <a:rPr lang="en-GB" altLang="fr-FR" sz="2400" dirty="0">
                <a:latin typeface="Arial" charset="0"/>
              </a:rPr>
              <a:t> taille suffisante pour </a:t>
            </a:r>
            <a:r>
              <a:rPr lang="en-GB" altLang="fr-FR" sz="2400" dirty="0" err="1">
                <a:latin typeface="Arial" charset="0"/>
              </a:rPr>
              <a:t>nécessite</a:t>
            </a:r>
            <a:r>
              <a:rPr lang="en-GB" altLang="fr-FR" sz="2400" dirty="0">
                <a:latin typeface="Arial" charset="0"/>
              </a:rPr>
              <a:t> le</a:t>
            </a:r>
          </a:p>
          <a:p>
            <a:pPr marL="0" indent="0">
              <a:buNone/>
            </a:pPr>
            <a:r>
              <a:rPr lang="en-GB" altLang="fr-FR" sz="2400" dirty="0">
                <a:latin typeface="Arial" charset="0"/>
              </a:rPr>
              <a:t>   </a:t>
            </a:r>
            <a:r>
              <a:rPr lang="en-GB" altLang="fr-FR" sz="2400" dirty="0" err="1">
                <a:latin typeface="Arial" charset="0"/>
              </a:rPr>
              <a:t>recours</a:t>
            </a:r>
            <a:r>
              <a:rPr lang="en-GB" altLang="fr-FR" sz="2400" dirty="0">
                <a:latin typeface="Arial" charset="0"/>
              </a:rPr>
              <a:t> à un </a:t>
            </a:r>
            <a:r>
              <a:rPr lang="en-GB" altLang="fr-FR" sz="2400" dirty="0" err="1">
                <a:latin typeface="Arial" charset="0"/>
              </a:rPr>
              <a:t>technicien</a:t>
            </a:r>
            <a:r>
              <a:rPr lang="en-GB" altLang="fr-FR" sz="2400" dirty="0">
                <a:latin typeface="Arial" charset="0"/>
              </a:rPr>
              <a:t> </a:t>
            </a:r>
            <a:r>
              <a:rPr lang="en-GB" altLang="fr-FR" sz="2400" dirty="0" err="1">
                <a:latin typeface="Arial" charset="0"/>
              </a:rPr>
              <a:t>supérieur</a:t>
            </a:r>
            <a:endParaRPr lang="en-GB" altLang="fr-FR" sz="2400" dirty="0">
              <a:latin typeface="Arial" charset="0"/>
            </a:endParaRPr>
          </a:p>
          <a:p>
            <a:r>
              <a:rPr lang="en-GB" altLang="fr-FR" sz="2400" dirty="0">
                <a:latin typeface="Arial" charset="0"/>
              </a:rPr>
              <a:t> Un </a:t>
            </a:r>
            <a:r>
              <a:rPr lang="en-GB" altLang="fr-FR" sz="2400" dirty="0" err="1">
                <a:latin typeface="Arial" charset="0"/>
              </a:rPr>
              <a:t>accompagnement</a:t>
            </a:r>
            <a:r>
              <a:rPr lang="en-GB" altLang="fr-FR" sz="2400" dirty="0">
                <a:latin typeface="Arial" charset="0"/>
              </a:rPr>
              <a:t> pour </a:t>
            </a:r>
            <a:r>
              <a:rPr lang="en-GB" altLang="fr-FR" sz="2400" dirty="0" err="1">
                <a:latin typeface="Arial" charset="0"/>
              </a:rPr>
              <a:t>permettre</a:t>
            </a:r>
            <a:r>
              <a:rPr lang="en-GB" altLang="fr-FR" sz="2400" dirty="0">
                <a:latin typeface="Arial" charset="0"/>
              </a:rPr>
              <a:t> </a:t>
            </a:r>
            <a:r>
              <a:rPr lang="en-GB" altLang="fr-FR" sz="2400" dirty="0" err="1">
                <a:latin typeface="Arial" charset="0"/>
              </a:rPr>
              <a:t>une</a:t>
            </a:r>
            <a:r>
              <a:rPr lang="en-GB" altLang="fr-FR" sz="2400" dirty="0">
                <a:latin typeface="Arial" charset="0"/>
              </a:rPr>
              <a:t> </a:t>
            </a:r>
            <a:r>
              <a:rPr lang="en-GB" altLang="fr-FR" sz="2400" dirty="0" err="1">
                <a:latin typeface="Arial" charset="0"/>
              </a:rPr>
              <a:t>véritable</a:t>
            </a:r>
            <a:r>
              <a:rPr lang="en-GB" altLang="fr-FR" sz="2400" dirty="0">
                <a:latin typeface="Arial" charset="0"/>
              </a:rPr>
              <a:t> immersion </a:t>
            </a:r>
            <a:r>
              <a:rPr lang="en-GB" altLang="fr-FR" sz="2400" dirty="0" err="1">
                <a:latin typeface="Arial" charset="0"/>
              </a:rPr>
              <a:t>professionnelle</a:t>
            </a:r>
            <a:r>
              <a:rPr lang="en-GB" altLang="fr-FR" sz="2400" dirty="0">
                <a:latin typeface="Arial" charset="0"/>
              </a:rPr>
              <a:t> et </a:t>
            </a:r>
            <a:r>
              <a:rPr lang="en-GB" altLang="fr-FR" sz="2400" dirty="0" err="1">
                <a:latin typeface="Arial" charset="0"/>
              </a:rPr>
              <a:t>une</a:t>
            </a:r>
            <a:r>
              <a:rPr lang="en-GB" altLang="fr-FR" sz="2400" dirty="0">
                <a:latin typeface="Arial" charset="0"/>
              </a:rPr>
              <a:t> </a:t>
            </a:r>
            <a:r>
              <a:rPr lang="en-GB" altLang="fr-FR" sz="2400" dirty="0" err="1">
                <a:latin typeface="Arial" charset="0"/>
              </a:rPr>
              <a:t>meilleure</a:t>
            </a:r>
            <a:r>
              <a:rPr lang="en-GB" altLang="fr-FR" sz="2400" dirty="0">
                <a:latin typeface="Arial" charset="0"/>
              </a:rPr>
              <a:t> </a:t>
            </a:r>
            <a:r>
              <a:rPr lang="en-GB" altLang="fr-FR" sz="2400" dirty="0" err="1">
                <a:latin typeface="Arial" charset="0"/>
              </a:rPr>
              <a:t>intégration</a:t>
            </a:r>
            <a:r>
              <a:rPr lang="en-GB" altLang="fr-FR" sz="2400" dirty="0">
                <a:latin typeface="Arial" charset="0"/>
              </a:rPr>
              <a:t> </a:t>
            </a:r>
            <a:r>
              <a:rPr lang="en-GB" altLang="fr-FR" sz="2400" dirty="0" err="1">
                <a:latin typeface="Arial" charset="0"/>
              </a:rPr>
              <a:t>dans</a:t>
            </a:r>
            <a:r>
              <a:rPr lang="en-GB" altLang="fr-FR" sz="2400" dirty="0">
                <a:latin typeface="Arial" charset="0"/>
              </a:rPr>
              <a:t> la vie active</a:t>
            </a:r>
          </a:p>
          <a:p>
            <a:pPr marL="0" indent="0">
              <a:buNone/>
            </a:pPr>
            <a:endParaRPr lang="fr-FR" b="1" u="sng" dirty="0"/>
          </a:p>
        </p:txBody>
      </p:sp>
      <p:pic>
        <p:nvPicPr>
          <p:cNvPr id="13314" name="Picture 2" descr="http://www.crp-beterette.com/wp-content/uploads/2012/10/DSC_00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437112"/>
            <a:ext cx="2520280" cy="192682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www.crp-beterette.com/wp-content/uploads/2012/10/ECM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4447184"/>
            <a:ext cx="2401526" cy="1963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031435"/>
      </p:ext>
    </p:extLst>
  </p:cSld>
  <p:clrMapOvr>
    <a:masterClrMapping/>
  </p:clrMapOvr>
  <mc:AlternateContent xmlns:mc="http://schemas.openxmlformats.org/markup-compatibility/2006" xmlns:p14="http://schemas.microsoft.com/office/powerpoint/2010/main">
    <mc:Choice Requires="p14">
      <p:transition spd="slow" p14:dur="800" advTm="10000">
        <p14:flythrough/>
      </p:transition>
    </mc:Choice>
    <mc:Fallback xmlns="">
      <p:transition spd="slow" advTm="10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Graphique 22"/>
          <p:cNvPicPr>
            <a:picLocks noChangeArrowheads="1"/>
          </p:cNvPicPr>
          <p:nvPr/>
        </p:nvPicPr>
        <p:blipFill>
          <a:blip r:embed="rId2"/>
          <a:srcRect b="-63"/>
          <a:stretch>
            <a:fillRect/>
          </a:stretch>
        </p:blipFill>
        <p:spPr bwMode="auto">
          <a:xfrm>
            <a:off x="0" y="0"/>
            <a:ext cx="9144000" cy="6715148"/>
          </a:xfrm>
          <a:prstGeom prst="rect">
            <a:avLst/>
          </a:prstGeom>
          <a:noFill/>
          <a:ln w="9525">
            <a:noFill/>
            <a:miter lim="800000"/>
            <a:headEnd/>
            <a:tailEnd/>
          </a:ln>
        </p:spPr>
      </p:pic>
      <p:cxnSp>
        <p:nvCxnSpPr>
          <p:cNvPr id="5" name="Connecteur droit 4"/>
          <p:cNvCxnSpPr/>
          <p:nvPr/>
        </p:nvCxnSpPr>
        <p:spPr>
          <a:xfrm>
            <a:off x="0" y="6429396"/>
            <a:ext cx="7215238" cy="1588"/>
          </a:xfrm>
          <a:prstGeom prst="line">
            <a:avLst/>
          </a:prstGeom>
          <a:ln w="114300" cmpd="thinThick">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143240" y="6457890"/>
            <a:ext cx="5857916" cy="338554"/>
          </a:xfrm>
          <a:prstGeom prst="rect">
            <a:avLst/>
          </a:prstGeom>
        </p:spPr>
        <p:txBody>
          <a:bodyPr wrap="square">
            <a:spAutoFit/>
          </a:bodyPr>
          <a:lstStyle/>
          <a:p>
            <a:r>
              <a:rPr lang="fr-FR" sz="1600" b="1" dirty="0">
                <a:solidFill>
                  <a:srgbClr val="C00000"/>
                </a:solidFill>
                <a:latin typeface="Bahnschrift Light Condensed" pitchFamily="34" charset="0"/>
              </a:rPr>
              <a:t>BTS MCO  « orienté mer »  </a:t>
            </a:r>
            <a:r>
              <a:rPr lang="fr-FR" sz="1600" i="1" dirty="0">
                <a:solidFill>
                  <a:prstClr val="black"/>
                </a:solidFill>
              </a:rPr>
              <a:t>Lycée </a:t>
            </a:r>
            <a:r>
              <a:rPr lang="fr-FR" sz="1600" i="1" dirty="0" err="1">
                <a:solidFill>
                  <a:prstClr val="black"/>
                </a:solidFill>
              </a:rPr>
              <a:t>Montgérald</a:t>
            </a:r>
            <a:r>
              <a:rPr lang="fr-FR" sz="1600" i="1" dirty="0">
                <a:solidFill>
                  <a:prstClr val="black"/>
                </a:solidFill>
              </a:rPr>
              <a:t>  -Février 2023</a:t>
            </a:r>
          </a:p>
        </p:txBody>
      </p:sp>
    </p:spTree>
  </p:cSld>
  <p:clrMapOvr>
    <a:masterClrMapping/>
  </p:clrMapOvr>
  <p:transition>
    <p:pull dir="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85786" y="214290"/>
            <a:ext cx="7786742" cy="954107"/>
          </a:xfrm>
          <a:prstGeom prst="rect">
            <a:avLst/>
          </a:prstGeom>
          <a:noFill/>
        </p:spPr>
        <p:txBody>
          <a:bodyPr wrap="square" rtlCol="0">
            <a:spAutoFit/>
          </a:bodyPr>
          <a:lstStyle/>
          <a:p>
            <a:pPr algn="ctr"/>
            <a:r>
              <a:rPr lang="fr-FR" sz="2400" b="1" dirty="0">
                <a:solidFill>
                  <a:srgbClr val="0070C0"/>
                </a:solidFill>
              </a:rPr>
              <a:t>Atouts BTS MCO orienté mer</a:t>
            </a:r>
          </a:p>
          <a:p>
            <a:endParaRPr lang="fr-FR" sz="800" b="1" dirty="0">
              <a:solidFill>
                <a:srgbClr val="FF0000"/>
              </a:solidFill>
            </a:endParaRPr>
          </a:p>
          <a:p>
            <a:pPr algn="ctr"/>
            <a:r>
              <a:rPr lang="fr-FR" sz="2400" b="1" dirty="0">
                <a:solidFill>
                  <a:srgbClr val="FF0000"/>
                </a:solidFill>
              </a:rPr>
              <a:t>Les attentes des professionnels</a:t>
            </a:r>
          </a:p>
        </p:txBody>
      </p:sp>
      <p:sp>
        <p:nvSpPr>
          <p:cNvPr id="5" name="ZoneTexte 4"/>
          <p:cNvSpPr txBox="1"/>
          <p:nvPr/>
        </p:nvSpPr>
        <p:spPr>
          <a:xfrm>
            <a:off x="1000100" y="2000240"/>
            <a:ext cx="7429552" cy="923330"/>
          </a:xfrm>
          <a:prstGeom prst="rect">
            <a:avLst/>
          </a:prstGeom>
          <a:noFill/>
        </p:spPr>
        <p:txBody>
          <a:bodyPr wrap="square" rtlCol="0">
            <a:spAutoFit/>
          </a:bodyPr>
          <a:lstStyle/>
          <a:p>
            <a:endParaRPr lang="fr-FR" dirty="0"/>
          </a:p>
          <a:p>
            <a:endParaRPr lang="fr-FR" dirty="0"/>
          </a:p>
          <a:p>
            <a:endParaRPr lang="fr-FR" dirty="0"/>
          </a:p>
        </p:txBody>
      </p:sp>
      <p:sp>
        <p:nvSpPr>
          <p:cNvPr id="8" name="ZoneTexte 7"/>
          <p:cNvSpPr txBox="1"/>
          <p:nvPr/>
        </p:nvSpPr>
        <p:spPr>
          <a:xfrm>
            <a:off x="500034" y="1214422"/>
            <a:ext cx="7358114" cy="4524315"/>
          </a:xfrm>
          <a:prstGeom prst="rect">
            <a:avLst/>
          </a:prstGeom>
          <a:noFill/>
          <a:ln w="19050">
            <a:solidFill>
              <a:srgbClr val="0070C0"/>
            </a:solidFill>
          </a:ln>
        </p:spPr>
        <p:txBody>
          <a:bodyPr wrap="square" rtlCol="0">
            <a:spAutoFit/>
          </a:bodyPr>
          <a:lstStyle/>
          <a:p>
            <a:pPr algn="ctr"/>
            <a:r>
              <a:rPr lang="fr-FR" b="1" dirty="0"/>
              <a:t>Le</a:t>
            </a:r>
            <a:r>
              <a:rPr lang="fr-FR" dirty="0"/>
              <a:t> </a:t>
            </a:r>
            <a:r>
              <a:rPr lang="fr-FR" b="1" dirty="0"/>
              <a:t>titulaire du BTS MCO devra </a:t>
            </a:r>
            <a:r>
              <a:rPr lang="fr-FR" dirty="0"/>
              <a:t>:</a:t>
            </a:r>
            <a:endParaRPr lang="fr-FR" dirty="0">
              <a:solidFill>
                <a:schemeClr val="accent4">
                  <a:lumMod val="50000"/>
                </a:schemeClr>
              </a:solidFill>
            </a:endParaRPr>
          </a:p>
          <a:p>
            <a:pPr>
              <a:lnSpc>
                <a:spcPct val="150000"/>
              </a:lnSpc>
            </a:pPr>
            <a:r>
              <a:rPr lang="fr-FR" dirty="0"/>
              <a:t>- Savoir parler et écrire une langue étrangère</a:t>
            </a:r>
          </a:p>
          <a:p>
            <a:pPr>
              <a:lnSpc>
                <a:spcPct val="150000"/>
              </a:lnSpc>
            </a:pPr>
            <a:r>
              <a:rPr lang="fr-FR" dirty="0"/>
              <a:t>- Savoir accueillir les clients </a:t>
            </a:r>
          </a:p>
          <a:p>
            <a:pPr>
              <a:lnSpc>
                <a:spcPct val="150000"/>
              </a:lnSpc>
              <a:buFontTx/>
              <a:buChar char="-"/>
            </a:pPr>
            <a:r>
              <a:rPr lang="fr-FR" dirty="0"/>
              <a:t> Mettre l’accent sur la qualité du service</a:t>
            </a:r>
          </a:p>
          <a:p>
            <a:pPr>
              <a:lnSpc>
                <a:spcPct val="150000"/>
              </a:lnSpc>
            </a:pPr>
            <a:r>
              <a:rPr lang="fr-FR" dirty="0"/>
              <a:t>- Avoir des compétences en matière de digitalisation </a:t>
            </a:r>
            <a:r>
              <a:rPr lang="fr-FR" i="1" dirty="0"/>
              <a:t>(besoin réel)</a:t>
            </a:r>
          </a:p>
          <a:p>
            <a:pPr>
              <a:lnSpc>
                <a:spcPct val="150000"/>
              </a:lnSpc>
            </a:pPr>
            <a:r>
              <a:rPr lang="fr-FR" i="1" dirty="0"/>
              <a:t>- </a:t>
            </a:r>
            <a:r>
              <a:rPr lang="fr-FR" dirty="0"/>
              <a:t>Avoir des compétences sur l’animation de l’offre </a:t>
            </a:r>
          </a:p>
          <a:p>
            <a:pPr>
              <a:lnSpc>
                <a:spcPct val="150000"/>
              </a:lnSpc>
            </a:pPr>
            <a:r>
              <a:rPr lang="fr-FR" dirty="0"/>
              <a:t>- Avoir une connaissance des règles applicables au monde de la mer</a:t>
            </a:r>
          </a:p>
          <a:p>
            <a:pPr>
              <a:lnSpc>
                <a:spcPct val="150000"/>
              </a:lnSpc>
            </a:pPr>
            <a:r>
              <a:rPr lang="fr-FR" dirty="0"/>
              <a:t>- Être rigoureux dans la réalisation des tâches</a:t>
            </a:r>
          </a:p>
          <a:p>
            <a:pPr>
              <a:lnSpc>
                <a:spcPct val="150000"/>
              </a:lnSpc>
            </a:pPr>
            <a:r>
              <a:rPr lang="fr-FR" dirty="0"/>
              <a:t>- Être force de propositions sur des projets en lien avec les </a:t>
            </a:r>
          </a:p>
          <a:p>
            <a:r>
              <a:rPr lang="fr-FR" dirty="0"/>
              <a:t>problématiques de la mer ex:</a:t>
            </a:r>
          </a:p>
          <a:p>
            <a:pPr>
              <a:buFontTx/>
              <a:buChar char="-"/>
            </a:pPr>
            <a:r>
              <a:rPr lang="fr-FR" dirty="0"/>
              <a:t> Le recyclage et la destruction des déchets</a:t>
            </a:r>
          </a:p>
          <a:p>
            <a:r>
              <a:rPr lang="fr-FR" dirty="0"/>
              <a:t>- Le développement des énergies renouvelables …</a:t>
            </a:r>
          </a:p>
        </p:txBody>
      </p:sp>
      <p:cxnSp>
        <p:nvCxnSpPr>
          <p:cNvPr id="9" name="Connecteur droit 8"/>
          <p:cNvCxnSpPr/>
          <p:nvPr/>
        </p:nvCxnSpPr>
        <p:spPr>
          <a:xfrm>
            <a:off x="0" y="6429396"/>
            <a:ext cx="7215238" cy="1588"/>
          </a:xfrm>
          <a:prstGeom prst="line">
            <a:avLst/>
          </a:prstGeom>
          <a:ln w="114300" cmpd="thinThick">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143240" y="6457890"/>
            <a:ext cx="5857916" cy="338554"/>
          </a:xfrm>
          <a:prstGeom prst="rect">
            <a:avLst/>
          </a:prstGeom>
        </p:spPr>
        <p:txBody>
          <a:bodyPr wrap="square">
            <a:spAutoFit/>
          </a:bodyPr>
          <a:lstStyle/>
          <a:p>
            <a:r>
              <a:rPr lang="fr-FR" sz="1600" b="1" dirty="0">
                <a:solidFill>
                  <a:srgbClr val="C00000"/>
                </a:solidFill>
                <a:latin typeface="Bahnschrift Light Condensed" pitchFamily="34" charset="0"/>
              </a:rPr>
              <a:t>BTS MCO  « orienté mer »  </a:t>
            </a:r>
            <a:r>
              <a:rPr lang="fr-FR" sz="1600" i="1" dirty="0">
                <a:solidFill>
                  <a:prstClr val="black"/>
                </a:solidFill>
              </a:rPr>
              <a:t>Lycée </a:t>
            </a:r>
            <a:r>
              <a:rPr lang="fr-FR" sz="1600" i="1" dirty="0" err="1">
                <a:solidFill>
                  <a:prstClr val="black"/>
                </a:solidFill>
              </a:rPr>
              <a:t>Montgérald</a:t>
            </a:r>
            <a:r>
              <a:rPr lang="fr-FR" sz="1600" i="1" dirty="0">
                <a:solidFill>
                  <a:prstClr val="black"/>
                </a:solidFill>
              </a:rPr>
              <a:t>  - Février 2023</a:t>
            </a:r>
          </a:p>
        </p:txBody>
      </p:sp>
      <p:pic>
        <p:nvPicPr>
          <p:cNvPr id="4098" name="Picture 2" descr="Afficher l’image source"/>
          <p:cNvPicPr>
            <a:picLocks noChangeAspect="1" noChangeArrowheads="1"/>
          </p:cNvPicPr>
          <p:nvPr/>
        </p:nvPicPr>
        <p:blipFill>
          <a:blip r:embed="rId2" cstate="print"/>
          <a:srcRect/>
          <a:stretch>
            <a:fillRect/>
          </a:stretch>
        </p:blipFill>
        <p:spPr bwMode="auto">
          <a:xfrm>
            <a:off x="5961908" y="928670"/>
            <a:ext cx="2867546" cy="1857388"/>
          </a:xfrm>
          <a:prstGeom prst="ellipse">
            <a:avLst/>
          </a:prstGeom>
          <a:ln>
            <a:noFill/>
          </a:ln>
          <a:effectLst>
            <a:softEdge rad="112500"/>
          </a:effectLst>
        </p:spPr>
      </p:pic>
    </p:spTree>
  </p:cSld>
  <p:clrMapOvr>
    <a:masterClrMapping/>
  </p:clrMapOvr>
  <p:transition>
    <p:wheel spokes="2"/>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a:spLocks noGrp="1"/>
          </p:cNvSpPr>
          <p:nvPr>
            <p:ph type="title"/>
          </p:nvPr>
        </p:nvSpPr>
        <p:spPr>
          <a:xfrm>
            <a:off x="251520" y="188640"/>
            <a:ext cx="8229600" cy="940966"/>
          </a:xfrm>
        </p:spPr>
        <p:txBody>
          <a:bodyPr/>
          <a:lstStyle/>
          <a:p>
            <a:r>
              <a:rPr lang="fr-FR" dirty="0"/>
              <a:t>LE BTS MCO, POURQUOI ?</a:t>
            </a:r>
          </a:p>
        </p:txBody>
      </p:sp>
      <p:sp>
        <p:nvSpPr>
          <p:cNvPr id="3" name="Espace réservé du contenu 2"/>
          <p:cNvSpPr>
            <a:spLocks noGrp="1"/>
          </p:cNvSpPr>
          <p:nvPr>
            <p:ph idx="1"/>
          </p:nvPr>
        </p:nvSpPr>
        <p:spPr>
          <a:xfrm>
            <a:off x="395536" y="1238283"/>
            <a:ext cx="8229600" cy="5619717"/>
          </a:xfrm>
        </p:spPr>
        <p:txBody>
          <a:bodyPr numCol="2">
            <a:normAutofit lnSpcReduction="10000"/>
          </a:bodyPr>
          <a:lstStyle/>
          <a:p>
            <a:pPr marL="0" indent="0">
              <a:buNone/>
            </a:pPr>
            <a:r>
              <a:rPr lang="fr-FR" sz="2900" b="1" u="sng" dirty="0"/>
              <a:t>DES DEBOUCHES VARIES</a:t>
            </a:r>
          </a:p>
          <a:p>
            <a:pPr marL="0" indent="0">
              <a:buNone/>
            </a:pPr>
            <a:endParaRPr lang="fr-FR" sz="2900" b="1" u="sng" dirty="0"/>
          </a:p>
          <a:p>
            <a:pPr marL="0" indent="0">
              <a:buNone/>
            </a:pPr>
            <a:endParaRPr lang="fr-FR" sz="2900" b="1" u="sng" dirty="0"/>
          </a:p>
          <a:p>
            <a:pPr marL="0" indent="0">
              <a:buNone/>
            </a:pPr>
            <a:r>
              <a:rPr lang="fr-FR" sz="2500" u="sng" dirty="0"/>
              <a:t>Dès l’obtention du BTS</a:t>
            </a:r>
          </a:p>
          <a:p>
            <a:pPr marL="0" indent="0">
              <a:buNone/>
            </a:pPr>
            <a:r>
              <a:rPr lang="fr-FR" sz="2500" dirty="0"/>
              <a:t> </a:t>
            </a:r>
          </a:p>
          <a:p>
            <a:r>
              <a:rPr lang="fr-FR" sz="2500" dirty="0"/>
              <a:t>Manageur adjoint, </a:t>
            </a:r>
          </a:p>
          <a:p>
            <a:r>
              <a:rPr lang="fr-FR" sz="2500" dirty="0"/>
              <a:t>Vendeur –conseil,  </a:t>
            </a:r>
          </a:p>
          <a:p>
            <a:r>
              <a:rPr lang="fr-FR" sz="2500" dirty="0"/>
              <a:t>Chargé de clientèle,</a:t>
            </a:r>
          </a:p>
          <a:p>
            <a:r>
              <a:rPr lang="fr-FR" sz="2500" dirty="0"/>
              <a:t>Marchandiseur</a:t>
            </a:r>
          </a:p>
          <a:p>
            <a:endParaRPr lang="fr-FR" sz="2500" dirty="0"/>
          </a:p>
          <a:p>
            <a:pPr marL="0" indent="0">
              <a:buNone/>
            </a:pPr>
            <a:endParaRPr lang="fr-FR" sz="2500" u="sng" dirty="0"/>
          </a:p>
          <a:p>
            <a:pPr marL="0" indent="0">
              <a:buNone/>
            </a:pPr>
            <a:endParaRPr lang="fr-FR" sz="2500" u="sng" dirty="0"/>
          </a:p>
          <a:p>
            <a:pPr marL="0" indent="0">
              <a:buNone/>
            </a:pPr>
            <a:endParaRPr lang="fr-FR" sz="2500" u="sng" dirty="0"/>
          </a:p>
          <a:p>
            <a:pPr marL="0" indent="0">
              <a:buNone/>
            </a:pPr>
            <a:endParaRPr lang="fr-FR" sz="2500" u="sng" dirty="0"/>
          </a:p>
          <a:p>
            <a:pPr marL="0" indent="0">
              <a:buNone/>
            </a:pPr>
            <a:endParaRPr lang="fr-FR" sz="2500" u="sng" dirty="0"/>
          </a:p>
          <a:p>
            <a:pPr marL="0" indent="0">
              <a:buNone/>
            </a:pPr>
            <a:endParaRPr lang="fr-FR" sz="2500" u="sng" dirty="0"/>
          </a:p>
          <a:p>
            <a:pPr marL="0" indent="0">
              <a:buNone/>
            </a:pPr>
            <a:endParaRPr lang="fr-FR" sz="2500" u="sng" dirty="0"/>
          </a:p>
          <a:p>
            <a:pPr marL="0" indent="0">
              <a:buNone/>
            </a:pPr>
            <a:r>
              <a:rPr lang="fr-FR" sz="2500" u="sng" dirty="0"/>
              <a:t>Avec de l’expérience</a:t>
            </a:r>
          </a:p>
          <a:p>
            <a:pPr marL="0" indent="0">
              <a:buNone/>
            </a:pPr>
            <a:endParaRPr lang="fr-FR" sz="2500" dirty="0"/>
          </a:p>
          <a:p>
            <a:r>
              <a:rPr lang="fr-FR" sz="2500" dirty="0"/>
              <a:t>Chef des ventes</a:t>
            </a:r>
          </a:p>
          <a:p>
            <a:r>
              <a:rPr lang="fr-FR" sz="2500" dirty="0"/>
              <a:t>Chef de rayon</a:t>
            </a:r>
          </a:p>
          <a:p>
            <a:r>
              <a:rPr lang="fr-FR" sz="2500" dirty="0"/>
              <a:t>Responsable de drive</a:t>
            </a:r>
          </a:p>
          <a:p>
            <a:r>
              <a:rPr lang="fr-FR" sz="2500" dirty="0"/>
              <a:t>Manageur d’une unité commerciale</a:t>
            </a:r>
          </a:p>
          <a:p>
            <a:pPr marL="0" indent="0">
              <a:buNone/>
            </a:pPr>
            <a:endParaRPr lang="fr-FR" sz="2500" u="sng" dirty="0"/>
          </a:p>
          <a:p>
            <a:endParaRPr lang="fr-FR" dirty="0"/>
          </a:p>
        </p:txBody>
      </p:sp>
      <p:pic>
        <p:nvPicPr>
          <p:cNvPr id="6146" name="Picture 2" descr="Travai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7224" y="5357826"/>
            <a:ext cx="1512168" cy="113412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éunion de travail-santé au trav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243893"/>
            <a:ext cx="2057983" cy="1248776"/>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http://www.kapnos-cigarette.fr/Files/66022/Img/14/Emploi-vendeur-a-domicile--independant-VDI-Kapnos-cigarette-electroniqu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980728"/>
            <a:ext cx="1536171" cy="1346710"/>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Vendeur">
            <a:hlinkClick r:id="rId5" tooltip="Download Vendeur Photos libres de droits - Image: 31016568"/>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83768" y="5373216"/>
            <a:ext cx="1680476" cy="1268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30545"/>
      </p:ext>
    </p:extLst>
  </p:cSld>
  <p:clrMapOvr>
    <a:masterClrMapping/>
  </p:clrMapOvr>
  <mc:AlternateContent xmlns:mc="http://schemas.openxmlformats.org/markup-compatibility/2006" xmlns:p14="http://schemas.microsoft.com/office/powerpoint/2010/main">
    <mc:Choice Requires="p14">
      <p:transition spd="slow" p14:dur="800" advTm="10000">
        <p14:flythrough/>
      </p:transition>
    </mc:Choice>
    <mc:Fallback xmlns="">
      <p:transition spd="slow" advTm="1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a:bodyPr>
          <a:lstStyle/>
          <a:p>
            <a:r>
              <a:rPr lang="fr-FR" dirty="0"/>
              <a:t>LE BTS MCO, AVEC QUI ?</a:t>
            </a:r>
          </a:p>
        </p:txBody>
      </p:sp>
      <p:sp>
        <p:nvSpPr>
          <p:cNvPr id="3" name="Espace réservé du contenu 2"/>
          <p:cNvSpPr>
            <a:spLocks noGrp="1"/>
          </p:cNvSpPr>
          <p:nvPr>
            <p:ph idx="1"/>
          </p:nvPr>
        </p:nvSpPr>
        <p:spPr>
          <a:xfrm>
            <a:off x="457200" y="1052736"/>
            <a:ext cx="8686800" cy="720080"/>
          </a:xfrm>
        </p:spPr>
        <p:txBody>
          <a:bodyPr/>
          <a:lstStyle/>
          <a:p>
            <a:pPr marL="0" indent="0">
              <a:buNone/>
            </a:pPr>
            <a:r>
              <a:rPr lang="fr-FR" b="1" u="sng" dirty="0"/>
              <a:t>DES PARTENAIRES DIVERSIFIES</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graphicFrame>
        <p:nvGraphicFramePr>
          <p:cNvPr id="6" name="Diagramme 5"/>
          <p:cNvGraphicFramePr/>
          <p:nvPr>
            <p:extLst>
              <p:ext uri="{D42A27DB-BD31-4B8C-83A1-F6EECF244321}">
                <p14:modId xmlns:p14="http://schemas.microsoft.com/office/powerpoint/2010/main" val="197481008"/>
              </p:ext>
            </p:extLst>
          </p:nvPr>
        </p:nvGraphicFramePr>
        <p:xfrm>
          <a:off x="785786" y="1000108"/>
          <a:ext cx="7786742" cy="5643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146" name="AutoShape 2" descr="Sciences Po Bordeaux on Twitter: &quot;Les paroles de Aimé Césaire et le superbe  panorama accompagnent les élèves du lycée Montgerald du Marin.  #cordeesdelareussite #Martinique… https://t.co/BVQABbkVip&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26" name="AutoShape 2" descr="Maximarine - Marina Martiniqu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7" name="Image 6" descr="maximarin.png"/>
          <p:cNvPicPr>
            <a:picLocks noChangeAspect="1"/>
          </p:cNvPicPr>
          <p:nvPr/>
        </p:nvPicPr>
        <p:blipFill>
          <a:blip r:embed="rId7"/>
          <a:stretch>
            <a:fillRect/>
          </a:stretch>
        </p:blipFill>
        <p:spPr>
          <a:xfrm>
            <a:off x="285720" y="1643050"/>
            <a:ext cx="2488825" cy="733422"/>
          </a:xfrm>
          <a:prstGeom prst="rect">
            <a:avLst/>
          </a:prstGeom>
        </p:spPr>
      </p:pic>
      <p:pic>
        <p:nvPicPr>
          <p:cNvPr id="8" name="Image 7" descr="polymar.png"/>
          <p:cNvPicPr>
            <a:picLocks noChangeAspect="1"/>
          </p:cNvPicPr>
          <p:nvPr/>
        </p:nvPicPr>
        <p:blipFill>
          <a:blip r:embed="rId8"/>
          <a:stretch>
            <a:fillRect/>
          </a:stretch>
        </p:blipFill>
        <p:spPr>
          <a:xfrm>
            <a:off x="0" y="2428868"/>
            <a:ext cx="1734927" cy="862008"/>
          </a:xfrm>
          <a:prstGeom prst="rect">
            <a:avLst/>
          </a:prstGeom>
        </p:spPr>
      </p:pic>
      <p:pic>
        <p:nvPicPr>
          <p:cNvPr id="9" name="Image 8" descr="xtremmarine.jpg"/>
          <p:cNvPicPr>
            <a:picLocks noChangeAspect="1"/>
          </p:cNvPicPr>
          <p:nvPr/>
        </p:nvPicPr>
        <p:blipFill>
          <a:blip r:embed="rId9"/>
          <a:stretch>
            <a:fillRect/>
          </a:stretch>
        </p:blipFill>
        <p:spPr>
          <a:xfrm>
            <a:off x="0" y="3643314"/>
            <a:ext cx="2425040" cy="1052510"/>
          </a:xfrm>
          <a:prstGeom prst="rect">
            <a:avLst/>
          </a:prstGeom>
        </p:spPr>
      </p:pic>
      <p:pic>
        <p:nvPicPr>
          <p:cNvPr id="10" name="Image 9" descr="natiyabel.jpg"/>
          <p:cNvPicPr>
            <a:picLocks noChangeAspect="1"/>
          </p:cNvPicPr>
          <p:nvPr/>
        </p:nvPicPr>
        <p:blipFill>
          <a:blip r:embed="rId10"/>
          <a:stretch>
            <a:fillRect/>
          </a:stretch>
        </p:blipFill>
        <p:spPr>
          <a:xfrm>
            <a:off x="0" y="4572008"/>
            <a:ext cx="1758806" cy="1181096"/>
          </a:xfrm>
          <a:prstGeom prst="rect">
            <a:avLst/>
          </a:prstGeom>
        </p:spPr>
      </p:pic>
      <p:pic>
        <p:nvPicPr>
          <p:cNvPr id="11" name="Image 10" descr="roi mongin.png"/>
          <p:cNvPicPr>
            <a:picLocks noChangeAspect="1"/>
          </p:cNvPicPr>
          <p:nvPr/>
        </p:nvPicPr>
        <p:blipFill>
          <a:blip r:embed="rId11"/>
          <a:stretch>
            <a:fillRect/>
          </a:stretch>
        </p:blipFill>
        <p:spPr>
          <a:xfrm>
            <a:off x="2714612" y="4643446"/>
            <a:ext cx="1285874" cy="1285874"/>
          </a:xfrm>
          <a:prstGeom prst="rect">
            <a:avLst/>
          </a:prstGeom>
        </p:spPr>
      </p:pic>
      <p:pic>
        <p:nvPicPr>
          <p:cNvPr id="12" name="Image 11" descr="ucpa.png"/>
          <p:cNvPicPr>
            <a:picLocks noChangeAspect="1"/>
          </p:cNvPicPr>
          <p:nvPr/>
        </p:nvPicPr>
        <p:blipFill>
          <a:blip r:embed="rId12"/>
          <a:stretch>
            <a:fillRect/>
          </a:stretch>
        </p:blipFill>
        <p:spPr>
          <a:xfrm>
            <a:off x="0" y="5786454"/>
            <a:ext cx="1071546" cy="1071546"/>
          </a:xfrm>
          <a:prstGeom prst="rect">
            <a:avLst/>
          </a:prstGeom>
        </p:spPr>
      </p:pic>
      <p:pic>
        <p:nvPicPr>
          <p:cNvPr id="13" name="Image 12" descr="frer de la cote.png"/>
          <p:cNvPicPr>
            <a:picLocks noChangeAspect="1"/>
          </p:cNvPicPr>
          <p:nvPr/>
        </p:nvPicPr>
        <p:blipFill>
          <a:blip r:embed="rId13"/>
          <a:stretch>
            <a:fillRect/>
          </a:stretch>
        </p:blipFill>
        <p:spPr>
          <a:xfrm>
            <a:off x="1500166" y="5500702"/>
            <a:ext cx="1357298" cy="1357298"/>
          </a:xfrm>
          <a:prstGeom prst="rect">
            <a:avLst/>
          </a:prstGeom>
        </p:spPr>
      </p:pic>
      <p:pic>
        <p:nvPicPr>
          <p:cNvPr id="14" name="Image 13" descr="logo Caraibe marine.png"/>
          <p:cNvPicPr>
            <a:picLocks noChangeAspect="1"/>
          </p:cNvPicPr>
          <p:nvPr/>
        </p:nvPicPr>
        <p:blipFill>
          <a:blip r:embed="rId14"/>
          <a:stretch>
            <a:fillRect/>
          </a:stretch>
        </p:blipFill>
        <p:spPr>
          <a:xfrm>
            <a:off x="3428992" y="5691191"/>
            <a:ext cx="1706875" cy="1166809"/>
          </a:xfrm>
          <a:prstGeom prst="rect">
            <a:avLst/>
          </a:prstGeom>
        </p:spPr>
      </p:pic>
      <p:pic>
        <p:nvPicPr>
          <p:cNvPr id="15" name="Image 14" descr="kayakevasion.png"/>
          <p:cNvPicPr>
            <a:picLocks noChangeAspect="1"/>
          </p:cNvPicPr>
          <p:nvPr/>
        </p:nvPicPr>
        <p:blipFill>
          <a:blip r:embed="rId15"/>
          <a:stretch>
            <a:fillRect/>
          </a:stretch>
        </p:blipFill>
        <p:spPr>
          <a:xfrm>
            <a:off x="4714876" y="5072074"/>
            <a:ext cx="2254147" cy="404809"/>
          </a:xfrm>
          <a:prstGeom prst="rect">
            <a:avLst/>
          </a:prstGeom>
        </p:spPr>
      </p:pic>
      <p:pic>
        <p:nvPicPr>
          <p:cNvPr id="16" name="Image 15" descr="alizéfun.png"/>
          <p:cNvPicPr>
            <a:picLocks noChangeAspect="1"/>
          </p:cNvPicPr>
          <p:nvPr/>
        </p:nvPicPr>
        <p:blipFill>
          <a:blip r:embed="rId16"/>
          <a:stretch>
            <a:fillRect/>
          </a:stretch>
        </p:blipFill>
        <p:spPr>
          <a:xfrm>
            <a:off x="5643570" y="6000768"/>
            <a:ext cx="1643074" cy="535149"/>
          </a:xfrm>
          <a:prstGeom prst="rect">
            <a:avLst/>
          </a:prstGeom>
        </p:spPr>
      </p:pic>
      <p:pic>
        <p:nvPicPr>
          <p:cNvPr id="17" name="Image 16" descr="antille.png"/>
          <p:cNvPicPr>
            <a:picLocks noChangeAspect="1"/>
          </p:cNvPicPr>
          <p:nvPr/>
        </p:nvPicPr>
        <p:blipFill>
          <a:blip r:embed="rId17"/>
          <a:stretch>
            <a:fillRect/>
          </a:stretch>
        </p:blipFill>
        <p:spPr>
          <a:xfrm>
            <a:off x="7804327" y="3214686"/>
            <a:ext cx="1339673" cy="700087"/>
          </a:xfrm>
          <a:prstGeom prst="rect">
            <a:avLst/>
          </a:prstGeom>
        </p:spPr>
      </p:pic>
      <p:pic>
        <p:nvPicPr>
          <p:cNvPr id="18" name="Image 17" descr="douglas.jpg"/>
          <p:cNvPicPr>
            <a:picLocks noChangeAspect="1"/>
          </p:cNvPicPr>
          <p:nvPr/>
        </p:nvPicPr>
        <p:blipFill>
          <a:blip r:embed="rId18"/>
          <a:stretch>
            <a:fillRect/>
          </a:stretch>
        </p:blipFill>
        <p:spPr>
          <a:xfrm>
            <a:off x="7572364" y="5286388"/>
            <a:ext cx="1571636" cy="1068943"/>
          </a:xfrm>
          <a:prstGeom prst="rect">
            <a:avLst/>
          </a:prstGeom>
        </p:spPr>
      </p:pic>
      <p:pic>
        <p:nvPicPr>
          <p:cNvPr id="19" name="Image 18" descr="sodicar.jpg"/>
          <p:cNvPicPr>
            <a:picLocks noChangeAspect="1"/>
          </p:cNvPicPr>
          <p:nvPr/>
        </p:nvPicPr>
        <p:blipFill>
          <a:blip r:embed="rId19"/>
          <a:stretch>
            <a:fillRect/>
          </a:stretch>
        </p:blipFill>
        <p:spPr>
          <a:xfrm>
            <a:off x="7336402" y="4286256"/>
            <a:ext cx="1807598" cy="977881"/>
          </a:xfrm>
          <a:prstGeom prst="rect">
            <a:avLst/>
          </a:prstGeom>
        </p:spPr>
      </p:pic>
      <p:pic>
        <p:nvPicPr>
          <p:cNvPr id="20" name="Image 19" descr="MABELO_MAYA-BEACH-CLUB.png"/>
          <p:cNvPicPr>
            <a:picLocks noChangeAspect="1"/>
          </p:cNvPicPr>
          <p:nvPr/>
        </p:nvPicPr>
        <p:blipFill>
          <a:blip r:embed="rId20" cstate="print"/>
          <a:stretch>
            <a:fillRect/>
          </a:stretch>
        </p:blipFill>
        <p:spPr>
          <a:xfrm>
            <a:off x="7429520" y="1357298"/>
            <a:ext cx="1500174" cy="1500174"/>
          </a:xfrm>
          <a:prstGeom prst="rect">
            <a:avLst/>
          </a:prstGeom>
        </p:spPr>
      </p:pic>
    </p:spTree>
    <p:extLst>
      <p:ext uri="{BB962C8B-B14F-4D97-AF65-F5344CB8AC3E}">
        <p14:creationId xmlns:p14="http://schemas.microsoft.com/office/powerpoint/2010/main" val="1825863401"/>
      </p:ext>
    </p:extLst>
  </p:cSld>
  <p:clrMapOvr>
    <a:masterClrMapping/>
  </p:clrMapOvr>
  <p:transition spd="slow" advTm="10000">
    <p:split orient="vert" dir="in"/>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4535</TotalTime>
  <Words>967</Words>
  <Application>Microsoft Macintosh PowerPoint</Application>
  <PresentationFormat>Affichage à l'écran (4:3)</PresentationFormat>
  <Paragraphs>177</Paragraphs>
  <Slides>12</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12</vt:i4>
      </vt:variant>
    </vt:vector>
  </HeadingPairs>
  <TitlesOfParts>
    <vt:vector size="19" baseType="lpstr">
      <vt:lpstr>Aharoni</vt:lpstr>
      <vt:lpstr>Arial</vt:lpstr>
      <vt:lpstr>Bahnschrift Light Condensed</vt:lpstr>
      <vt:lpstr>Calibri</vt:lpstr>
      <vt:lpstr>Calibri Light</vt:lpstr>
      <vt:lpstr>Times New Roman</vt:lpstr>
      <vt:lpstr>Thème Office</vt:lpstr>
      <vt:lpstr>BTS MCO  (Management Commercial Opérationnel)</vt:lpstr>
      <vt:lpstr>Qu'est-ce que le BTS MCO ORIENTATION ECONOMIE BLEUE </vt:lpstr>
      <vt:lpstr>LA SIGNIFICATION DE L’ACRONYME </vt:lpstr>
      <vt:lpstr>Présentation PowerPoint</vt:lpstr>
      <vt:lpstr>Présentation PowerPoint</vt:lpstr>
      <vt:lpstr>LE BTS MCO, COMMENT ?</vt:lpstr>
      <vt:lpstr>LE BTS MCO, COMMENT ?</vt:lpstr>
      <vt:lpstr>LE BTS MCO, AVEC QUI ?</vt:lpstr>
      <vt:lpstr>Présentation PowerPoint</vt:lpstr>
      <vt:lpstr>Présentation PowerPoint</vt:lpstr>
      <vt:lpstr>LE BTS MCO, POURQUOI ?</vt:lpstr>
      <vt:lpstr>LE BTS MCO, AVEC QUI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BTS MCO (Management Commercial Opérationnel)</dc:title>
  <dc:creator>noelia.kanor</dc:creator>
  <cp:lastModifiedBy>Stella CHARLES-HELENE</cp:lastModifiedBy>
  <cp:revision>26</cp:revision>
  <dcterms:created xsi:type="dcterms:W3CDTF">2021-02-22T19:14:08Z</dcterms:created>
  <dcterms:modified xsi:type="dcterms:W3CDTF">2023-02-02T16:49:10Z</dcterms:modified>
</cp:coreProperties>
</file>