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70" r:id="rId5"/>
    <p:sldId id="268" r:id="rId6"/>
    <p:sldId id="269" r:id="rId7"/>
    <p:sldId id="271" r:id="rId8"/>
    <p:sldId id="272" r:id="rId9"/>
    <p:sldId id="273" r:id="rId10"/>
    <p:sldId id="265" r:id="rId11"/>
    <p:sldId id="266" r:id="rId12"/>
    <p:sldId id="261" r:id="rId13"/>
    <p:sldId id="262" r:id="rId14"/>
    <p:sldId id="275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lisabeth Chaniaud" initials="EC" lastIdx="2" clrIdx="0"/>
  <p:cmAuthor id="1" name="Caroline BONNEFOY" initials="CB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8D53DC-9F54-4EE9-9C80-A174483E5D31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4853158-C5C4-4364-9F32-03EEB4CE3476}">
      <dgm:prSet phldrT="[Texte]"/>
      <dgm:spPr/>
      <dgm:t>
        <a:bodyPr/>
        <a:lstStyle/>
        <a:p>
          <a:pPr algn="ctr"/>
          <a:r>
            <a:rPr lang="fr-FR" dirty="0" smtClean="0"/>
            <a:t>Du 2 au 6 juin</a:t>
          </a:r>
        </a:p>
        <a:p>
          <a:pPr algn="ctr"/>
          <a:r>
            <a:rPr lang="fr-FR" dirty="0" smtClean="0"/>
            <a:t>2014</a:t>
          </a:r>
          <a:endParaRPr lang="fr-FR" dirty="0"/>
        </a:p>
      </dgm:t>
    </dgm:pt>
    <dgm:pt modelId="{56B536FC-1BAC-467F-8836-547FBB0D2C1F}" type="parTrans" cxnId="{3BEE61B2-9411-4B4A-A124-4EB5D1A86FF5}">
      <dgm:prSet/>
      <dgm:spPr/>
      <dgm:t>
        <a:bodyPr/>
        <a:lstStyle/>
        <a:p>
          <a:endParaRPr lang="fr-FR"/>
        </a:p>
      </dgm:t>
    </dgm:pt>
    <dgm:pt modelId="{0EE3509A-1036-4FDC-995A-0964A8E8554B}" type="sibTrans" cxnId="{3BEE61B2-9411-4B4A-A124-4EB5D1A86FF5}">
      <dgm:prSet/>
      <dgm:spPr/>
      <dgm:t>
        <a:bodyPr/>
        <a:lstStyle/>
        <a:p>
          <a:endParaRPr lang="fr-FR"/>
        </a:p>
      </dgm:t>
    </dgm:pt>
    <dgm:pt modelId="{D83AF529-2254-49F2-8116-B328D150A71E}">
      <dgm:prSet phldrT="[Texte]" custT="1"/>
      <dgm:spPr/>
      <dgm:t>
        <a:bodyPr/>
        <a:lstStyle/>
        <a:p>
          <a:r>
            <a:rPr lang="fr-FR" sz="3200" dirty="0" smtClean="0"/>
            <a:t>Différents sujets proposés, au nombre de huit à douze choisis dans la banque pour cette session 2014. </a:t>
          </a:r>
          <a:endParaRPr lang="fr-FR" sz="3200" dirty="0"/>
        </a:p>
      </dgm:t>
    </dgm:pt>
    <dgm:pt modelId="{903BC1FA-9859-4D16-8C7F-2DFCB6A00670}" type="parTrans" cxnId="{9F400E86-F076-4599-B3E6-5B87CEB65825}">
      <dgm:prSet/>
      <dgm:spPr/>
      <dgm:t>
        <a:bodyPr/>
        <a:lstStyle/>
        <a:p>
          <a:endParaRPr lang="fr-FR"/>
        </a:p>
      </dgm:t>
    </dgm:pt>
    <dgm:pt modelId="{9B27D6E0-147B-4E56-A72D-79150EDF07CF}" type="sibTrans" cxnId="{9F400E86-F076-4599-B3E6-5B87CEB65825}">
      <dgm:prSet/>
      <dgm:spPr/>
      <dgm:t>
        <a:bodyPr/>
        <a:lstStyle/>
        <a:p>
          <a:endParaRPr lang="fr-FR"/>
        </a:p>
      </dgm:t>
    </dgm:pt>
    <dgm:pt modelId="{23D1CD54-764A-4156-8041-9AF3D5ACCC92}">
      <dgm:prSet phldrT="[Texte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2800" b="1" dirty="0" smtClean="0"/>
            <a:t>Chaque sujet devra impérativement être proposé selon le calendrier, à raison de deux sujets par demi-journée.</a:t>
          </a:r>
          <a:endParaRPr lang="fr-FR" sz="2800" dirty="0" smtClean="0"/>
        </a:p>
        <a:p>
          <a:pPr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300" dirty="0"/>
        </a:p>
      </dgm:t>
    </dgm:pt>
    <dgm:pt modelId="{87F4D3FC-96E5-44B2-910B-EEF5D3452D05}" type="parTrans" cxnId="{0A45E133-C41C-4392-9100-7A21412F1422}">
      <dgm:prSet/>
      <dgm:spPr/>
      <dgm:t>
        <a:bodyPr/>
        <a:lstStyle/>
        <a:p>
          <a:endParaRPr lang="fr-FR"/>
        </a:p>
      </dgm:t>
    </dgm:pt>
    <dgm:pt modelId="{39BC74D8-6243-41A1-A396-0B9548845F23}" type="sibTrans" cxnId="{0A45E133-C41C-4392-9100-7A21412F1422}">
      <dgm:prSet/>
      <dgm:spPr/>
      <dgm:t>
        <a:bodyPr/>
        <a:lstStyle/>
        <a:p>
          <a:endParaRPr lang="fr-FR"/>
        </a:p>
      </dgm:t>
    </dgm:pt>
    <dgm:pt modelId="{76FA3B7D-CC83-47B4-85AF-068189245931}" type="pres">
      <dgm:prSet presAssocID="{C88D53DC-9F54-4EE9-9C80-A174483E5D3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FBD2E19E-A236-48B6-8091-F005AA3683BC}" type="pres">
      <dgm:prSet presAssocID="{24853158-C5C4-4364-9F32-03EEB4CE3476}" presName="thickLine" presStyleLbl="alignNode1" presStyleIdx="0" presStyleCnt="1"/>
      <dgm:spPr/>
    </dgm:pt>
    <dgm:pt modelId="{5E59538F-0961-44E4-927D-8814AC3A7E62}" type="pres">
      <dgm:prSet presAssocID="{24853158-C5C4-4364-9F32-03EEB4CE3476}" presName="horz1" presStyleCnt="0"/>
      <dgm:spPr/>
    </dgm:pt>
    <dgm:pt modelId="{540A8AEC-F52A-436F-97F4-70DB06181CC2}" type="pres">
      <dgm:prSet presAssocID="{24853158-C5C4-4364-9F32-03EEB4CE3476}" presName="tx1" presStyleLbl="revTx" presStyleIdx="0" presStyleCnt="3"/>
      <dgm:spPr/>
      <dgm:t>
        <a:bodyPr/>
        <a:lstStyle/>
        <a:p>
          <a:endParaRPr lang="fr-FR"/>
        </a:p>
      </dgm:t>
    </dgm:pt>
    <dgm:pt modelId="{E3775A0E-6653-4B89-A5A7-76AF637A5905}" type="pres">
      <dgm:prSet presAssocID="{24853158-C5C4-4364-9F32-03EEB4CE3476}" presName="vert1" presStyleCnt="0"/>
      <dgm:spPr/>
    </dgm:pt>
    <dgm:pt modelId="{CF3FA113-C269-4ADB-A531-C663F62B0707}" type="pres">
      <dgm:prSet presAssocID="{D83AF529-2254-49F2-8116-B328D150A71E}" presName="vertSpace2a" presStyleCnt="0"/>
      <dgm:spPr/>
    </dgm:pt>
    <dgm:pt modelId="{50F828EA-E53E-4394-B101-D774AF44DACD}" type="pres">
      <dgm:prSet presAssocID="{D83AF529-2254-49F2-8116-B328D150A71E}" presName="horz2" presStyleCnt="0"/>
      <dgm:spPr/>
    </dgm:pt>
    <dgm:pt modelId="{FAFA480D-43BC-4E98-9497-517C537F8F47}" type="pres">
      <dgm:prSet presAssocID="{D83AF529-2254-49F2-8116-B328D150A71E}" presName="horzSpace2" presStyleCnt="0"/>
      <dgm:spPr/>
    </dgm:pt>
    <dgm:pt modelId="{F1E509EB-BB39-4055-B5BD-721A20B7442F}" type="pres">
      <dgm:prSet presAssocID="{D83AF529-2254-49F2-8116-B328D150A71E}" presName="tx2" presStyleLbl="revTx" presStyleIdx="1" presStyleCnt="3"/>
      <dgm:spPr/>
      <dgm:t>
        <a:bodyPr/>
        <a:lstStyle/>
        <a:p>
          <a:endParaRPr lang="fr-FR"/>
        </a:p>
      </dgm:t>
    </dgm:pt>
    <dgm:pt modelId="{290F3E83-BA01-4318-A2AA-CA5DFE0CC9B8}" type="pres">
      <dgm:prSet presAssocID="{D83AF529-2254-49F2-8116-B328D150A71E}" presName="vert2" presStyleCnt="0"/>
      <dgm:spPr/>
    </dgm:pt>
    <dgm:pt modelId="{194116B1-40AE-4FB1-B637-3CBA391CAE38}" type="pres">
      <dgm:prSet presAssocID="{D83AF529-2254-49F2-8116-B328D150A71E}" presName="thinLine2b" presStyleLbl="callout" presStyleIdx="0" presStyleCnt="2"/>
      <dgm:spPr/>
    </dgm:pt>
    <dgm:pt modelId="{38C7A5E8-A81C-4DFE-B30A-071178F17632}" type="pres">
      <dgm:prSet presAssocID="{D83AF529-2254-49F2-8116-B328D150A71E}" presName="vertSpace2b" presStyleCnt="0"/>
      <dgm:spPr/>
    </dgm:pt>
    <dgm:pt modelId="{F8150F52-F9ED-4165-90E3-2DEB8A77B244}" type="pres">
      <dgm:prSet presAssocID="{23D1CD54-764A-4156-8041-9AF3D5ACCC92}" presName="horz2" presStyleCnt="0"/>
      <dgm:spPr/>
    </dgm:pt>
    <dgm:pt modelId="{8D6A1541-790C-4784-8C63-DFD338D45810}" type="pres">
      <dgm:prSet presAssocID="{23D1CD54-764A-4156-8041-9AF3D5ACCC92}" presName="horzSpace2" presStyleCnt="0"/>
      <dgm:spPr/>
    </dgm:pt>
    <dgm:pt modelId="{88A56781-17BF-4A47-B32D-4A10AB6F1E42}" type="pres">
      <dgm:prSet presAssocID="{23D1CD54-764A-4156-8041-9AF3D5ACCC92}" presName="tx2" presStyleLbl="revTx" presStyleIdx="2" presStyleCnt="3"/>
      <dgm:spPr/>
      <dgm:t>
        <a:bodyPr/>
        <a:lstStyle/>
        <a:p>
          <a:endParaRPr lang="fr-FR"/>
        </a:p>
      </dgm:t>
    </dgm:pt>
    <dgm:pt modelId="{63D6EC83-4899-44BC-8AC9-AFE6616179FD}" type="pres">
      <dgm:prSet presAssocID="{23D1CD54-764A-4156-8041-9AF3D5ACCC92}" presName="vert2" presStyleCnt="0"/>
      <dgm:spPr/>
    </dgm:pt>
    <dgm:pt modelId="{C56EF088-F18E-4533-A172-E13FF02B781C}" type="pres">
      <dgm:prSet presAssocID="{23D1CD54-764A-4156-8041-9AF3D5ACCC92}" presName="thinLine2b" presStyleLbl="callout" presStyleIdx="1" presStyleCnt="2"/>
      <dgm:spPr/>
    </dgm:pt>
    <dgm:pt modelId="{A80FCD36-595F-49C8-9D08-5E6A33E37E63}" type="pres">
      <dgm:prSet presAssocID="{23D1CD54-764A-4156-8041-9AF3D5ACCC92}" presName="vertSpace2b" presStyleCnt="0"/>
      <dgm:spPr/>
    </dgm:pt>
  </dgm:ptLst>
  <dgm:cxnLst>
    <dgm:cxn modelId="{19A4DD73-2F45-4470-B976-C03196437AB1}" type="presOf" srcId="{24853158-C5C4-4364-9F32-03EEB4CE3476}" destId="{540A8AEC-F52A-436F-97F4-70DB06181CC2}" srcOrd="0" destOrd="0" presId="urn:microsoft.com/office/officeart/2008/layout/LinedList"/>
    <dgm:cxn modelId="{49CB220E-9FFC-42D1-8E7A-AB23000B0743}" type="presOf" srcId="{C88D53DC-9F54-4EE9-9C80-A174483E5D31}" destId="{76FA3B7D-CC83-47B4-85AF-068189245931}" srcOrd="0" destOrd="0" presId="urn:microsoft.com/office/officeart/2008/layout/LinedList"/>
    <dgm:cxn modelId="{0A45E133-C41C-4392-9100-7A21412F1422}" srcId="{24853158-C5C4-4364-9F32-03EEB4CE3476}" destId="{23D1CD54-764A-4156-8041-9AF3D5ACCC92}" srcOrd="1" destOrd="0" parTransId="{87F4D3FC-96E5-44B2-910B-EEF5D3452D05}" sibTransId="{39BC74D8-6243-41A1-A396-0B9548845F23}"/>
    <dgm:cxn modelId="{3BEE61B2-9411-4B4A-A124-4EB5D1A86FF5}" srcId="{C88D53DC-9F54-4EE9-9C80-A174483E5D31}" destId="{24853158-C5C4-4364-9F32-03EEB4CE3476}" srcOrd="0" destOrd="0" parTransId="{56B536FC-1BAC-467F-8836-547FBB0D2C1F}" sibTransId="{0EE3509A-1036-4FDC-995A-0964A8E8554B}"/>
    <dgm:cxn modelId="{64FB391E-E2B0-40E0-9F5A-AEFB63366683}" type="presOf" srcId="{D83AF529-2254-49F2-8116-B328D150A71E}" destId="{F1E509EB-BB39-4055-B5BD-721A20B7442F}" srcOrd="0" destOrd="0" presId="urn:microsoft.com/office/officeart/2008/layout/LinedList"/>
    <dgm:cxn modelId="{7347487F-2614-4E33-B6BC-E58F492F9EAA}" type="presOf" srcId="{23D1CD54-764A-4156-8041-9AF3D5ACCC92}" destId="{88A56781-17BF-4A47-B32D-4A10AB6F1E42}" srcOrd="0" destOrd="0" presId="urn:microsoft.com/office/officeart/2008/layout/LinedList"/>
    <dgm:cxn modelId="{9F400E86-F076-4599-B3E6-5B87CEB65825}" srcId="{24853158-C5C4-4364-9F32-03EEB4CE3476}" destId="{D83AF529-2254-49F2-8116-B328D150A71E}" srcOrd="0" destOrd="0" parTransId="{903BC1FA-9859-4D16-8C7F-2DFCB6A00670}" sibTransId="{9B27D6E0-147B-4E56-A72D-79150EDF07CF}"/>
    <dgm:cxn modelId="{BC1B6AEF-DB10-425E-954F-2B52F2702F60}" type="presParOf" srcId="{76FA3B7D-CC83-47B4-85AF-068189245931}" destId="{FBD2E19E-A236-48B6-8091-F005AA3683BC}" srcOrd="0" destOrd="0" presId="urn:microsoft.com/office/officeart/2008/layout/LinedList"/>
    <dgm:cxn modelId="{B1D97B42-8E94-4334-845A-D1E5A237EB8F}" type="presParOf" srcId="{76FA3B7D-CC83-47B4-85AF-068189245931}" destId="{5E59538F-0961-44E4-927D-8814AC3A7E62}" srcOrd="1" destOrd="0" presId="urn:microsoft.com/office/officeart/2008/layout/LinedList"/>
    <dgm:cxn modelId="{B262E181-864A-45F1-83E1-AE068C4977AF}" type="presParOf" srcId="{5E59538F-0961-44E4-927D-8814AC3A7E62}" destId="{540A8AEC-F52A-436F-97F4-70DB06181CC2}" srcOrd="0" destOrd="0" presId="urn:microsoft.com/office/officeart/2008/layout/LinedList"/>
    <dgm:cxn modelId="{64D1FC7A-A7C2-4666-A0CE-75846CDB9F25}" type="presParOf" srcId="{5E59538F-0961-44E4-927D-8814AC3A7E62}" destId="{E3775A0E-6653-4B89-A5A7-76AF637A5905}" srcOrd="1" destOrd="0" presId="urn:microsoft.com/office/officeart/2008/layout/LinedList"/>
    <dgm:cxn modelId="{C1038918-CABF-40AD-A9A1-D7D65608CAB5}" type="presParOf" srcId="{E3775A0E-6653-4B89-A5A7-76AF637A5905}" destId="{CF3FA113-C269-4ADB-A531-C663F62B0707}" srcOrd="0" destOrd="0" presId="urn:microsoft.com/office/officeart/2008/layout/LinedList"/>
    <dgm:cxn modelId="{8F0EE543-1410-4070-803F-042DC1FDA2BE}" type="presParOf" srcId="{E3775A0E-6653-4B89-A5A7-76AF637A5905}" destId="{50F828EA-E53E-4394-B101-D774AF44DACD}" srcOrd="1" destOrd="0" presId="urn:microsoft.com/office/officeart/2008/layout/LinedList"/>
    <dgm:cxn modelId="{E50555EE-EF60-4535-9970-DED31995B455}" type="presParOf" srcId="{50F828EA-E53E-4394-B101-D774AF44DACD}" destId="{FAFA480D-43BC-4E98-9497-517C537F8F47}" srcOrd="0" destOrd="0" presId="urn:microsoft.com/office/officeart/2008/layout/LinedList"/>
    <dgm:cxn modelId="{244130E2-FD82-4F44-83C4-F6E007F63541}" type="presParOf" srcId="{50F828EA-E53E-4394-B101-D774AF44DACD}" destId="{F1E509EB-BB39-4055-B5BD-721A20B7442F}" srcOrd="1" destOrd="0" presId="urn:microsoft.com/office/officeart/2008/layout/LinedList"/>
    <dgm:cxn modelId="{2E08A9A7-9EBA-4E59-A588-4FCCFD7FEA94}" type="presParOf" srcId="{50F828EA-E53E-4394-B101-D774AF44DACD}" destId="{290F3E83-BA01-4318-A2AA-CA5DFE0CC9B8}" srcOrd="2" destOrd="0" presId="urn:microsoft.com/office/officeart/2008/layout/LinedList"/>
    <dgm:cxn modelId="{BAE6A4F9-7281-4291-8F53-50560BD327FB}" type="presParOf" srcId="{E3775A0E-6653-4B89-A5A7-76AF637A5905}" destId="{194116B1-40AE-4FB1-B637-3CBA391CAE38}" srcOrd="2" destOrd="0" presId="urn:microsoft.com/office/officeart/2008/layout/LinedList"/>
    <dgm:cxn modelId="{D38779E6-409A-4FB9-9A4E-2BEFCD35E922}" type="presParOf" srcId="{E3775A0E-6653-4B89-A5A7-76AF637A5905}" destId="{38C7A5E8-A81C-4DFE-B30A-071178F17632}" srcOrd="3" destOrd="0" presId="urn:microsoft.com/office/officeart/2008/layout/LinedList"/>
    <dgm:cxn modelId="{5E92D55B-B269-47C5-AEA8-6F46BA484EE1}" type="presParOf" srcId="{E3775A0E-6653-4B89-A5A7-76AF637A5905}" destId="{F8150F52-F9ED-4165-90E3-2DEB8A77B244}" srcOrd="4" destOrd="0" presId="urn:microsoft.com/office/officeart/2008/layout/LinedList"/>
    <dgm:cxn modelId="{DE50E551-36F3-4213-87B3-FE6A83B24ADD}" type="presParOf" srcId="{F8150F52-F9ED-4165-90E3-2DEB8A77B244}" destId="{8D6A1541-790C-4784-8C63-DFD338D45810}" srcOrd="0" destOrd="0" presId="urn:microsoft.com/office/officeart/2008/layout/LinedList"/>
    <dgm:cxn modelId="{9C4DE037-F9DE-4976-A941-93818C1654BC}" type="presParOf" srcId="{F8150F52-F9ED-4165-90E3-2DEB8A77B244}" destId="{88A56781-17BF-4A47-B32D-4A10AB6F1E42}" srcOrd="1" destOrd="0" presId="urn:microsoft.com/office/officeart/2008/layout/LinedList"/>
    <dgm:cxn modelId="{18D8A358-7306-41D6-943F-E91DC890B8B2}" type="presParOf" srcId="{F8150F52-F9ED-4165-90E3-2DEB8A77B244}" destId="{63D6EC83-4899-44BC-8AC9-AFE6616179FD}" srcOrd="2" destOrd="0" presId="urn:microsoft.com/office/officeart/2008/layout/LinedList"/>
    <dgm:cxn modelId="{077E60AD-9B80-4E38-AF2A-EA59B9AA1528}" type="presParOf" srcId="{E3775A0E-6653-4B89-A5A7-76AF637A5905}" destId="{C56EF088-F18E-4533-A172-E13FF02B781C}" srcOrd="5" destOrd="0" presId="urn:microsoft.com/office/officeart/2008/layout/LinedList"/>
    <dgm:cxn modelId="{5B7C70AD-FCD4-4ECA-888F-5DB596966DA4}" type="presParOf" srcId="{E3775A0E-6653-4B89-A5A7-76AF637A5905}" destId="{A80FCD36-595F-49C8-9D08-5E6A33E37E63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D2E19E-A236-48B6-8091-F005AA3683BC}">
      <dsp:nvSpPr>
        <dsp:cNvPr id="0" name=""/>
        <dsp:cNvSpPr/>
      </dsp:nvSpPr>
      <dsp:spPr>
        <a:xfrm>
          <a:off x="0" y="0"/>
          <a:ext cx="7239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0A8AEC-F52A-436F-97F4-70DB06181CC2}">
      <dsp:nvSpPr>
        <dsp:cNvPr id="0" name=""/>
        <dsp:cNvSpPr/>
      </dsp:nvSpPr>
      <dsp:spPr>
        <a:xfrm>
          <a:off x="0" y="0"/>
          <a:ext cx="1447800" cy="48466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200" kern="1200" dirty="0" smtClean="0"/>
            <a:t>Du 2 au 6 juin</a:t>
          </a:r>
        </a:p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200" kern="1200" dirty="0" smtClean="0"/>
            <a:t>2014</a:t>
          </a:r>
          <a:endParaRPr lang="fr-FR" sz="4200" kern="1200" dirty="0"/>
        </a:p>
      </dsp:txBody>
      <dsp:txXfrm>
        <a:off x="0" y="0"/>
        <a:ext cx="1447800" cy="4846638"/>
      </dsp:txXfrm>
    </dsp:sp>
    <dsp:sp modelId="{F1E509EB-BB39-4055-B5BD-721A20B7442F}">
      <dsp:nvSpPr>
        <dsp:cNvPr id="0" name=""/>
        <dsp:cNvSpPr/>
      </dsp:nvSpPr>
      <dsp:spPr>
        <a:xfrm>
          <a:off x="1556385" y="112646"/>
          <a:ext cx="5682615" cy="2252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kern="1200" dirty="0" smtClean="0"/>
            <a:t>Différents sujets proposés, au nombre de huit à douze choisis dans la banque pour cette session 2014. </a:t>
          </a:r>
          <a:endParaRPr lang="fr-FR" sz="3200" kern="1200" dirty="0"/>
        </a:p>
      </dsp:txBody>
      <dsp:txXfrm>
        <a:off x="1556385" y="112646"/>
        <a:ext cx="5682615" cy="2252929"/>
      </dsp:txXfrm>
    </dsp:sp>
    <dsp:sp modelId="{194116B1-40AE-4FB1-B637-3CBA391CAE38}">
      <dsp:nvSpPr>
        <dsp:cNvPr id="0" name=""/>
        <dsp:cNvSpPr/>
      </dsp:nvSpPr>
      <dsp:spPr>
        <a:xfrm>
          <a:off x="1447800" y="2365575"/>
          <a:ext cx="5791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A56781-17BF-4A47-B32D-4A10AB6F1E42}">
      <dsp:nvSpPr>
        <dsp:cNvPr id="0" name=""/>
        <dsp:cNvSpPr/>
      </dsp:nvSpPr>
      <dsp:spPr>
        <a:xfrm>
          <a:off x="1556385" y="2478222"/>
          <a:ext cx="5682615" cy="2252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2800" b="1" kern="1200" dirty="0" smtClean="0"/>
            <a:t>Chaque sujet devra impérativement être proposé selon le calendrier, à raison de deux sujets par demi-journée.</a:t>
          </a:r>
          <a:endParaRPr lang="fr-FR" sz="2800" kern="1200" dirty="0" smtClean="0"/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300" kern="1200" dirty="0"/>
        </a:p>
      </dsp:txBody>
      <dsp:txXfrm>
        <a:off x="1556385" y="2478222"/>
        <a:ext cx="5682615" cy="2252929"/>
      </dsp:txXfrm>
    </dsp:sp>
    <dsp:sp modelId="{C56EF088-F18E-4533-A172-E13FF02B781C}">
      <dsp:nvSpPr>
        <dsp:cNvPr id="0" name=""/>
        <dsp:cNvSpPr/>
      </dsp:nvSpPr>
      <dsp:spPr>
        <a:xfrm>
          <a:off x="1447800" y="4731151"/>
          <a:ext cx="5791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r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25" name="Sous-titr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31" name="Espace réservé de la date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5B42805-ED53-4E36-ADF2-9E5FCF57372C}" type="datetimeFigureOut">
              <a:rPr lang="fr-FR" smtClean="0"/>
              <a:t>02/02/2014</a:t>
            </a:fld>
            <a:endParaRPr lang="fr-FR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2BCEF22-D15B-4847-AE55-71B3DBD9AB42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B42805-ED53-4E36-ADF2-9E5FCF57372C}" type="datetimeFigureOut">
              <a:rPr lang="fr-FR" smtClean="0"/>
              <a:t>02/02/2014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BCEF22-D15B-4847-AE55-71B3DBD9AB4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5B42805-ED53-4E36-ADF2-9E5FCF57372C}" type="datetimeFigureOut">
              <a:rPr lang="fr-FR" smtClean="0"/>
              <a:t>02/02/2014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92BCEF22-D15B-4847-AE55-71B3DBD9AB42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B42805-ED53-4E36-ADF2-9E5FCF57372C}" type="datetimeFigureOut">
              <a:rPr lang="fr-FR" smtClean="0"/>
              <a:t>02/02/2014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BCEF22-D15B-4847-AE55-71B3DBD9AB4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B42805-ED53-4E36-ADF2-9E5FCF57372C}" type="datetimeFigureOut">
              <a:rPr lang="fr-FR" smtClean="0"/>
              <a:t>02/02/2014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BCEF22-D15B-4847-AE55-71B3DBD9AB4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B42805-ED53-4E36-ADF2-9E5FCF57372C}" type="datetimeFigureOut">
              <a:rPr lang="fr-FR" smtClean="0"/>
              <a:t>02/02/2014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BCEF22-D15B-4847-AE55-71B3DBD9AB4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5B42805-ED53-4E36-ADF2-9E5FCF57372C}" type="datetimeFigureOut">
              <a:rPr lang="fr-FR" smtClean="0"/>
              <a:t>02/02/2014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BCEF22-D15B-4847-AE55-71B3DBD9AB4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B42805-ED53-4E36-ADF2-9E5FCF57372C}" type="datetimeFigureOut">
              <a:rPr lang="fr-FR" smtClean="0"/>
              <a:t>02/02/2014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BCEF22-D15B-4847-AE55-71B3DBD9AB4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B42805-ED53-4E36-ADF2-9E5FCF57372C}" type="datetimeFigureOut">
              <a:rPr lang="fr-FR" smtClean="0"/>
              <a:t>02/02/2014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BCEF22-D15B-4847-AE55-71B3DBD9AB42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pour une image 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B42805-ED53-4E36-ADF2-9E5FCF57372C}" type="datetimeFigureOut">
              <a:rPr lang="fr-FR" smtClean="0"/>
              <a:t>02/02/2014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BCEF22-D15B-4847-AE55-71B3DBD9AB4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35B42805-ED53-4E36-ADF2-9E5FCF57372C}" type="datetimeFigureOut">
              <a:rPr lang="fr-FR" smtClean="0"/>
              <a:t>02/02/2014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2BCEF22-D15B-4847-AE55-71B3DBD9AB4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1" name="Espace réservé du texte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7" name="Espace réservé de la date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35B42805-ED53-4E36-ADF2-9E5FCF57372C}" type="datetimeFigureOut">
              <a:rPr lang="fr-FR" smtClean="0"/>
              <a:t>02/02/2014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2BCEF22-D15B-4847-AE55-71B3DBD9AB42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Feuille%20de%20calcul%20ECE%202014.xlsx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Analyse%20des%20risques.docx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Aide-m&#233;moire%20de%20m&#233;trologie.docx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Recommandations%20aux%20&#233;valuateurs%20%20des%20ECE%202014.docx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Evaluations des compétences expérimentales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SESSION 2014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277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Organisation</a:t>
            </a:r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1706558"/>
              </p:ext>
            </p:extLst>
          </p:nvPr>
        </p:nvGraphicFramePr>
        <p:xfrm>
          <a:off x="395536" y="1556792"/>
          <a:ext cx="7239000" cy="484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7113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Nouveautés sujets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>
          <a:xfrm>
            <a:off x="467544" y="1600200"/>
            <a:ext cx="7231704" cy="4525963"/>
          </a:xfrm>
        </p:spPr>
        <p:txBody>
          <a:bodyPr>
            <a:normAutofit fontScale="62500" lnSpcReduction="20000"/>
          </a:bodyPr>
          <a:lstStyle/>
          <a:p>
            <a:r>
              <a:rPr lang="fr-FR" sz="3200" b="1" dirty="0" smtClean="0"/>
              <a:t>En remplacement de l’usage du papier millimétré, l’outil informatique est obligatoire à partir de cette session, comme annoncé l’an dernier.</a:t>
            </a:r>
          </a:p>
          <a:p>
            <a:r>
              <a:rPr lang="fr-FR" sz="3200" b="1" dirty="0" smtClean="0"/>
              <a:t>Une feuille de calcul actualisée permettra au candidat un peu plus d’initiative : dans l’identification des axes et l’exploitation de l’équation de la droite. </a:t>
            </a:r>
          </a:p>
          <a:p>
            <a:r>
              <a:rPr lang="fr-FR" sz="3200" b="1" dirty="0" smtClean="0"/>
              <a:t>Celle-ci est fournie à titre d’exemple. </a:t>
            </a:r>
            <a:r>
              <a:rPr lang="fr-FR" sz="3200" b="1" dirty="0"/>
              <a:t>Tous les outils analogues permettant de valider </a:t>
            </a:r>
            <a:r>
              <a:rPr lang="fr-FR" sz="3200" b="1" dirty="0" smtClean="0"/>
              <a:t>les mêmes compétences </a:t>
            </a:r>
            <a:r>
              <a:rPr lang="fr-FR" sz="3200" b="1" dirty="0"/>
              <a:t>sont </a:t>
            </a:r>
            <a:r>
              <a:rPr lang="fr-FR" sz="3200" b="1" dirty="0" smtClean="0"/>
              <a:t>possibles.</a:t>
            </a:r>
          </a:p>
          <a:p>
            <a:r>
              <a:rPr lang="fr-FR" sz="3200" b="1" dirty="0" smtClean="0"/>
              <a:t>Le candidat devra savoir obtenir une équation de droite de régression à partir des points expérimentaux, après avoir éliminé les points aberrants.</a:t>
            </a:r>
          </a:p>
          <a:p>
            <a:r>
              <a:rPr lang="fr-FR" sz="3200" b="1" dirty="0" smtClean="0"/>
              <a:t>En utilisant le tableur ou la calculatrice, il pourra ensuite déterminer par le calcul l’abscisse des points essais. </a:t>
            </a:r>
          </a:p>
          <a:p>
            <a:r>
              <a:rPr lang="fr-FR" dirty="0" smtClean="0">
                <a:hlinkClick r:id="rId2" action="ppaction://hlinkfile"/>
              </a:rPr>
              <a:t>Feuille </a:t>
            </a:r>
            <a:r>
              <a:rPr lang="fr-FR" dirty="0">
                <a:hlinkClick r:id="rId2" action="ppaction://hlinkfile"/>
              </a:rPr>
              <a:t>de calcul ECE 2014.xlsx</a:t>
            </a:r>
            <a:endParaRPr lang="fr-FR" b="1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933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Nouveautés sujets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>
          <a:xfrm>
            <a:off x="467544" y="1600200"/>
            <a:ext cx="7231704" cy="4525963"/>
          </a:xfrm>
        </p:spPr>
        <p:txBody>
          <a:bodyPr>
            <a:normAutofit fontScale="85000" lnSpcReduction="10000"/>
          </a:bodyPr>
          <a:lstStyle/>
          <a:p>
            <a:r>
              <a:rPr lang="fr-FR" sz="3200" dirty="0" smtClean="0"/>
              <a:t>A titre expérimental, certains </a:t>
            </a:r>
            <a:r>
              <a:rPr lang="fr-FR" sz="3200" dirty="0"/>
              <a:t>sujets offrent la possibilité d’</a:t>
            </a:r>
            <a:r>
              <a:rPr lang="fr-FR" sz="3200" b="1" dirty="0"/>
              <a:t>une évaluation en deuxième jour </a:t>
            </a:r>
            <a:r>
              <a:rPr lang="fr-FR" sz="3200" dirty="0"/>
              <a:t>pour les examinateurs</a:t>
            </a:r>
            <a:r>
              <a:rPr lang="fr-FR" sz="3200" b="1" dirty="0"/>
              <a:t>. </a:t>
            </a:r>
            <a:r>
              <a:rPr lang="fr-FR" sz="3200" dirty="0"/>
              <a:t>Ils seront amenés à</a:t>
            </a:r>
            <a:r>
              <a:rPr lang="fr-FR" sz="3200" b="1" dirty="0"/>
              <a:t> observer les résultats expérimentaux des cultures microbiennes </a:t>
            </a:r>
            <a:r>
              <a:rPr lang="fr-FR" sz="3200" dirty="0"/>
              <a:t>des candidats pour contribuer à </a:t>
            </a:r>
            <a:r>
              <a:rPr lang="fr-FR" sz="3200" b="1" dirty="0"/>
              <a:t>l’évaluation de la compétence « réaliser » </a:t>
            </a:r>
            <a:r>
              <a:rPr lang="fr-FR" sz="3200" dirty="0"/>
              <a:t>de la tâche correspondante</a:t>
            </a:r>
            <a:r>
              <a:rPr lang="fr-FR" sz="3200" b="1" dirty="0" smtClean="0"/>
              <a:t>.</a:t>
            </a:r>
          </a:p>
          <a:p>
            <a:r>
              <a:rPr lang="fr-FR" sz="3200" b="1" dirty="0" smtClean="0"/>
              <a:t>Cependant pour chaque demi-journée il y aura le choix entre les deux types de sujets</a:t>
            </a:r>
            <a:endParaRPr lang="fr-FR" sz="32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011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Nouveautés sujets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>
          <a:xfrm>
            <a:off x="467544" y="1600200"/>
            <a:ext cx="7231704" cy="4525963"/>
          </a:xfrm>
        </p:spPr>
        <p:txBody>
          <a:bodyPr>
            <a:normAutofit fontScale="92500" lnSpcReduction="20000"/>
          </a:bodyPr>
          <a:lstStyle/>
          <a:p>
            <a:r>
              <a:rPr lang="fr-FR" sz="3000" dirty="0" smtClean="0"/>
              <a:t>Les sujets mobilisent systématiquement </a:t>
            </a:r>
            <a:r>
              <a:rPr lang="fr-FR" sz="3000" b="1" dirty="0" smtClean="0"/>
              <a:t>la démarche de prévention, </a:t>
            </a:r>
            <a:r>
              <a:rPr lang="fr-FR" sz="3000" dirty="0" smtClean="0"/>
              <a:t>qui sera formalisée en trois temps</a:t>
            </a:r>
            <a:r>
              <a:rPr lang="fr-FR" sz="3000" b="1" dirty="0" smtClean="0"/>
              <a:t>  </a:t>
            </a:r>
            <a:r>
              <a:rPr lang="fr-FR" sz="3000" dirty="0" smtClean="0"/>
              <a:t>: </a:t>
            </a:r>
          </a:p>
          <a:p>
            <a:pPr lvl="1"/>
            <a:r>
              <a:rPr lang="fr-FR" dirty="0" smtClean="0"/>
              <a:t>identification du danger, </a:t>
            </a:r>
          </a:p>
          <a:p>
            <a:pPr lvl="1"/>
            <a:r>
              <a:rPr lang="fr-FR" dirty="0" smtClean="0"/>
              <a:t>analyse des situations exposant au danger, </a:t>
            </a:r>
          </a:p>
          <a:p>
            <a:pPr lvl="1"/>
            <a:r>
              <a:rPr lang="fr-FR" dirty="0" smtClean="0"/>
              <a:t>et déduction des moyens de prévention</a:t>
            </a:r>
            <a:endParaRPr lang="fr-FR" sz="3200" dirty="0"/>
          </a:p>
          <a:p>
            <a:r>
              <a:rPr lang="fr-FR" sz="3200" dirty="0" smtClean="0"/>
              <a:t>Pour renforcer la formation des élèves, la partie interactive du site 3RB de la rubrique « démarche de prévention» a </a:t>
            </a:r>
            <a:r>
              <a:rPr lang="fr-FR" sz="3200" dirty="0"/>
              <a:t>été </a:t>
            </a:r>
            <a:r>
              <a:rPr lang="fr-FR" sz="3200" dirty="0" smtClean="0"/>
              <a:t>enrichie.</a:t>
            </a:r>
          </a:p>
          <a:p>
            <a:r>
              <a:rPr lang="fr-FR" sz="3200" dirty="0" smtClean="0">
                <a:hlinkClick r:id="rId2" action="ppaction://hlinkfile"/>
              </a:rPr>
              <a:t>Analyse des risques.docx</a:t>
            </a:r>
            <a:endParaRPr lang="fr-FR" sz="32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443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Nouveautés sujets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>
          <a:xfrm>
            <a:off x="467544" y="1600200"/>
            <a:ext cx="7231704" cy="4525963"/>
          </a:xfrm>
        </p:spPr>
        <p:txBody>
          <a:bodyPr>
            <a:normAutofit/>
          </a:bodyPr>
          <a:lstStyle/>
          <a:p>
            <a:r>
              <a:rPr lang="fr-FR" sz="3200" dirty="0" smtClean="0"/>
              <a:t>Tous les sujets font appel à l’aide-mémoire de métrologie.</a:t>
            </a:r>
          </a:p>
          <a:p>
            <a:r>
              <a:rPr lang="fr-FR" sz="3200" dirty="0" smtClean="0"/>
              <a:t>L’aide–mémoire sera diffusé sous forme numérique par le SIEC  et dupliqué pour chaque candidat par le centre.</a:t>
            </a:r>
          </a:p>
          <a:p>
            <a:r>
              <a:rPr lang="fr-FR" sz="3200" dirty="0" smtClean="0">
                <a:hlinkClick r:id="rId2" action="ppaction://hlinkfile"/>
              </a:rPr>
              <a:t>Aide-mémoire de métrologie.docx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04106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Contenus des CD-ROM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fr-FR" sz="3200" dirty="0" smtClean="0"/>
              <a:t>Pour chaque sujet  : </a:t>
            </a:r>
          </a:p>
          <a:p>
            <a:pPr lvl="0"/>
            <a:r>
              <a:rPr lang="fr-FR" sz="3200" dirty="0" smtClean="0"/>
              <a:t>le </a:t>
            </a:r>
            <a:r>
              <a:rPr lang="fr-FR" sz="3200" dirty="0"/>
              <a:t>fichier 1 « matière d’œuvre ».</a:t>
            </a:r>
          </a:p>
          <a:p>
            <a:pPr lvl="0"/>
            <a:r>
              <a:rPr lang="fr-FR" sz="3200" dirty="0"/>
              <a:t>le fichier 2 « sujet »  </a:t>
            </a:r>
          </a:p>
          <a:p>
            <a:pPr lvl="0"/>
            <a:r>
              <a:rPr lang="fr-FR" sz="3200" dirty="0"/>
              <a:t>le fichier 3 « dossier technique », </a:t>
            </a:r>
          </a:p>
          <a:p>
            <a:pPr lvl="0"/>
            <a:r>
              <a:rPr lang="fr-FR" sz="3200" dirty="0"/>
              <a:t>le fichier 4 « grille d’évaluation par compétences </a:t>
            </a:r>
            <a:r>
              <a:rPr lang="fr-FR" sz="3200" dirty="0" smtClean="0"/>
              <a:t>»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39835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Contenus des CD-ROM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fr-FR" sz="3600" b="1" dirty="0" smtClean="0"/>
              <a:t>Pour l’ensemble des sujets :</a:t>
            </a:r>
          </a:p>
          <a:p>
            <a:pPr lvl="0"/>
            <a:r>
              <a:rPr lang="fr-FR" sz="3200" b="1" dirty="0" smtClean="0"/>
              <a:t>un </a:t>
            </a:r>
            <a:r>
              <a:rPr lang="fr-FR" sz="3200" b="1" dirty="0"/>
              <a:t>fichier « tableur-grapheur »</a:t>
            </a:r>
            <a:r>
              <a:rPr lang="fr-FR" sz="3200" dirty="0"/>
              <a:t> à mettre à disposition en laboratoire, sur un ou plusieurs postes d’ordinateur, nécessaires pour l’exploitation des </a:t>
            </a:r>
            <a:r>
              <a:rPr lang="fr-FR" sz="3200" dirty="0" smtClean="0"/>
              <a:t>valeurs mesurées.  </a:t>
            </a:r>
          </a:p>
          <a:p>
            <a:pPr lvl="0"/>
            <a:r>
              <a:rPr lang="fr-FR" sz="3200" b="1" dirty="0"/>
              <a:t>un aide-mémoire de métrologie 2014</a:t>
            </a:r>
            <a:r>
              <a:rPr lang="fr-FR" sz="3200" dirty="0"/>
              <a:t> à mettre à disposition </a:t>
            </a:r>
            <a:r>
              <a:rPr lang="fr-FR" sz="3200"/>
              <a:t>en </a:t>
            </a:r>
            <a:r>
              <a:rPr lang="fr-FR" sz="3200" smtClean="0"/>
              <a:t>laboratoire, un </a:t>
            </a:r>
            <a:r>
              <a:rPr lang="fr-FR" sz="3200" dirty="0"/>
              <a:t>exemplaire </a:t>
            </a:r>
            <a:r>
              <a:rPr lang="fr-FR" sz="3200"/>
              <a:t>par </a:t>
            </a:r>
            <a:r>
              <a:rPr lang="fr-FR" sz="3200" smtClean="0"/>
              <a:t>candidat.</a:t>
            </a:r>
            <a:endParaRPr lang="fr-FR" sz="32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94919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Contenus des CD-ROM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fr-FR" sz="3200" b="1" dirty="0" smtClean="0"/>
              <a:t>un </a:t>
            </a:r>
            <a:r>
              <a:rPr lang="fr-FR" sz="3200" b="1" dirty="0"/>
              <a:t>fichier  « descripteurs IAM »</a:t>
            </a:r>
            <a:r>
              <a:rPr lang="fr-FR" sz="3200" dirty="0"/>
              <a:t> </a:t>
            </a:r>
            <a:r>
              <a:rPr lang="fr-FR" sz="3200" dirty="0" smtClean="0"/>
              <a:t>pour ECE </a:t>
            </a:r>
            <a:r>
              <a:rPr lang="fr-FR" sz="3200" dirty="0"/>
              <a:t>de biotechnologies </a:t>
            </a:r>
          </a:p>
          <a:p>
            <a:pPr lvl="0"/>
            <a:r>
              <a:rPr lang="fr-FR" sz="3200" b="1" dirty="0"/>
              <a:t>un fichier de recommandations aux évaluateurs</a:t>
            </a:r>
            <a:r>
              <a:rPr lang="fr-FR" sz="3200" dirty="0"/>
              <a:t>, à remettre à chaque </a:t>
            </a:r>
            <a:r>
              <a:rPr lang="fr-FR" sz="3200" dirty="0" smtClean="0"/>
              <a:t>évaluateur, qui sera également diffusé en amont.</a:t>
            </a:r>
          </a:p>
          <a:p>
            <a:pPr lvl="0"/>
            <a:r>
              <a:rPr lang="fr-FR" sz="2800" dirty="0" smtClean="0">
                <a:hlinkClick r:id="rId2" action="ppaction://hlinkfile"/>
              </a:rPr>
              <a:t>Recommandations aux évaluateurs  des ECE 2014.docx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00427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>
          <a:xfrm>
            <a:off x="467544" y="1340768"/>
            <a:ext cx="7231704" cy="4968552"/>
          </a:xfrm>
        </p:spPr>
        <p:txBody>
          <a:bodyPr>
            <a:noAutofit/>
          </a:bodyPr>
          <a:lstStyle/>
          <a:p>
            <a:r>
              <a:rPr lang="fr-FR" sz="3200" dirty="0"/>
              <a:t>Chaque sujet, ainsi que le </a:t>
            </a:r>
            <a:r>
              <a:rPr lang="fr-FR" sz="3200" dirty="0" smtClean="0"/>
              <a:t>dossier technique, </a:t>
            </a:r>
            <a:r>
              <a:rPr lang="fr-FR" sz="3200" dirty="0"/>
              <a:t>la matière d’œuvre et la grille d’évaluation </a:t>
            </a:r>
            <a:r>
              <a:rPr lang="fr-FR" sz="3200" dirty="0" smtClean="0"/>
              <a:t>sont </a:t>
            </a:r>
            <a:r>
              <a:rPr lang="fr-FR" sz="3200" dirty="0"/>
              <a:t>issus d’une banque nationale</a:t>
            </a:r>
            <a:r>
              <a:rPr lang="fr-FR" sz="3200" b="1" dirty="0"/>
              <a:t>. </a:t>
            </a:r>
            <a:r>
              <a:rPr lang="fr-FR" sz="3200" dirty="0" smtClean="0"/>
              <a:t>Ils</a:t>
            </a:r>
            <a:r>
              <a:rPr lang="fr-FR" sz="3200" b="1" dirty="0" smtClean="0"/>
              <a:t> </a:t>
            </a:r>
            <a:r>
              <a:rPr lang="fr-FR" sz="3200" dirty="0" smtClean="0"/>
              <a:t>sont donc </a:t>
            </a:r>
            <a:r>
              <a:rPr lang="fr-FR" sz="3200" dirty="0"/>
              <a:t>susceptibles  d’être à nouveau </a:t>
            </a:r>
            <a:r>
              <a:rPr lang="fr-FR" sz="3200" dirty="0" smtClean="0"/>
              <a:t>utilisés.</a:t>
            </a:r>
          </a:p>
          <a:p>
            <a:r>
              <a:rPr lang="fr-FR" sz="3200" b="1" dirty="0"/>
              <a:t>Ils devront donc être intégralement récupérés en fin d’épreuve.</a:t>
            </a:r>
            <a:r>
              <a:rPr lang="fr-FR" sz="3200" dirty="0"/>
              <a:t> Le chef d’établissement veillera au respect de cette </a:t>
            </a:r>
            <a:r>
              <a:rPr lang="fr-FR" sz="3200" dirty="0" smtClean="0"/>
              <a:t>règle.</a:t>
            </a:r>
            <a:endParaRPr lang="fr-FR" sz="3200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804704"/>
          </a:xfrm>
        </p:spPr>
        <p:txBody>
          <a:bodyPr>
            <a:normAutofit/>
          </a:bodyPr>
          <a:lstStyle/>
          <a:p>
            <a:r>
              <a:rPr lang="fr-FR" dirty="0"/>
              <a:t>Banque de sujets</a:t>
            </a:r>
          </a:p>
        </p:txBody>
      </p:sp>
    </p:spTree>
    <p:extLst>
      <p:ext uri="{BB962C8B-B14F-4D97-AF65-F5344CB8AC3E}">
        <p14:creationId xmlns:p14="http://schemas.microsoft.com/office/powerpoint/2010/main" val="143225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876712"/>
          </a:xfrm>
        </p:spPr>
        <p:txBody>
          <a:bodyPr/>
          <a:lstStyle/>
          <a:p>
            <a:r>
              <a:rPr lang="fr-FR" dirty="0" smtClean="0"/>
              <a:t>Banque de sujets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>
          <a:xfrm>
            <a:off x="467544" y="1600200"/>
            <a:ext cx="7231704" cy="4525963"/>
          </a:xfrm>
        </p:spPr>
        <p:txBody>
          <a:bodyPr>
            <a:normAutofit/>
          </a:bodyPr>
          <a:lstStyle/>
          <a:p>
            <a:r>
              <a:rPr lang="fr-FR" sz="3200" dirty="0" smtClean="0"/>
              <a:t>Les professeurs </a:t>
            </a:r>
            <a:r>
              <a:rPr lang="fr-FR" sz="3200" dirty="0"/>
              <a:t>ne pourront pas  utiliser ces sujets pour la formation. </a:t>
            </a:r>
          </a:p>
          <a:p>
            <a:endParaRPr lang="fr-FR" sz="3200" dirty="0" smtClean="0"/>
          </a:p>
          <a:p>
            <a:r>
              <a:rPr lang="fr-FR" sz="3200" dirty="0" smtClean="0"/>
              <a:t>En </a:t>
            </a:r>
            <a:r>
              <a:rPr lang="fr-FR" sz="3200" dirty="0"/>
              <a:t>revanche, </a:t>
            </a:r>
            <a:r>
              <a:rPr lang="fr-FR" sz="3200" dirty="0" smtClean="0"/>
              <a:t>les fichiers </a:t>
            </a:r>
            <a:r>
              <a:rPr lang="fr-FR" sz="3200" dirty="0"/>
              <a:t>« tableur-grapheur » </a:t>
            </a:r>
            <a:r>
              <a:rPr lang="fr-FR" sz="3200" dirty="0" smtClean="0"/>
              <a:t>«</a:t>
            </a:r>
            <a:r>
              <a:rPr lang="fr-FR" sz="3200" dirty="0"/>
              <a:t> descripteurs IAM </a:t>
            </a:r>
            <a:r>
              <a:rPr lang="fr-FR" sz="3200" dirty="0" smtClean="0"/>
              <a:t>», « aide-mémoire de métrologie » </a:t>
            </a:r>
            <a:r>
              <a:rPr lang="fr-FR" sz="3200" dirty="0"/>
              <a:t>pourront être utilisés en cours d’année.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673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Evaluation de l’autonomie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95936" y="1772816"/>
            <a:ext cx="4024496" cy="4525963"/>
          </a:xfrm>
        </p:spPr>
        <p:txBody>
          <a:bodyPr>
            <a:normAutofit/>
          </a:bodyPr>
          <a:lstStyle/>
          <a:p>
            <a:r>
              <a:rPr lang="fr-FR" dirty="0"/>
              <a:t>Un nombre de </a:t>
            </a:r>
            <a:r>
              <a:rPr lang="fr-FR" b="1" dirty="0"/>
              <a:t>quatre à huit candidats maximum par laboratoire</a:t>
            </a:r>
            <a:r>
              <a:rPr lang="fr-FR" dirty="0"/>
              <a:t> permet de limiter les contraintes d’ordre organisationnel qui </a:t>
            </a:r>
            <a:r>
              <a:rPr lang="fr-FR" b="1" dirty="0"/>
              <a:t>priveraient le candidat </a:t>
            </a:r>
            <a:r>
              <a:rPr lang="fr-FR" b="1" dirty="0" smtClean="0"/>
              <a:t>d’initiative</a:t>
            </a:r>
            <a:r>
              <a:rPr lang="fr-FR" dirty="0" smtClean="0"/>
              <a:t>. 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39552" y="1916832"/>
            <a:ext cx="3520440" cy="4525963"/>
          </a:xfrm>
        </p:spPr>
        <p:txBody>
          <a:bodyPr>
            <a:normAutofit/>
          </a:bodyPr>
          <a:lstStyle/>
          <a:p>
            <a:r>
              <a:rPr lang="fr-FR" sz="3600" b="1" dirty="0" smtClean="0"/>
              <a:t>«</a:t>
            </a:r>
            <a:r>
              <a:rPr lang="fr-FR" sz="3600" b="1" dirty="0"/>
              <a:t> autonomie et initiative » </a:t>
            </a:r>
            <a:r>
              <a:rPr lang="fr-FR" sz="3600" dirty="0" smtClean="0"/>
              <a:t>est une </a:t>
            </a:r>
            <a:r>
              <a:rPr lang="fr-FR" sz="3600" dirty="0"/>
              <a:t>des six compétences évaluées dans cette épreuve.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294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Evaluation de l’initiative et autonomie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39552" y="1600200"/>
            <a:ext cx="7159696" cy="4781128"/>
          </a:xfrm>
        </p:spPr>
        <p:txBody>
          <a:bodyPr>
            <a:normAutofit lnSpcReduction="10000"/>
          </a:bodyPr>
          <a:lstStyle/>
          <a:p>
            <a:pPr lvl="0"/>
            <a:r>
              <a:rPr lang="fr-FR" sz="3600" dirty="0"/>
              <a:t>A ce titre le laboratoire doit rester globalement dans sa configuration habituelle. </a:t>
            </a:r>
            <a:r>
              <a:rPr lang="fr-FR" sz="3600" b="1" dirty="0"/>
              <a:t>Le </a:t>
            </a:r>
            <a:r>
              <a:rPr lang="fr-FR" sz="3600" b="1" dirty="0" smtClean="0"/>
              <a:t>matériel n’est </a:t>
            </a:r>
            <a:r>
              <a:rPr lang="fr-FR" sz="3600" b="1" dirty="0"/>
              <a:t>pas réparti aux postes individuels</a:t>
            </a:r>
            <a:r>
              <a:rPr lang="fr-FR" sz="3600" b="1" dirty="0" smtClean="0"/>
              <a:t>.</a:t>
            </a:r>
            <a:endParaRPr lang="fr-FR" sz="3600" b="1" dirty="0"/>
          </a:p>
          <a:p>
            <a:r>
              <a:rPr lang="fr-FR" sz="3600" dirty="0" smtClean="0"/>
              <a:t>Le </a:t>
            </a:r>
            <a:r>
              <a:rPr lang="fr-FR" sz="3600" dirty="0"/>
              <a:t>candidat devra faire des choix </a:t>
            </a:r>
            <a:r>
              <a:rPr lang="fr-FR" sz="3600" dirty="0" smtClean="0"/>
              <a:t>et sera </a:t>
            </a:r>
            <a:r>
              <a:rPr lang="fr-FR" sz="3600" dirty="0"/>
              <a:t>amené à trouver seul dans le laboratoire, l</a:t>
            </a:r>
            <a:r>
              <a:rPr lang="fr-FR" sz="3600" dirty="0" smtClean="0"/>
              <a:t>es </a:t>
            </a:r>
            <a:r>
              <a:rPr lang="fr-FR" sz="3600" dirty="0"/>
              <a:t>matériels </a:t>
            </a:r>
            <a:r>
              <a:rPr lang="fr-FR" sz="3600" dirty="0" smtClean="0"/>
              <a:t>dont </a:t>
            </a:r>
            <a:r>
              <a:rPr lang="fr-FR" sz="3600" dirty="0"/>
              <a:t>il aura besoin. </a:t>
            </a:r>
            <a:endParaRPr lang="fr-FR" sz="3600" i="1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692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Evaluation de l’autonomie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>
          <a:xfrm>
            <a:off x="467544" y="1600200"/>
            <a:ext cx="7231704" cy="4853136"/>
          </a:xfrm>
        </p:spPr>
        <p:txBody>
          <a:bodyPr>
            <a:normAutofit lnSpcReduction="10000"/>
          </a:bodyPr>
          <a:lstStyle/>
          <a:p>
            <a:pPr lvl="0"/>
            <a:r>
              <a:rPr lang="fr-FR" dirty="0" smtClean="0"/>
              <a:t>Il </a:t>
            </a:r>
            <a:r>
              <a:rPr lang="fr-FR" dirty="0"/>
              <a:t>est important de prévenir les candidats en début d’épreuve : </a:t>
            </a:r>
            <a:r>
              <a:rPr lang="fr-FR" b="1" dirty="0"/>
              <a:t>« Si vous êtes bloqués vous pouvez demander de l’aide, afin de permettre l’évaluation des 6 compétences »</a:t>
            </a:r>
            <a:r>
              <a:rPr lang="fr-FR" dirty="0"/>
              <a:t> </a:t>
            </a:r>
          </a:p>
          <a:p>
            <a:pPr lvl="0"/>
            <a:r>
              <a:rPr lang="fr-FR" dirty="0"/>
              <a:t>En particulier sur les questions impactant la manipulation ou la suite de l’analyse, </a:t>
            </a:r>
            <a:r>
              <a:rPr lang="fr-FR"/>
              <a:t>l’évaluateur </a:t>
            </a:r>
            <a:r>
              <a:rPr lang="fr-FR" smtClean="0"/>
              <a:t>proposera </a:t>
            </a:r>
            <a:r>
              <a:rPr lang="fr-FR" dirty="0" smtClean="0"/>
              <a:t>en cas d’erreur, une </a:t>
            </a:r>
            <a:r>
              <a:rPr lang="fr-FR" b="1" dirty="0"/>
              <a:t>« deuxième chance </a:t>
            </a:r>
            <a:r>
              <a:rPr lang="fr-FR" b="1" dirty="0" smtClean="0"/>
              <a:t>» </a:t>
            </a:r>
            <a:r>
              <a:rPr lang="fr-FR" dirty="0" smtClean="0"/>
              <a:t>permettant de différencier un niveau acceptable d’un niveau insuffisant.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093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237</TotalTime>
  <Words>488</Words>
  <Application>Microsoft Office PowerPoint</Application>
  <PresentationFormat>Affichage à l'écran (4:3)</PresentationFormat>
  <Paragraphs>58</Paragraphs>
  <Slides>14</Slides>
  <Notes>0</Notes>
  <HiddenSlides>1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Opulent</vt:lpstr>
      <vt:lpstr>Evaluations des compétences expérimentales</vt:lpstr>
      <vt:lpstr>Organisation</vt:lpstr>
      <vt:lpstr>Nouveautés sujets</vt:lpstr>
      <vt:lpstr>Nouveautés sujets</vt:lpstr>
      <vt:lpstr>Nouveautés sujets</vt:lpstr>
      <vt:lpstr>Nouveautés sujets</vt:lpstr>
      <vt:lpstr>Contenus des CD-ROM</vt:lpstr>
      <vt:lpstr>Contenus des CD-ROM</vt:lpstr>
      <vt:lpstr>Contenus des CD-ROM</vt:lpstr>
      <vt:lpstr>Banque de sujets</vt:lpstr>
      <vt:lpstr>Banque de sujets</vt:lpstr>
      <vt:lpstr>Evaluation de l’autonomie</vt:lpstr>
      <vt:lpstr>Evaluation de l’initiative et autonomie</vt:lpstr>
      <vt:lpstr>Evaluation de l’autonomie</vt:lpstr>
    </vt:vector>
  </TitlesOfParts>
  <Company>Rectorat de Versailles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Evaluations des compétences expérimentales</dc:title>
  <dc:creator>Caroline BONNEFOY</dc:creator>
  <cp:lastModifiedBy>Michel PRAT</cp:lastModifiedBy>
  <cp:revision>31</cp:revision>
  <dcterms:created xsi:type="dcterms:W3CDTF">2013-12-18T18:44:30Z</dcterms:created>
  <dcterms:modified xsi:type="dcterms:W3CDTF">2014-02-02T13:12:02Z</dcterms:modified>
</cp:coreProperties>
</file>