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4015" r:id="rId1"/>
  </p:sldMasterIdLst>
  <p:notesMasterIdLst>
    <p:notesMasterId r:id="rId26"/>
  </p:notesMasterIdLst>
  <p:handoutMasterIdLst>
    <p:handoutMasterId r:id="rId27"/>
  </p:handoutMasterIdLst>
  <p:sldIdLst>
    <p:sldId id="263" r:id="rId2"/>
    <p:sldId id="280" r:id="rId3"/>
    <p:sldId id="257" r:id="rId4"/>
    <p:sldId id="260" r:id="rId5"/>
    <p:sldId id="258" r:id="rId6"/>
    <p:sldId id="259" r:id="rId7"/>
    <p:sldId id="261" r:id="rId8"/>
    <p:sldId id="262" r:id="rId9"/>
    <p:sldId id="264" r:id="rId10"/>
    <p:sldId id="265" r:id="rId11"/>
    <p:sldId id="283" r:id="rId12"/>
    <p:sldId id="266" r:id="rId13"/>
    <p:sldId id="267" r:id="rId14"/>
    <p:sldId id="268" r:id="rId15"/>
    <p:sldId id="281" r:id="rId16"/>
    <p:sldId id="269" r:id="rId17"/>
    <p:sldId id="270" r:id="rId18"/>
    <p:sldId id="271" r:id="rId19"/>
    <p:sldId id="282" r:id="rId20"/>
    <p:sldId id="272" r:id="rId21"/>
    <p:sldId id="278" r:id="rId22"/>
    <p:sldId id="274" r:id="rId23"/>
    <p:sldId id="275" r:id="rId24"/>
    <p:sldId id="276" r:id="rId25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notes"/>
  <p:clrMru>
    <a:srgbClr val="0033CC"/>
    <a:srgbClr val="FF0000"/>
    <a:srgbClr val="FFFF00"/>
    <a:srgbClr val="00FF00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44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35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8" d="100"/>
          <a:sy n="58" d="100"/>
        </p:scale>
        <p:origin x="-2744" y="-10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D4BE08A-2E98-43A0-B490-80C4E021F4F8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0151D9BA-68C7-4A10-9EEE-D1D6A75F911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326750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5A236921-279B-4A23-8774-8597963FB40C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D92FB1BA-A86C-4BE4-BE91-4CBBD119787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559351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F109A47-055C-41DA-BC7F-ABF4909BA556}" type="slidenum">
              <a:rPr lang="fr-FR" smtClean="0">
                <a:latin typeface="Calibri" charset="0"/>
              </a:rPr>
              <a:pPr eaLnBrk="1" hangingPunct="1"/>
              <a:t>1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F1ABED19-B8F8-4760-A0B9-394FE165EC65}" type="slidenum">
              <a:rPr lang="fr-FR" smtClean="0">
                <a:latin typeface="Calibri" charset="0"/>
              </a:rPr>
              <a:pPr eaLnBrk="1" hangingPunct="1"/>
              <a:t>2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297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139E429-34A2-4993-B85A-D436DB1B8CFC}" type="slidenum">
              <a:rPr lang="fr-FR" smtClean="0">
                <a:latin typeface="Calibri" charset="0"/>
              </a:rPr>
              <a:pPr eaLnBrk="1" hangingPunct="1"/>
              <a:t>3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072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0A26E3E-0D98-4E4A-9A03-4181B6489421}" type="slidenum">
              <a:rPr lang="fr-FR" smtClean="0">
                <a:latin typeface="Calibri" charset="0"/>
              </a:rPr>
              <a:pPr eaLnBrk="1" hangingPunct="1"/>
              <a:t>4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5DC67574-313A-4EE4-9523-21BECD248566}" type="slidenum">
              <a:rPr lang="fr-FR" smtClean="0">
                <a:latin typeface="Calibri" charset="0"/>
              </a:rPr>
              <a:pPr eaLnBrk="1" hangingPunct="1"/>
              <a:t>5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7A11509-4034-4690-8980-27C4299B99ED}" type="slidenum">
              <a:rPr lang="fr-FR" smtClean="0">
                <a:latin typeface="Calibri" charset="0"/>
              </a:rPr>
              <a:pPr eaLnBrk="1" hangingPunct="1"/>
              <a:t>6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smtClean="0"/>
              <a:t> </a:t>
            </a:r>
          </a:p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37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C453BFF6-1A4D-4716-A06B-4F1A37A00F4B}" type="slidenum">
              <a:rPr lang="fr-FR" smtClean="0">
                <a:latin typeface="Calibri" charset="0"/>
              </a:rPr>
              <a:pPr eaLnBrk="1" hangingPunct="1"/>
              <a:t>7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48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0CF9FFE-665D-425D-B535-733F6E858173}" type="slidenum">
              <a:rPr lang="fr-FR" smtClean="0">
                <a:latin typeface="Calibri" charset="0"/>
              </a:rPr>
              <a:pPr eaLnBrk="1" hangingPunct="1"/>
              <a:t>8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584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27BB4E4-5C70-4F08-82AD-27FB90C29E04}" type="slidenum">
              <a:rPr lang="fr-FR" smtClean="0">
                <a:latin typeface="Calibri" charset="0"/>
              </a:rPr>
              <a:pPr eaLnBrk="1" hangingPunct="1"/>
              <a:t>10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686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52047E0E-321F-44D9-87C8-5F986B249239}" type="slidenum">
              <a:rPr lang="fr-FR" smtClean="0">
                <a:latin typeface="Calibri" charset="0"/>
              </a:rPr>
              <a:pPr eaLnBrk="1" hangingPunct="1"/>
              <a:t>11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789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5A4B0406-5CA4-4F20-9B14-8CDDF86E82FE}" type="slidenum">
              <a:rPr lang="fr-FR" smtClean="0">
                <a:latin typeface="Calibri" charset="0"/>
              </a:rPr>
              <a:pPr eaLnBrk="1" hangingPunct="1"/>
              <a:t>12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0EDC7D-0CAA-47B1-B676-4FDF0C16251F}" type="slidenum">
              <a:rPr lang="fr-FR" smtClean="0">
                <a:latin typeface="Calibri" charset="0"/>
              </a:rPr>
              <a:pPr eaLnBrk="1" hangingPunct="1"/>
              <a:t>13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E341BC7-325A-4ED5-B511-8BE8861469E3}" type="slidenum">
              <a:rPr lang="fr-FR" smtClean="0">
                <a:latin typeface="Calibri" charset="0"/>
              </a:rPr>
              <a:pPr eaLnBrk="1" hangingPunct="1"/>
              <a:t>17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096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94B27241-AB7E-45B0-9EC2-5560D5CB6DD0}" type="slidenum">
              <a:rPr lang="fr-FR" smtClean="0">
                <a:latin typeface="Calibri" charset="0"/>
              </a:rPr>
              <a:pPr eaLnBrk="1" hangingPunct="1"/>
              <a:t>18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FR" smtClean="0"/>
              <a:t>J’ai un doute sur l’intérêt de cette diapo par rapport à la trame …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30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5B88CC3A-FDDB-41BB-922E-21B54CC616C7}" type="slidenum">
              <a:rPr lang="fr-FR" smtClean="0">
                <a:latin typeface="Calibri" charset="0"/>
              </a:rPr>
              <a:pPr eaLnBrk="1" hangingPunct="1"/>
              <a:t>20</a:t>
            </a:fld>
            <a:endParaRPr lang="fr-FR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FR" smtClean="0"/>
              <a:t>En parler mais ils sont encore perfectibles ?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BF177-DC60-493D-96A8-EF2A5DBB0A94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6D406-91F3-49F8-865E-95CEA7CFA6B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16671597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6B6B2-0995-4BA6-A18E-04246D8CA56A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25E40-298C-4615-A2AD-C56652FE10A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2943172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E08F6-DD00-47B5-B4C7-CCC57D733E9C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167EF-52D5-4214-9879-DADC3C4B7BA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3455227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A6A92-A9CE-4BC3-B348-FA514789020D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24181-B3FF-4726-A0EF-C08AFD5A21C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5724480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F572A-1325-4148-A90D-7B1DF811C008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2B179-0158-47D4-A007-2802B338713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09552779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E5949-32C7-42F2-81C4-DB7A2D687F9C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807AB-1075-4308-85AA-0DEFA37261F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206494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E458F-4029-487A-AA9A-EF5F2B9BB181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A7A45-23D8-46D5-932D-E83AF33FDE1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3400773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14AEE-4F8B-4A5B-BADC-F4E3BCD01BBA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4FF59-0063-408F-A80A-BFD70900612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74701678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E4208-2A6C-4915-AF0E-5D27E6BBA89B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E20AC-094E-4DE1-9533-007EC38CD11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3333060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EE7EC-CAA8-4ACF-B7E5-538729176C46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05941-CA48-4BCC-852A-0937EA65B42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79954340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E933A-A12A-4351-8BE9-FDA9E53135D2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68695-7344-46A7-AA4A-552BBD748F3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969652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E9954177-B3FB-45C1-B716-FE2E13586DF2}" type="datetime1">
              <a:rPr lang="fr-FR"/>
              <a:pPr>
                <a:defRPr/>
              </a:pPr>
              <a:t>24/09/12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311A20BD-EA79-489A-95E9-43A5BD5FE34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ransition spd="slow">
    <p:wipe/>
  </p:transition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3337"/>
          </a:xfrm>
        </p:spPr>
        <p:txBody>
          <a:bodyPr/>
          <a:lstStyle/>
          <a:p>
            <a:pPr eaLnBrk="1" hangingPunct="1"/>
            <a:r>
              <a:rPr lang="fr-FR" sz="3600" b="1" smtClean="0">
                <a:solidFill>
                  <a:srgbClr val="0033CC"/>
                </a:solidFill>
              </a:rPr>
              <a:t>Sujet </a:t>
            </a:r>
            <a:br>
              <a:rPr lang="fr-FR" sz="3600" b="1" smtClean="0">
                <a:solidFill>
                  <a:srgbClr val="0033CC"/>
                </a:solidFill>
              </a:rPr>
            </a:br>
            <a:r>
              <a:rPr lang="fr-FR" sz="3600" b="1" smtClean="0">
                <a:solidFill>
                  <a:srgbClr val="0033CC"/>
                </a:solidFill>
              </a:rPr>
              <a:t> Epreuve  écrite de biotechnologies</a:t>
            </a:r>
          </a:p>
        </p:txBody>
      </p:sp>
      <p:sp>
        <p:nvSpPr>
          <p:cNvPr id="2051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F154896-5A3C-4325-BBD9-5D0199AD3C49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1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2720975" y="6126163"/>
            <a:ext cx="4422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charset="0"/>
              </a:rPr>
              <a:t>PNF_PARIS_25 septembre 2012</a:t>
            </a:r>
          </a:p>
        </p:txBody>
      </p:sp>
      <p:pic>
        <p:nvPicPr>
          <p:cNvPr id="205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Image 5" descr="20_paris-loire-normandie.jpg"/>
          <p:cNvPicPr>
            <a:picLocks noChangeAspect="1"/>
          </p:cNvPicPr>
          <p:nvPr/>
        </p:nvPicPr>
        <p:blipFill>
          <a:blip r:embed="rId4">
            <a:lum contrast="52000"/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927225" y="1778000"/>
            <a:ext cx="5486400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>
                    <a:alpha val="58823"/>
                  </a:srgbClr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>
                <a:solidFill>
                  <a:srgbClr val="0033CC"/>
                </a:solidFill>
              </a:rPr>
              <a:t>Organisation de la </a:t>
            </a:r>
            <a:br>
              <a:rPr lang="fr-FR" smtClean="0">
                <a:solidFill>
                  <a:srgbClr val="0033CC"/>
                </a:solidFill>
              </a:rPr>
            </a:br>
            <a:r>
              <a:rPr lang="fr-FR" smtClean="0">
                <a:solidFill>
                  <a:srgbClr val="0033CC"/>
                </a:solidFill>
              </a:rPr>
              <a:t>présentation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155825"/>
            <a:ext cx="8229600" cy="2716213"/>
          </a:xfrm>
        </p:spPr>
        <p:txBody>
          <a:bodyPr/>
          <a:lstStyle/>
          <a:p>
            <a:pPr eaLnBrk="1" hangingPunct="1"/>
            <a:r>
              <a:rPr lang="fr-FR" smtClean="0"/>
              <a:t>Rappel de la réglementation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Organisation de l’épreuve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Présentation de la structure du sujet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L’évaluation</a:t>
            </a:r>
          </a:p>
          <a:p>
            <a:pPr eaLnBrk="1" hangingPunct="1"/>
            <a:endParaRPr lang="fr-FR" smtClean="0"/>
          </a:p>
        </p:txBody>
      </p:sp>
      <p:sp>
        <p:nvSpPr>
          <p:cNvPr id="3076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87CBA47-FD86-4968-AC45-DAEDDEF935D2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2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b="1" smtClean="0">
                <a:solidFill>
                  <a:srgbClr val="0033CC"/>
                </a:solidFill>
              </a:rPr>
              <a:t>Rappel de la réglementation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352675"/>
            <a:ext cx="8229600" cy="4167188"/>
          </a:xfrm>
        </p:spPr>
        <p:txBody>
          <a:bodyPr/>
          <a:lstStyle/>
          <a:p>
            <a:pPr eaLnBrk="1" hangingPunct="1"/>
            <a:r>
              <a:rPr lang="fr-FR" b="1" smtClean="0"/>
              <a:t>Épreuve écrite</a:t>
            </a:r>
          </a:p>
          <a:p>
            <a:pPr eaLnBrk="1" hangingPunct="1"/>
            <a:r>
              <a:rPr lang="fr-FR" b="1" smtClean="0"/>
              <a:t>Durée : </a:t>
            </a:r>
            <a:r>
              <a:rPr lang="fr-FR" b="1" smtClean="0">
                <a:solidFill>
                  <a:srgbClr val="FF0000"/>
                </a:solidFill>
              </a:rPr>
              <a:t>4 heures </a:t>
            </a:r>
          </a:p>
          <a:p>
            <a:pPr eaLnBrk="1" hangingPunct="1"/>
            <a:r>
              <a:rPr lang="fr-FR" b="1" smtClean="0"/>
              <a:t>Coefficient : </a:t>
            </a:r>
            <a:r>
              <a:rPr lang="fr-FR" b="1" smtClean="0">
                <a:solidFill>
                  <a:srgbClr val="FF0000"/>
                </a:solidFill>
              </a:rPr>
              <a:t>8</a:t>
            </a:r>
          </a:p>
          <a:p>
            <a:pPr eaLnBrk="1" hangingPunct="1"/>
            <a:r>
              <a:rPr lang="fr-FR" b="1" smtClean="0"/>
              <a:t>L'épreuve comporte deux sous - épreuves indépendantes : </a:t>
            </a:r>
            <a:r>
              <a:rPr lang="fr-FR" b="1" smtClean="0">
                <a:solidFill>
                  <a:srgbClr val="FF0000"/>
                </a:solidFill>
              </a:rPr>
              <a:t>CBSV </a:t>
            </a:r>
            <a:r>
              <a:rPr lang="fr-FR" b="1" smtClean="0"/>
              <a:t>et </a:t>
            </a:r>
            <a:r>
              <a:rPr lang="fr-FR" b="1" smtClean="0">
                <a:solidFill>
                  <a:srgbClr val="FF0000"/>
                </a:solidFill>
              </a:rPr>
              <a:t>biotechnologies</a:t>
            </a:r>
          </a:p>
          <a:p>
            <a:pPr eaLnBrk="1" hangingPunct="1"/>
            <a:r>
              <a:rPr lang="fr-FR" b="1" smtClean="0"/>
              <a:t>Chacune de ces sous - épreuves est notée sur </a:t>
            </a:r>
            <a:r>
              <a:rPr lang="fr-FR" b="1" smtClean="0">
                <a:solidFill>
                  <a:srgbClr val="FF0000"/>
                </a:solidFill>
              </a:rPr>
              <a:t>20 points </a:t>
            </a:r>
            <a:r>
              <a:rPr lang="fr-FR" b="1" smtClean="0"/>
              <a:t>et est affectée d'un </a:t>
            </a:r>
            <a:r>
              <a:rPr lang="fr-FR" b="1" smtClean="0">
                <a:solidFill>
                  <a:srgbClr val="FF0000"/>
                </a:solidFill>
              </a:rPr>
              <a:t>coefficient 4</a:t>
            </a:r>
            <a:r>
              <a:rPr lang="fr-FR" b="1" smtClean="0"/>
              <a:t>. </a:t>
            </a:r>
            <a:endParaRPr lang="fr-FR" smtClean="0"/>
          </a:p>
        </p:txBody>
      </p:sp>
      <p:sp>
        <p:nvSpPr>
          <p:cNvPr id="4100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F9A0D12-82CC-42FF-8DA1-B9BADBE682FF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3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4101" name="Rectangle 1029"/>
          <p:cNvSpPr>
            <a:spLocks noChangeArrowheads="1"/>
          </p:cNvSpPr>
          <p:nvPr/>
        </p:nvSpPr>
        <p:spPr bwMode="auto">
          <a:xfrm>
            <a:off x="1104900" y="1417638"/>
            <a:ext cx="75819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Calibri" charset="0"/>
              </a:rPr>
              <a:t>la note de service n°2012-033 du 5 mars 2012 publié au Bulletin officiel spécial n°12 du 22 mars 2012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b="1" smtClean="0">
                <a:solidFill>
                  <a:srgbClr val="0033CC"/>
                </a:solidFill>
              </a:rPr>
              <a:t>Organisation de l'épreuve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2500" smtClean="0"/>
              <a:t>Chaque sous - épreuve fait l'objet d'un </a:t>
            </a:r>
            <a:r>
              <a:rPr lang="fr-FR" sz="2500" b="1" smtClean="0">
                <a:solidFill>
                  <a:srgbClr val="FF0000"/>
                </a:solidFill>
              </a:rPr>
              <a:t>sujet indépendant</a:t>
            </a:r>
            <a:r>
              <a:rPr lang="fr-FR" sz="2500" smtClean="0"/>
              <a:t>.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2500" smtClean="0"/>
              <a:t>Le sujet de CBSV et le sujet de biotechnologies sont </a:t>
            </a:r>
            <a:r>
              <a:rPr lang="fr-FR" sz="2500" b="1" smtClean="0"/>
              <a:t>remis </a:t>
            </a:r>
            <a:r>
              <a:rPr lang="fr-FR" sz="2500" b="1" smtClean="0">
                <a:solidFill>
                  <a:srgbClr val="FF0000"/>
                </a:solidFill>
              </a:rPr>
              <a:t>simultanément</a:t>
            </a:r>
            <a:r>
              <a:rPr lang="fr-FR" sz="2500" b="1" smtClean="0"/>
              <a:t> au candidat </a:t>
            </a:r>
            <a:r>
              <a:rPr lang="fr-FR" sz="2500" smtClean="0"/>
              <a:t>au début de l'épreuve.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2500" smtClean="0"/>
              <a:t>Le candidat traite les deux sujets sur </a:t>
            </a:r>
            <a:r>
              <a:rPr lang="fr-FR" sz="2500" b="1" smtClean="0">
                <a:solidFill>
                  <a:srgbClr val="FF0000"/>
                </a:solidFill>
              </a:rPr>
              <a:t>deux copies distinctes et indépendantes</a:t>
            </a:r>
            <a:r>
              <a:rPr lang="fr-FR" sz="2500" smtClean="0"/>
              <a:t>, qu'il remet simultanément aux surveillants lorsqu'il quitte la salle d'examen.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2500" b="1" smtClean="0"/>
              <a:t>Les sujets </a:t>
            </a:r>
            <a:r>
              <a:rPr lang="fr-FR" sz="2500" smtClean="0"/>
              <a:t>de CBSV et de spécialité sont prévus pour être traités en </a:t>
            </a:r>
            <a:r>
              <a:rPr lang="fr-FR" sz="2500" b="1" smtClean="0">
                <a:solidFill>
                  <a:srgbClr val="FF0000"/>
                </a:solidFill>
              </a:rPr>
              <a:t>deux heures chacun</a:t>
            </a:r>
            <a:r>
              <a:rPr lang="fr-FR" sz="2500" smtClean="0"/>
              <a:t>.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2500" smtClean="0"/>
              <a:t>Sur la page de garde de chacun des sujets, la mention suivante est portée : « Ce sujet est prévu pour être traité en deux heures ».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2500" smtClean="0"/>
              <a:t>Toutefois, le </a:t>
            </a:r>
            <a:r>
              <a:rPr lang="fr-FR" sz="2500" b="1" smtClean="0">
                <a:solidFill>
                  <a:srgbClr val="FF0000"/>
                </a:solidFill>
              </a:rPr>
              <a:t>candidat est laissé libre de la gestion de son temps</a:t>
            </a:r>
            <a:r>
              <a:rPr lang="fr-FR" sz="2500" smtClean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12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9A77FBA-C2D7-4762-B5A0-B3013505B686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4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5" name="Ellipse 4"/>
          <p:cNvSpPr>
            <a:spLocks noChangeArrowheads="1"/>
          </p:cNvSpPr>
          <p:nvPr/>
        </p:nvSpPr>
        <p:spPr bwMode="auto">
          <a:xfrm>
            <a:off x="457200" y="5018088"/>
            <a:ext cx="7678738" cy="1338262"/>
          </a:xfrm>
          <a:prstGeom prst="ellipse">
            <a:avLst/>
          </a:prstGeom>
          <a:noFill/>
          <a:ln w="57150">
            <a:solidFill>
              <a:srgbClr val="0033CC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000" b="1" smtClean="0">
                <a:solidFill>
                  <a:srgbClr val="0033CC"/>
                </a:solidFill>
              </a:rPr>
              <a:t>Définition de l’épreuve </a:t>
            </a:r>
            <a:r>
              <a:rPr lang="fr-FR" sz="2000" b="1" smtClean="0">
                <a:solidFill>
                  <a:srgbClr val="0033CC"/>
                </a:solidFill>
              </a:rPr>
              <a:t>: </a:t>
            </a:r>
            <a:r>
              <a:rPr lang="fr-FR" sz="2000" smtClean="0">
                <a:solidFill>
                  <a:srgbClr val="0033CC"/>
                </a:solidFill>
              </a:rPr>
              <a:t/>
            </a:r>
            <a:br>
              <a:rPr lang="fr-FR" sz="2000" smtClean="0">
                <a:solidFill>
                  <a:srgbClr val="0033CC"/>
                </a:solidFill>
              </a:rPr>
            </a:br>
            <a:endParaRPr lang="fr-FR" sz="2000" smtClean="0">
              <a:solidFill>
                <a:srgbClr val="0033CC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763" y="1600200"/>
            <a:ext cx="8597900" cy="3803650"/>
          </a:xfr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cap="flat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fr-FR" i="1" smtClean="0">
                <a:solidFill>
                  <a:srgbClr val="000000"/>
                </a:solidFill>
              </a:rPr>
              <a:t>	… La sous - épreuve de la spécialité biotechnologies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fr-FR" i="1" smtClean="0">
                <a:solidFill>
                  <a:srgbClr val="000000"/>
                </a:solidFill>
              </a:rPr>
              <a:t>    permet d'évaluer la capacité des candidats à </a:t>
            </a:r>
            <a:r>
              <a:rPr lang="fr-FR" b="1" i="1" smtClean="0">
                <a:solidFill>
                  <a:srgbClr val="000000"/>
                </a:solidFill>
              </a:rPr>
              <a:t>mobiliser leurs </a:t>
            </a:r>
            <a:r>
              <a:rPr lang="fr-FR" b="1" i="1" smtClean="0">
                <a:solidFill>
                  <a:srgbClr val="FF0000"/>
                </a:solidFill>
              </a:rPr>
              <a:t>savoirs </a:t>
            </a:r>
            <a:r>
              <a:rPr lang="fr-FR" b="1" i="1" smtClean="0">
                <a:solidFill>
                  <a:srgbClr val="0033CC"/>
                </a:solidFill>
              </a:rPr>
              <a:t>technologiques</a:t>
            </a:r>
            <a:r>
              <a:rPr lang="fr-FR" b="1" i="1" smtClean="0">
                <a:solidFill>
                  <a:srgbClr val="FFFF00"/>
                </a:solidFill>
              </a:rPr>
              <a:t> </a:t>
            </a:r>
            <a:r>
              <a:rPr lang="fr-FR" b="1" i="1" smtClean="0">
                <a:solidFill>
                  <a:srgbClr val="000000"/>
                </a:solidFill>
              </a:rPr>
              <a:t>ainsi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fr-FR" b="1" i="1" smtClean="0">
                <a:solidFill>
                  <a:srgbClr val="000000"/>
                </a:solidFill>
              </a:rPr>
              <a:t>    que les </a:t>
            </a:r>
            <a:r>
              <a:rPr lang="fr-FR" b="1" i="1" smtClean="0">
                <a:solidFill>
                  <a:srgbClr val="FF0000"/>
                </a:solidFill>
              </a:rPr>
              <a:t>savoirs</a:t>
            </a:r>
            <a:r>
              <a:rPr lang="fr-FR" b="1" i="1" smtClean="0">
                <a:solidFill>
                  <a:srgbClr val="000000"/>
                </a:solidFill>
              </a:rPr>
              <a:t> et </a:t>
            </a:r>
            <a:r>
              <a:rPr lang="fr-FR" b="1" i="1" smtClean="0">
                <a:solidFill>
                  <a:srgbClr val="FF0000"/>
                </a:solidFill>
              </a:rPr>
              <a:t>savoir-faire</a:t>
            </a:r>
            <a:r>
              <a:rPr lang="fr-FR" b="1" i="1" smtClean="0">
                <a:solidFill>
                  <a:srgbClr val="000000"/>
                </a:solidFill>
              </a:rPr>
              <a:t> </a:t>
            </a:r>
            <a:r>
              <a:rPr lang="fr-FR" b="1" i="1" smtClean="0">
                <a:solidFill>
                  <a:srgbClr val="0033CC"/>
                </a:solidFill>
              </a:rPr>
              <a:t>scientifiques</a:t>
            </a:r>
            <a:r>
              <a:rPr lang="fr-FR" b="1" i="1" smtClean="0">
                <a:solidFill>
                  <a:srgbClr val="FFFF00"/>
                </a:solidFill>
              </a:rPr>
              <a:t> </a:t>
            </a:r>
            <a:r>
              <a:rPr lang="fr-FR" b="1" i="1" smtClean="0">
                <a:solidFill>
                  <a:srgbClr val="0033CC"/>
                </a:solidFill>
              </a:rPr>
              <a:t>fondamentaux</a:t>
            </a:r>
            <a:r>
              <a:rPr lang="fr-FR" i="1" smtClean="0">
                <a:solidFill>
                  <a:srgbClr val="FF0000"/>
                </a:solidFill>
              </a:rPr>
              <a:t> </a:t>
            </a:r>
            <a:r>
              <a:rPr lang="fr-FR" i="1" smtClean="0">
                <a:solidFill>
                  <a:srgbClr val="000000"/>
                </a:solidFill>
              </a:rPr>
              <a:t>acquis dans l'enseignement spécifique à la spécialité biotechnologies. </a:t>
            </a:r>
            <a:endParaRPr lang="fr-FR" smtClean="0">
              <a:solidFill>
                <a:srgbClr val="000000"/>
              </a:solidFill>
            </a:endParaRPr>
          </a:p>
          <a:p>
            <a:pPr eaLnBrk="1" hangingPunct="1">
              <a:defRPr/>
            </a:pPr>
            <a:endParaRPr lang="fr-FR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8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056602B-CC38-4E1B-B6CF-CBA670F64CDC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5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614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457200" y="290513"/>
            <a:ext cx="8229600" cy="1143000"/>
          </a:xfrm>
        </p:spPr>
        <p:txBody>
          <a:bodyPr/>
          <a:lstStyle/>
          <a:p>
            <a:pPr eaLnBrk="1" hangingPunct="1"/>
            <a:r>
              <a:rPr lang="fr-FR" sz="2000" smtClean="0"/>
              <a:t/>
            </a:r>
            <a:br>
              <a:rPr lang="fr-FR" sz="2000" smtClean="0"/>
            </a:br>
            <a:r>
              <a:rPr lang="fr-FR" sz="3000" b="1" smtClean="0">
                <a:solidFill>
                  <a:srgbClr val="0033CC"/>
                </a:solidFill>
              </a:rPr>
              <a:t>Définition de l’épreuve :</a:t>
            </a:r>
            <a:br>
              <a:rPr lang="fr-FR" sz="3000" b="1" smtClean="0">
                <a:solidFill>
                  <a:srgbClr val="0033CC"/>
                </a:solidFill>
              </a:rPr>
            </a:br>
            <a:endParaRPr lang="fr-FR" sz="3000" b="1" smtClean="0">
              <a:solidFill>
                <a:srgbClr val="0033CC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cap="flat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fr-FR" b="1" i="1" smtClean="0">
                <a:solidFill>
                  <a:srgbClr val="000000"/>
                </a:solidFill>
              </a:rPr>
              <a:t>	… À partir de </a:t>
            </a:r>
            <a:r>
              <a:rPr lang="fr-FR" b="1" i="1" smtClean="0">
                <a:solidFill>
                  <a:srgbClr val="FF0000"/>
                </a:solidFill>
              </a:rPr>
              <a:t>documents</a:t>
            </a:r>
            <a:r>
              <a:rPr lang="fr-FR" b="1" i="1" smtClean="0">
                <a:solidFill>
                  <a:srgbClr val="000000"/>
                </a:solidFill>
              </a:rPr>
              <a:t> </a:t>
            </a:r>
            <a:r>
              <a:rPr lang="fr-FR" i="1" smtClean="0">
                <a:solidFill>
                  <a:srgbClr val="000000"/>
                </a:solidFill>
              </a:rPr>
              <a:t>présentant des </a:t>
            </a:r>
            <a:r>
              <a:rPr lang="fr-FR" b="1" i="1" smtClean="0">
                <a:solidFill>
                  <a:srgbClr val="000000"/>
                </a:solidFill>
              </a:rPr>
              <a:t>informations </a:t>
            </a:r>
            <a:r>
              <a:rPr lang="fr-FR" b="1" i="1" smtClean="0">
                <a:solidFill>
                  <a:srgbClr val="FF0000"/>
                </a:solidFill>
              </a:rPr>
              <a:t>scientifiques</a:t>
            </a:r>
            <a:r>
              <a:rPr lang="fr-FR" b="1" i="1" smtClean="0">
                <a:solidFill>
                  <a:srgbClr val="000000"/>
                </a:solidFill>
              </a:rPr>
              <a:t> et </a:t>
            </a:r>
            <a:r>
              <a:rPr lang="fr-FR" b="1" i="1" smtClean="0">
                <a:solidFill>
                  <a:srgbClr val="FF0000"/>
                </a:solidFill>
              </a:rPr>
              <a:t>techniques</a:t>
            </a:r>
            <a:r>
              <a:rPr lang="fr-FR" b="1" i="1" smtClean="0">
                <a:solidFill>
                  <a:srgbClr val="000000"/>
                </a:solidFill>
              </a:rPr>
              <a:t> </a:t>
            </a:r>
            <a:r>
              <a:rPr lang="fr-FR" i="1" smtClean="0">
                <a:solidFill>
                  <a:srgbClr val="000000"/>
                </a:solidFill>
              </a:rPr>
              <a:t>relatives aux domaines du programme de l'enseignement spécifique à la spécialité biotechnologies des </a:t>
            </a:r>
            <a:r>
              <a:rPr lang="fr-FR" i="1" smtClean="0"/>
              <a:t>classes de première et terminales</a:t>
            </a:r>
            <a:r>
              <a:rPr lang="fr-FR" i="1" smtClean="0">
                <a:solidFill>
                  <a:srgbClr val="000000"/>
                </a:solidFill>
              </a:rPr>
              <a:t>, le candidat est amené à répondre à des questions</a:t>
            </a:r>
            <a:r>
              <a:rPr lang="fr-FR" b="1" i="1" smtClean="0">
                <a:solidFill>
                  <a:srgbClr val="000000"/>
                </a:solidFill>
              </a:rPr>
              <a:t> </a:t>
            </a:r>
            <a:r>
              <a:rPr lang="fr-FR" i="1" smtClean="0">
                <a:solidFill>
                  <a:srgbClr val="000000"/>
                </a:solidFill>
              </a:rPr>
              <a:t>permettant de </a:t>
            </a:r>
            <a:r>
              <a:rPr lang="fr-FR" b="1" i="1" smtClean="0">
                <a:solidFill>
                  <a:srgbClr val="0033CC"/>
                </a:solidFill>
              </a:rPr>
              <a:t>valider les compétences transversales et technologiques du programme</a:t>
            </a:r>
            <a:r>
              <a:rPr lang="fr-FR" i="1" smtClean="0">
                <a:solidFill>
                  <a:srgbClr val="0033CC"/>
                </a:solidFill>
              </a:rPr>
              <a:t>. </a:t>
            </a:r>
            <a:endParaRPr lang="fr-FR" smtClean="0">
              <a:solidFill>
                <a:srgbClr val="0033CC"/>
              </a:solidFill>
            </a:endParaRPr>
          </a:p>
          <a:p>
            <a:pPr eaLnBrk="1" hangingPunct="1">
              <a:defRPr/>
            </a:pPr>
            <a:endParaRPr lang="fr-FR" smtClean="0">
              <a:solidFill>
                <a:srgbClr val="0033CC"/>
              </a:solidFill>
            </a:endParaRPr>
          </a:p>
        </p:txBody>
      </p:sp>
      <p:sp>
        <p:nvSpPr>
          <p:cNvPr id="717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2DE0C73-6150-403C-9A0C-FFAAE1902873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6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717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000" b="1" smtClean="0">
                <a:solidFill>
                  <a:srgbClr val="0033CC"/>
                </a:solidFill>
              </a:rPr>
              <a:t>Définition de l’épreuve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9075" y="1600200"/>
            <a:ext cx="8637588" cy="4525963"/>
          </a:xfr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cap="flat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fr-FR" i="1" smtClean="0">
                <a:solidFill>
                  <a:srgbClr val="000000"/>
                </a:solidFill>
              </a:rPr>
              <a:t>    … L'usage des </a:t>
            </a:r>
            <a:r>
              <a:rPr lang="fr-FR" b="1" i="1" smtClean="0">
                <a:solidFill>
                  <a:srgbClr val="000000"/>
                </a:solidFill>
              </a:rPr>
              <a:t>calculatrices</a:t>
            </a:r>
            <a:r>
              <a:rPr lang="fr-FR" i="1" smtClean="0">
                <a:solidFill>
                  <a:srgbClr val="000000"/>
                </a:solidFill>
              </a:rPr>
              <a:t> peut être interdit ou autorisé dans les conditions de la réglementation en vigueur. </a:t>
            </a:r>
          </a:p>
          <a:p>
            <a:pPr eaLnBrk="1" hangingPunct="1">
              <a:buFont typeface="Arial" charset="0"/>
              <a:buNone/>
              <a:defRPr/>
            </a:pPr>
            <a:endParaRPr lang="fr-FR" i="1" smtClean="0">
              <a:solidFill>
                <a:srgbClr val="000000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fr-FR" i="1" smtClean="0">
                <a:solidFill>
                  <a:srgbClr val="000000"/>
                </a:solidFill>
              </a:rPr>
              <a:t>Cette précision est portée 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fr-FR" i="1" smtClean="0">
                <a:solidFill>
                  <a:srgbClr val="000000"/>
                </a:solidFill>
              </a:rPr>
              <a:t>sur le sujet de l'épreuve.</a:t>
            </a:r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FBAED71F-AB68-4FBC-9554-6DDEE0D9C99E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7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819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4000" b="1" smtClean="0">
                <a:solidFill>
                  <a:srgbClr val="0033CC"/>
                </a:solidFill>
              </a:rPr>
              <a:t>structure du sujet</a:t>
            </a:r>
            <a:r>
              <a:rPr lang="fr-FR" sz="4000" b="1" smtClean="0">
                <a:solidFill>
                  <a:srgbClr val="000000"/>
                </a:solidFill>
              </a:rPr>
              <a:t> </a:t>
            </a:r>
            <a:endParaRPr lang="fr-FR" sz="4000" smtClean="0">
              <a:solidFill>
                <a:srgbClr val="0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fr-FR" b="1" smtClean="0">
                <a:solidFill>
                  <a:srgbClr val="FF0000"/>
                </a:solidFill>
              </a:rPr>
              <a:t>Mise en situation</a:t>
            </a:r>
            <a:r>
              <a:rPr lang="fr-FR" b="1" smtClean="0"/>
              <a:t> </a:t>
            </a:r>
            <a:r>
              <a:rPr lang="fr-FR" smtClean="0"/>
              <a:t>avec un</a:t>
            </a:r>
            <a:r>
              <a:rPr lang="fr-FR" b="1" smtClean="0"/>
              <a:t> </a:t>
            </a:r>
            <a:r>
              <a:rPr lang="fr-FR" b="1" smtClean="0">
                <a:solidFill>
                  <a:srgbClr val="00B050"/>
                </a:solidFill>
              </a:rPr>
              <a:t>contexte de départ</a:t>
            </a:r>
            <a:r>
              <a:rPr lang="fr-FR" smtClean="0">
                <a:solidFill>
                  <a:srgbClr val="FFFF00"/>
                </a:solidFill>
              </a:rPr>
              <a:t> </a:t>
            </a:r>
            <a:r>
              <a:rPr lang="fr-FR" smtClean="0"/>
              <a:t>qui s'appuie sur une ou plusieurs thématiques  de </a:t>
            </a:r>
            <a:r>
              <a:rPr lang="fr-FR" b="1" smtClean="0">
                <a:solidFill>
                  <a:srgbClr val="0033CC"/>
                </a:solidFill>
              </a:rPr>
              <a:t>biotechnologies</a:t>
            </a:r>
            <a:r>
              <a:rPr lang="fr-FR" smtClean="0"/>
              <a:t>: </a:t>
            </a:r>
          </a:p>
          <a:p>
            <a:pPr eaLnBrk="1" hangingPunct="1">
              <a:buFont typeface="Arial" charset="0"/>
              <a:buNone/>
            </a:pPr>
            <a:endParaRPr lang="fr-FR" smtClean="0"/>
          </a:p>
          <a:p>
            <a:pPr eaLnBrk="1" hangingPunct="1"/>
            <a:r>
              <a:rPr lang="fr-FR" smtClean="0"/>
              <a:t>des applications biotechnologiques extraites du </a:t>
            </a:r>
            <a:r>
              <a:rPr lang="fr-FR" b="1" i="1" smtClean="0"/>
              <a:t>quotidien</a:t>
            </a:r>
            <a:r>
              <a:rPr lang="fr-FR" smtClean="0"/>
              <a:t>,</a:t>
            </a:r>
          </a:p>
          <a:p>
            <a:pPr eaLnBrk="1" hangingPunct="1"/>
            <a:r>
              <a:rPr lang="fr-FR" smtClean="0"/>
              <a:t>des applications biotechnologiques extraites de </a:t>
            </a:r>
            <a:r>
              <a:rPr lang="fr-FR" b="1" i="1" smtClean="0"/>
              <a:t>situations professionnelles</a:t>
            </a:r>
            <a:r>
              <a:rPr lang="fr-FR" smtClean="0"/>
              <a:t>.</a:t>
            </a:r>
          </a:p>
          <a:p>
            <a:pPr eaLnBrk="1" hangingPunct="1"/>
            <a:endParaRPr lang="fr-FR" smtClean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C46A5C0A-A91D-4C2C-B7F6-FAB805E6CE1F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8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922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>
                <a:solidFill>
                  <a:srgbClr val="0033CC"/>
                </a:solidFill>
              </a:rPr>
              <a:t>Exemple de mise en situation</a:t>
            </a:r>
            <a:br>
              <a:rPr lang="fr-FR" smtClean="0">
                <a:solidFill>
                  <a:srgbClr val="0033CC"/>
                </a:solidFill>
              </a:rPr>
            </a:br>
            <a:r>
              <a:rPr lang="fr-FR" smtClean="0">
                <a:solidFill>
                  <a:srgbClr val="0033CC"/>
                </a:solidFill>
              </a:rPr>
              <a:t>(sujet zéro)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fr-FR" sz="2200" smtClean="0">
                <a:solidFill>
                  <a:srgbClr val="000000"/>
                </a:solidFill>
                <a:ea typeface="ＭＳ Ｐゴシック" charset="-128"/>
              </a:rPr>
              <a:t>Les vins à sucres résiduels font aujourd’hui la notoriété de grandes régions françaises. Les vendanges tardives d’Alsace, les moelleux de Loire ou les liquoreux du Sud-Ouest, représentent très bien le mariage de la viticulture et de la vinification. L’élaboration de ces vins nécessite la présence d’une pourriture, dite noble, sur la peau du raisin.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fr-FR" sz="2200" smtClean="0">
              <a:solidFill>
                <a:srgbClr val="000000"/>
              </a:solidFill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fr-FR" sz="2200" smtClean="0">
                <a:solidFill>
                  <a:srgbClr val="000000"/>
                </a:solidFill>
                <a:ea typeface="ＭＳ Ｐゴシック" charset="-128"/>
              </a:rPr>
              <a:t>La pourriture noble est un champignon, </a:t>
            </a:r>
            <a:r>
              <a:rPr lang="fr-FR" sz="2200" i="1" smtClean="0">
                <a:solidFill>
                  <a:srgbClr val="000000"/>
                </a:solidFill>
                <a:ea typeface="ＭＳ Ｐゴシック" charset="-128"/>
              </a:rPr>
              <a:t>Botrytis cinerea,</a:t>
            </a:r>
            <a:r>
              <a:rPr lang="fr-FR" sz="2200" smtClean="0">
                <a:solidFill>
                  <a:srgbClr val="000000"/>
                </a:solidFill>
                <a:ea typeface="ＭＳ Ｐゴシック" charset="-128"/>
              </a:rPr>
              <a:t> qui se développe sur les baies de raisin dans certaines conditions d’humidité et d’ensoleillement, permettant la production de vins liquoreux. La botrytisation, qui a lieu courant octobre-novembre, permet la concentration des sucres dans les grains de raisin.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fr-FR" sz="2200" smtClean="0">
                <a:solidFill>
                  <a:srgbClr val="000000"/>
                </a:solidFill>
                <a:ea typeface="ＭＳ Ｐゴシック" charset="-128"/>
              </a:rPr>
              <a:t> </a:t>
            </a:r>
          </a:p>
          <a:p>
            <a:pPr eaLnBrk="1" hangingPunct="1">
              <a:lnSpc>
                <a:spcPct val="80000"/>
              </a:lnSpc>
              <a:defRPr/>
            </a:pPr>
            <a:endParaRPr lang="fr-FR" sz="2200" smtClean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024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064C12D-F889-4028-A935-E96B50E73853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9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024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4000" b="1" dirty="0" smtClean="0">
                <a:solidFill>
                  <a:srgbClr val="0033CC"/>
                </a:solidFill>
              </a:rPr>
              <a:t>Démarche de questionnement </a:t>
            </a:r>
            <a:endParaRPr lang="fr-FR" sz="4000" b="1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569029"/>
            <a:ext cx="8229600" cy="35571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70000"/>
              </a:lnSpc>
              <a:buFont typeface="Arial" charset="0"/>
              <a:buNone/>
              <a:defRPr/>
            </a:pPr>
            <a:endParaRPr lang="fr-FR" sz="2800" dirty="0">
              <a:solidFill>
                <a:srgbClr val="000000"/>
              </a:solidFill>
              <a:ea typeface="ＭＳ Ｐゴシック" charset="-128"/>
            </a:endParaRPr>
          </a:p>
          <a:p>
            <a:pPr eaLnBrk="1" hangingPunct="1">
              <a:lnSpc>
                <a:spcPct val="70000"/>
              </a:lnSpc>
              <a:defRPr/>
            </a:pPr>
            <a:r>
              <a:rPr lang="fr-FR" sz="2800" dirty="0" smtClean="0">
                <a:solidFill>
                  <a:srgbClr val="000000"/>
                </a:solidFill>
                <a:ea typeface="ＭＳ Ｐゴシック" charset="-128"/>
              </a:rPr>
              <a:t>Démarche par « parties » indépendantes mais </a:t>
            </a:r>
          </a:p>
          <a:p>
            <a:pPr lvl="1" eaLnBrk="1" hangingPunct="1">
              <a:lnSpc>
                <a:spcPct val="70000"/>
              </a:lnSpc>
              <a:defRPr/>
            </a:pPr>
            <a:r>
              <a:rPr lang="fr-FR" sz="2400" dirty="0" smtClean="0">
                <a:solidFill>
                  <a:srgbClr val="000000"/>
                </a:solidFill>
                <a:ea typeface="ＭＳ Ｐゴシック" charset="-128"/>
              </a:rPr>
              <a:t>avec un lien entre elles, </a:t>
            </a:r>
          </a:p>
          <a:p>
            <a:pPr lvl="1" eaLnBrk="1" hangingPunct="1">
              <a:lnSpc>
                <a:spcPct val="70000"/>
              </a:lnSpc>
              <a:defRPr/>
            </a:pPr>
            <a:r>
              <a:rPr lang="fr-FR" sz="2400" dirty="0" smtClean="0">
                <a:solidFill>
                  <a:srgbClr val="000000"/>
                </a:solidFill>
                <a:ea typeface="ＭＳ Ｐゴシック" charset="-128"/>
              </a:rPr>
              <a:t> une complexification progressive du questionnement au sein de chacune et </a:t>
            </a:r>
          </a:p>
          <a:p>
            <a:pPr lvl="1" eaLnBrk="1" hangingPunct="1">
              <a:lnSpc>
                <a:spcPct val="70000"/>
              </a:lnSpc>
              <a:defRPr/>
            </a:pPr>
            <a:r>
              <a:rPr lang="fr-FR" sz="2400" dirty="0" smtClean="0">
                <a:solidFill>
                  <a:srgbClr val="000000"/>
                </a:solidFill>
                <a:ea typeface="ＭＳ Ｐゴシック" charset="-128"/>
              </a:rPr>
              <a:t>des questions « indépendantes »,</a:t>
            </a:r>
          </a:p>
          <a:p>
            <a:pPr eaLnBrk="1" hangingPunct="1">
              <a:lnSpc>
                <a:spcPct val="70000"/>
              </a:lnSpc>
              <a:defRPr/>
            </a:pPr>
            <a:endParaRPr lang="fr-FR" sz="2800" dirty="0" smtClean="0">
              <a:solidFill>
                <a:srgbClr val="000000"/>
              </a:solidFill>
              <a:ea typeface="ＭＳ Ｐゴシック" charset="-128"/>
            </a:endParaRPr>
          </a:p>
          <a:p>
            <a:pPr eaLnBrk="1" hangingPunct="1">
              <a:lnSpc>
                <a:spcPct val="70000"/>
              </a:lnSpc>
              <a:defRPr/>
            </a:pPr>
            <a:r>
              <a:rPr lang="fr-FR" sz="2800" dirty="0" smtClean="0">
                <a:solidFill>
                  <a:srgbClr val="000000"/>
                </a:solidFill>
                <a:ea typeface="ＭＳ Ｐゴシック" charset="-128"/>
              </a:rPr>
              <a:t>« Hiérarchisation » des verbes d’action utilisés dans les questions.</a:t>
            </a:r>
          </a:p>
          <a:p>
            <a:pPr eaLnBrk="1" hangingPunct="1">
              <a:lnSpc>
                <a:spcPct val="70000"/>
              </a:lnSpc>
              <a:defRPr/>
            </a:pPr>
            <a:endParaRPr lang="fr-FR" sz="2800" dirty="0" smtClean="0">
              <a:solidFill>
                <a:srgbClr val="000000"/>
              </a:solidFill>
              <a:ea typeface="ＭＳ Ｐゴシック" charset="-128"/>
            </a:endParaRPr>
          </a:p>
          <a:p>
            <a:pPr eaLnBrk="1" hangingPunct="1">
              <a:lnSpc>
                <a:spcPct val="70000"/>
              </a:lnSpc>
              <a:defRPr/>
            </a:pPr>
            <a:r>
              <a:rPr lang="fr-FR" sz="2800" dirty="0" smtClean="0">
                <a:solidFill>
                  <a:srgbClr val="000000"/>
                </a:solidFill>
                <a:ea typeface="ＭＳ Ｐゴシック" charset="-128"/>
              </a:rPr>
              <a:t>Glossaire des verbes d’action.</a:t>
            </a:r>
          </a:p>
        </p:txBody>
      </p:sp>
      <p:sp>
        <p:nvSpPr>
          <p:cNvPr id="11268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01CDF1-76F2-4A91-A9C1-718A7D6878DF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10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126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83772" y="1580924"/>
            <a:ext cx="7826828" cy="484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70000"/>
              </a:lnSpc>
              <a:defRPr/>
            </a:pPr>
            <a:r>
              <a:rPr lang="fr-FR" dirty="0">
                <a:solidFill>
                  <a:srgbClr val="000000"/>
                </a:solidFill>
              </a:rPr>
              <a:t>Elle </a:t>
            </a:r>
            <a:r>
              <a:rPr lang="fr-FR" dirty="0" smtClean="0">
                <a:solidFill>
                  <a:srgbClr val="000000"/>
                </a:solidFill>
              </a:rPr>
              <a:t>s’appuie sur le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but, annoncé</a:t>
            </a:r>
            <a:r>
              <a:rPr lang="fr-FR" dirty="0">
                <a:solidFill>
                  <a:srgbClr val="000000"/>
                </a:solidFill>
              </a:rPr>
              <a:t> dans le contexte de départ :</a:t>
            </a:r>
            <a:br>
              <a:rPr lang="fr-FR" dirty="0">
                <a:solidFill>
                  <a:srgbClr val="000000"/>
                </a:solidFill>
              </a:rPr>
            </a:br>
            <a:endParaRPr lang="fr-FR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9137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fr-FR" sz="4000" b="1" smtClean="0">
                <a:solidFill>
                  <a:srgbClr val="0033CC"/>
                </a:solidFill>
              </a:rPr>
              <a:t>Exemple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93775"/>
            <a:ext cx="8229600" cy="378859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  <a:buFont typeface="Arial" charset="0"/>
              <a:buNone/>
              <a:defRPr/>
            </a:pPr>
            <a:endParaRPr lang="fr-FR" sz="2800" u="sng" dirty="0" smtClean="0">
              <a:solidFill>
                <a:srgbClr val="000000"/>
              </a:solidFill>
              <a:ea typeface="ＭＳ Ｐゴシック" charset="-128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  <a:defRPr/>
            </a:pPr>
            <a:r>
              <a:rPr lang="fr-FR" sz="2800" dirty="0" smtClean="0">
                <a:solidFill>
                  <a:srgbClr val="000000"/>
                </a:solidFill>
                <a:ea typeface="ＭＳ Ｐゴシック" charset="-128"/>
              </a:rPr>
              <a:t>Les expériences ont été réalisées avec la souche de </a:t>
            </a:r>
            <a:r>
              <a:rPr lang="fr-FR" sz="2800" i="1" dirty="0" err="1" smtClean="0">
                <a:solidFill>
                  <a:srgbClr val="000000"/>
                </a:solidFill>
                <a:ea typeface="ＭＳ Ｐゴシック" charset="-128"/>
              </a:rPr>
              <a:t>B.cinerea</a:t>
            </a:r>
            <a:r>
              <a:rPr lang="fr-FR" sz="2800" dirty="0" smtClean="0">
                <a:solidFill>
                  <a:srgbClr val="000000"/>
                </a:solidFill>
                <a:ea typeface="ＭＳ Ｐゴシック" charset="-128"/>
              </a:rPr>
              <a:t> isolée du vignoble de Bordeaux. Le champignon est cultivé sur …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  <a:defRPr/>
            </a:pPr>
            <a:endParaRPr lang="fr-FR" sz="2800" dirty="0" smtClean="0">
              <a:solidFill>
                <a:srgbClr val="000000"/>
              </a:solidFill>
              <a:ea typeface="ＭＳ Ｐゴシック" charset="-128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  <a:defRPr/>
            </a:pPr>
            <a:r>
              <a:rPr lang="fr-FR" sz="2800" dirty="0" smtClean="0">
                <a:solidFill>
                  <a:srgbClr val="000000"/>
                </a:solidFill>
                <a:ea typeface="ＭＳ Ｐゴシック" charset="-128"/>
              </a:rPr>
              <a:t> Q1. A l’aide des résultats de ces expériences, </a:t>
            </a:r>
            <a:r>
              <a:rPr lang="fr-FR" sz="2800" dirty="0" smtClean="0">
                <a:solidFill>
                  <a:srgbClr val="FF0000"/>
                </a:solidFill>
                <a:ea typeface="ＭＳ Ｐゴシック" charset="-128"/>
              </a:rPr>
              <a:t>indiquer</a:t>
            </a:r>
            <a:r>
              <a:rPr lang="fr-FR" sz="2800" dirty="0" smtClean="0">
                <a:solidFill>
                  <a:srgbClr val="000000"/>
                </a:solidFill>
                <a:ea typeface="ＭＳ Ｐゴシック" charset="-128"/>
              </a:rPr>
              <a:t> les conditions optimales de développement du champignon.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  <a:defRPr/>
            </a:pPr>
            <a:r>
              <a:rPr lang="fr-FR" sz="2800" dirty="0" smtClean="0">
                <a:solidFill>
                  <a:srgbClr val="000000"/>
                </a:solidFill>
                <a:ea typeface="ＭＳ Ｐゴシック" charset="-128"/>
              </a:rPr>
              <a:t>Q2. </a:t>
            </a:r>
            <a:r>
              <a:rPr lang="fr-FR" sz="2800" dirty="0" smtClean="0">
                <a:solidFill>
                  <a:srgbClr val="FF0000"/>
                </a:solidFill>
                <a:ea typeface="ＭＳ Ｐゴシック" charset="-128"/>
              </a:rPr>
              <a:t>Expliquer</a:t>
            </a:r>
            <a:r>
              <a:rPr lang="fr-FR" sz="2800" dirty="0" smtClean="0">
                <a:solidFill>
                  <a:srgbClr val="000000"/>
                </a:solidFill>
                <a:ea typeface="ＭＳ Ｐゴシック" charset="-128"/>
              </a:rPr>
              <a:t> si ces conditions optimales de développement de </a:t>
            </a:r>
            <a:r>
              <a:rPr lang="fr-FR" sz="2800" i="1" dirty="0" smtClean="0">
                <a:solidFill>
                  <a:srgbClr val="000000"/>
                </a:solidFill>
                <a:ea typeface="ＭＳ Ｐゴシック" charset="-128"/>
              </a:rPr>
              <a:t>Botrytis </a:t>
            </a:r>
            <a:r>
              <a:rPr lang="fr-FR" sz="2800" i="1" dirty="0" err="1" smtClean="0">
                <a:solidFill>
                  <a:srgbClr val="000000"/>
                </a:solidFill>
                <a:ea typeface="ＭＳ Ｐゴシック" charset="-128"/>
              </a:rPr>
              <a:t>cinerea</a:t>
            </a:r>
            <a:r>
              <a:rPr lang="fr-FR" sz="2800" dirty="0" smtClean="0">
                <a:solidFill>
                  <a:srgbClr val="000000"/>
                </a:solidFill>
                <a:ea typeface="ＭＳ Ｐゴシック" charset="-128"/>
              </a:rPr>
              <a:t> sont adéquates par rapport aux données suivantes…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  <a:defRPr/>
            </a:pPr>
            <a:endParaRPr lang="fr-FR" sz="2800" dirty="0" smtClean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229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5664950-C373-4E51-A673-993A71D5ECD6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11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229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57200" y="4967287"/>
            <a:ext cx="8229600" cy="1754188"/>
          </a:xfrm>
          <a:prstGeom prst="rect">
            <a:avLst/>
          </a:prstGeom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50"/>
                </a:solidFill>
              </a:rPr>
              <a:t>Glossaire :</a:t>
            </a:r>
          </a:p>
          <a:p>
            <a:pPr algn="ctr"/>
            <a:r>
              <a:rPr lang="fr-FR" dirty="0">
                <a:solidFill>
                  <a:srgbClr val="00B050"/>
                </a:solidFill>
              </a:rPr>
              <a:t>Citer, Nommer, Indiquer, Désigner </a:t>
            </a:r>
            <a:r>
              <a:rPr lang="fr-FR" i="1" dirty="0"/>
              <a:t>: </a:t>
            </a:r>
            <a:r>
              <a:rPr lang="fr-FR" i="1" dirty="0">
                <a:solidFill>
                  <a:srgbClr val="0033CC"/>
                </a:solidFill>
              </a:rPr>
              <a:t>donner une réponse concise (chiffres, termes, mots-clés, expressions, exemples …).</a:t>
            </a:r>
          </a:p>
          <a:p>
            <a:pPr algn="ctr"/>
            <a:r>
              <a:rPr lang="fr-FR" dirty="0">
                <a:solidFill>
                  <a:srgbClr val="00B050"/>
                </a:solidFill>
              </a:rPr>
              <a:t>Expliquer</a:t>
            </a:r>
            <a:r>
              <a:rPr lang="fr-FR" dirty="0">
                <a:solidFill>
                  <a:srgbClr val="FF0000"/>
                </a:solidFill>
              </a:rPr>
              <a:t> </a:t>
            </a:r>
            <a:r>
              <a:rPr lang="fr-FR" dirty="0"/>
              <a:t>: </a:t>
            </a:r>
            <a:r>
              <a:rPr lang="fr-FR" i="1" dirty="0">
                <a:solidFill>
                  <a:srgbClr val="0033CC"/>
                </a:solidFill>
              </a:rPr>
              <a:t>faire comprendre en développant toutes les étapes et les liens d'un raisonnement</a:t>
            </a:r>
            <a:r>
              <a:rPr lang="fr-FR" dirty="0">
                <a:solidFill>
                  <a:srgbClr val="0033CC"/>
                </a:solidFill>
              </a:rPr>
              <a:t>.</a:t>
            </a:r>
          </a:p>
          <a:p>
            <a:pPr algn="ctr"/>
            <a:endParaRPr lang="fr-FR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b="1" smtClean="0">
                <a:solidFill>
                  <a:srgbClr val="0033CC"/>
                </a:solidFill>
              </a:rPr>
              <a:t>Les documents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fr-FR" b="1" smtClean="0"/>
              <a:t>Le questionnement fait référence à des documents fournis : </a:t>
            </a:r>
          </a:p>
          <a:p>
            <a:pPr eaLnBrk="1" hangingPunct="1">
              <a:buFont typeface="Arial" charset="0"/>
              <a:buNone/>
            </a:pPr>
            <a:endParaRPr lang="fr-FR" b="1" smtClean="0"/>
          </a:p>
          <a:p>
            <a:pPr eaLnBrk="1" hangingPunct="1"/>
            <a:r>
              <a:rPr lang="fr-FR" smtClean="0"/>
              <a:t>entre </a:t>
            </a:r>
            <a:r>
              <a:rPr lang="fr-FR" b="1" smtClean="0">
                <a:solidFill>
                  <a:srgbClr val="FF0000"/>
                </a:solidFill>
              </a:rPr>
              <a:t>3 et 6</a:t>
            </a:r>
            <a:r>
              <a:rPr lang="fr-FR" smtClean="0"/>
              <a:t> en fonction de la densité d’information,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en langue française.  </a:t>
            </a:r>
          </a:p>
          <a:p>
            <a:pPr eaLnBrk="1" hangingPunct="1">
              <a:buFont typeface="Arial" charset="0"/>
              <a:buNone/>
            </a:pPr>
            <a:endParaRPr lang="fr-FR" b="1" smtClean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8D0FC4B-11BA-47E6-8752-828FB9976F93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12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>
                <a:solidFill>
                  <a:srgbClr val="0033CC"/>
                </a:solidFill>
              </a:rPr>
              <a:t>Les documents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2700" b="1" smtClean="0"/>
              <a:t>sont </a:t>
            </a:r>
            <a:r>
              <a:rPr lang="fr-FR" sz="2700" b="1" smtClean="0">
                <a:solidFill>
                  <a:srgbClr val="FF0000"/>
                </a:solidFill>
              </a:rPr>
              <a:t>simples, accessibles</a:t>
            </a:r>
            <a:r>
              <a:rPr lang="fr-FR" sz="2700" b="1" smtClean="0"/>
              <a:t> et de </a:t>
            </a:r>
            <a:r>
              <a:rPr lang="fr-FR" sz="2700" b="1" smtClean="0">
                <a:solidFill>
                  <a:srgbClr val="FF0000"/>
                </a:solidFill>
              </a:rPr>
              <a:t>natures variées</a:t>
            </a:r>
            <a:r>
              <a:rPr lang="fr-FR" sz="2700" b="1" smtClean="0"/>
              <a:t> :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 sz="2700" b="1" smtClean="0"/>
          </a:p>
          <a:p>
            <a:pPr eaLnBrk="1" hangingPunct="1">
              <a:lnSpc>
                <a:spcPct val="80000"/>
              </a:lnSpc>
            </a:pPr>
            <a:r>
              <a:rPr lang="fr-FR" sz="2700" b="1" smtClean="0"/>
              <a:t>schéma</a:t>
            </a:r>
            <a:r>
              <a:rPr lang="fr-FR" sz="2700" smtClean="0"/>
              <a:t> de principe de méthodes, modes opératoires, protocoles, procédés de fabrication,</a:t>
            </a:r>
          </a:p>
          <a:p>
            <a:pPr eaLnBrk="1" hangingPunct="1">
              <a:lnSpc>
                <a:spcPct val="80000"/>
              </a:lnSpc>
            </a:pPr>
            <a:r>
              <a:rPr lang="fr-FR" sz="2700" b="1" smtClean="0"/>
              <a:t>fiches techniques </a:t>
            </a:r>
            <a:r>
              <a:rPr lang="fr-FR" sz="2700" smtClean="0"/>
              <a:t>d'appareils, de kits, de produits, </a:t>
            </a:r>
          </a:p>
          <a:p>
            <a:pPr eaLnBrk="1" hangingPunct="1">
              <a:lnSpc>
                <a:spcPct val="80000"/>
              </a:lnSpc>
            </a:pPr>
            <a:r>
              <a:rPr lang="fr-FR" sz="2700" b="1" smtClean="0"/>
              <a:t>résultats expérimentaux </a:t>
            </a:r>
            <a:r>
              <a:rPr lang="fr-FR" sz="2700" smtClean="0"/>
              <a:t>: représentations graphiques, tableaux, photographies....,</a:t>
            </a:r>
          </a:p>
          <a:p>
            <a:pPr eaLnBrk="1" hangingPunct="1">
              <a:lnSpc>
                <a:spcPct val="80000"/>
              </a:lnSpc>
            </a:pPr>
            <a:r>
              <a:rPr lang="fr-FR" sz="2700" b="1" smtClean="0"/>
              <a:t>fiches</a:t>
            </a:r>
            <a:r>
              <a:rPr lang="fr-FR" sz="2700" smtClean="0"/>
              <a:t> de données de sécurité, extraits de normes, critères microbiologiques ..., </a:t>
            </a:r>
          </a:p>
          <a:p>
            <a:pPr eaLnBrk="1" hangingPunct="1">
              <a:lnSpc>
                <a:spcPct val="80000"/>
              </a:lnSpc>
            </a:pPr>
            <a:r>
              <a:rPr lang="fr-FR" sz="2700" b="1" smtClean="0"/>
              <a:t>extraits d’articles </a:t>
            </a:r>
            <a:r>
              <a:rPr lang="fr-FR" sz="2700" smtClean="0"/>
              <a:t>de journaux scientifiques ou grand public, ...</a:t>
            </a:r>
          </a:p>
          <a:p>
            <a:pPr eaLnBrk="1" hangingPunct="1">
              <a:lnSpc>
                <a:spcPct val="80000"/>
              </a:lnSpc>
            </a:pPr>
            <a:endParaRPr lang="fr-FR" sz="2700" smtClean="0"/>
          </a:p>
        </p:txBody>
      </p:sp>
      <p:sp>
        <p:nvSpPr>
          <p:cNvPr id="14340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B9F6ABC-42A1-41DF-ADED-B6D4EA92FD31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13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434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>
                <a:solidFill>
                  <a:srgbClr val="0033CC"/>
                </a:solidFill>
              </a:rPr>
              <a:t>Exemple de documents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82688"/>
            <a:ext cx="8229600" cy="51736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fr-FR" sz="2400" u="sng" smtClean="0">
                <a:solidFill>
                  <a:srgbClr val="000000"/>
                </a:solidFill>
                <a:ea typeface="ＭＳ Ｐゴシック" charset="-128"/>
              </a:rPr>
              <a:t>Exemple :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fr-FR" sz="1600" smtClean="0">
                <a:solidFill>
                  <a:srgbClr val="000000"/>
                </a:solidFill>
                <a:ea typeface="ＭＳ Ｐゴシック" charset="-128"/>
              </a:rPr>
              <a:t>Des kératinocytes sont cultivées en présence de cosmétique (A ou  B). Un lot témoin est réalisé avec des cellules sans produit cosmétique.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fr-FR" sz="1600" smtClean="0">
                <a:solidFill>
                  <a:srgbClr val="000000"/>
                </a:solidFill>
                <a:ea typeface="ＭＳ Ｐゴシック" charset="-128"/>
              </a:rPr>
              <a:t>Trois essais d’irradiation aux UV </a:t>
            </a:r>
            <a:r>
              <a:rPr lang="fr-FR" sz="1600" baseline="-25000" smtClean="0">
                <a:solidFill>
                  <a:srgbClr val="000000"/>
                </a:solidFill>
                <a:ea typeface="ＭＳ Ｐゴシック" charset="-128"/>
              </a:rPr>
              <a:t>A</a:t>
            </a:r>
            <a:r>
              <a:rPr lang="fr-FR" sz="1600" smtClean="0">
                <a:solidFill>
                  <a:srgbClr val="000000"/>
                </a:solidFill>
                <a:ea typeface="ＭＳ Ｐゴシック" charset="-128"/>
              </a:rPr>
              <a:t> sont alors réalisés pour chaque cosmétique et pour le témoin :</a:t>
            </a:r>
          </a:p>
          <a:p>
            <a:pPr eaLnBrk="1" hangingPunct="1">
              <a:defRPr/>
            </a:pPr>
            <a:r>
              <a:rPr lang="fr-FR" sz="1600" smtClean="0">
                <a:solidFill>
                  <a:srgbClr val="000000"/>
                </a:solidFill>
                <a:ea typeface="ＭＳ Ｐゴシック" charset="-128"/>
              </a:rPr>
              <a:t>Le premier essai n’est pas irradié mais placé 12 heures à l’obscurité et à température ambiante.</a:t>
            </a:r>
          </a:p>
          <a:p>
            <a:pPr eaLnBrk="1" hangingPunct="1">
              <a:defRPr/>
            </a:pPr>
            <a:r>
              <a:rPr lang="fr-FR" sz="1600" smtClean="0">
                <a:solidFill>
                  <a:srgbClr val="000000"/>
                </a:solidFill>
                <a:ea typeface="ＭＳ Ｐゴシック" charset="-128"/>
              </a:rPr>
              <a:t>Le deuxième essai est irradié avec 6 Joules par centimètre carré (J.cm</a:t>
            </a:r>
            <a:r>
              <a:rPr lang="fr-FR" sz="1600" baseline="30000" smtClean="0">
                <a:solidFill>
                  <a:srgbClr val="000000"/>
                </a:solidFill>
                <a:ea typeface="ＭＳ Ｐゴシック" charset="-128"/>
              </a:rPr>
              <a:t>-</a:t>
            </a:r>
            <a:r>
              <a:rPr lang="fr-FR" sz="1600" smtClean="0">
                <a:solidFill>
                  <a:srgbClr val="000000"/>
                </a:solidFill>
                <a:ea typeface="ＭＳ Ｐゴシック" charset="-128"/>
              </a:rPr>
              <a:t>²) pendant 12 heures.</a:t>
            </a:r>
          </a:p>
          <a:p>
            <a:pPr eaLnBrk="1" hangingPunct="1">
              <a:defRPr/>
            </a:pPr>
            <a:r>
              <a:rPr lang="fr-FR" sz="1600" smtClean="0">
                <a:solidFill>
                  <a:srgbClr val="000000"/>
                </a:solidFill>
                <a:ea typeface="ＭＳ Ｐゴシック" charset="-128"/>
              </a:rPr>
              <a:t>Le troisième  essai est irradié avec 12 J.cm</a:t>
            </a:r>
            <a:r>
              <a:rPr lang="fr-FR" sz="1600" baseline="30000" smtClean="0">
                <a:solidFill>
                  <a:srgbClr val="000000"/>
                </a:solidFill>
                <a:ea typeface="ＭＳ Ｐゴシック" charset="-128"/>
              </a:rPr>
              <a:t>-</a:t>
            </a:r>
            <a:r>
              <a:rPr lang="fr-FR" sz="1600" smtClean="0">
                <a:solidFill>
                  <a:srgbClr val="000000"/>
                </a:solidFill>
                <a:ea typeface="ＭＳ Ｐゴシック" charset="-128"/>
              </a:rPr>
              <a:t>²  pendant 12 heures.</a:t>
            </a:r>
          </a:p>
          <a:p>
            <a:pPr eaLnBrk="1" hangingPunct="1">
              <a:buFont typeface="Arial" charset="0"/>
              <a:buNone/>
              <a:defRPr/>
            </a:pPr>
            <a:endParaRPr lang="fr-FR" sz="1600" u="sng" smtClean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536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DE80BAB-CFC7-4B08-B9B4-D51E4844B4F3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14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536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982663" y="3533775"/>
            <a:ext cx="7134225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u="sng" smtClean="0">
                <a:solidFill>
                  <a:srgbClr val="000000"/>
                </a:solidFill>
              </a:rPr>
              <a:t>Exemple :</a:t>
            </a:r>
            <a:br>
              <a:rPr lang="fr-FR" u="sng" smtClean="0">
                <a:solidFill>
                  <a:srgbClr val="000000"/>
                </a:solidFill>
              </a:rPr>
            </a:br>
            <a:endParaRPr lang="fr-FR" smtClean="0">
              <a:solidFill>
                <a:srgbClr val="0033CC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93775"/>
            <a:ext cx="8686800" cy="58642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fr-FR" sz="2000" u="sng" dirty="0" smtClean="0">
                <a:solidFill>
                  <a:srgbClr val="000000"/>
                </a:solidFill>
                <a:ea typeface="ＭＳ Ｐゴシック" charset="-128"/>
              </a:rPr>
              <a:t>Document 5</a:t>
            </a:r>
          </a:p>
          <a:p>
            <a:pPr eaLnBrk="1" hangingPunct="1">
              <a:buFont typeface="Arial" charset="0"/>
              <a:buNone/>
              <a:defRPr/>
            </a:pPr>
            <a:endParaRPr lang="fr-FR" sz="2000" dirty="0" smtClean="0">
              <a:solidFill>
                <a:srgbClr val="000000"/>
              </a:solidFill>
              <a:ea typeface="ＭＳ Ｐゴシック" charset="-128"/>
            </a:endParaRPr>
          </a:p>
          <a:p>
            <a:pPr eaLnBrk="1" hangingPunct="1">
              <a:buFont typeface="Arial" charset="0"/>
              <a:buNone/>
              <a:defRPr/>
            </a:pPr>
            <a:endParaRPr lang="fr-FR" sz="2000" dirty="0" smtClean="0">
              <a:solidFill>
                <a:srgbClr val="000000"/>
              </a:solidFill>
              <a:ea typeface="ＭＳ Ｐゴシック" charset="-128"/>
            </a:endParaRPr>
          </a:p>
          <a:p>
            <a:pPr eaLnBrk="1" hangingPunct="1">
              <a:buFont typeface="Arial" charset="0"/>
              <a:buNone/>
              <a:defRPr/>
            </a:pPr>
            <a:endParaRPr lang="fr-FR" sz="2000" dirty="0" smtClean="0">
              <a:solidFill>
                <a:srgbClr val="000000"/>
              </a:solidFill>
              <a:ea typeface="ＭＳ Ｐゴシック" charset="-128"/>
            </a:endParaRPr>
          </a:p>
          <a:p>
            <a:pPr eaLnBrk="1" hangingPunct="1">
              <a:buFont typeface="Arial" charset="0"/>
              <a:buNone/>
              <a:defRPr/>
            </a:pPr>
            <a:endParaRPr lang="fr-FR" sz="2000" dirty="0" smtClean="0">
              <a:solidFill>
                <a:srgbClr val="000000"/>
              </a:solidFill>
              <a:ea typeface="ＭＳ Ｐゴシック" charset="-128"/>
            </a:endParaRPr>
          </a:p>
          <a:p>
            <a:pPr eaLnBrk="1" hangingPunct="1">
              <a:buFont typeface="Arial" charset="0"/>
              <a:buNone/>
              <a:defRPr/>
            </a:pPr>
            <a:endParaRPr lang="fr-FR" sz="2000" dirty="0" smtClean="0">
              <a:solidFill>
                <a:srgbClr val="000000"/>
              </a:solidFill>
              <a:ea typeface="ＭＳ Ｐゴシック" charset="-128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fr-FR" sz="2000" u="sng" dirty="0" smtClean="0">
                <a:solidFill>
                  <a:srgbClr val="000000"/>
                </a:solidFill>
                <a:ea typeface="ＭＳ Ｐゴシック" charset="-128"/>
              </a:rPr>
              <a:t>Document 3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fr-FR" sz="2000" b="1" dirty="0" smtClean="0">
                <a:solidFill>
                  <a:srgbClr val="000000"/>
                </a:solidFill>
                <a:ea typeface="ＭＳ Ｐゴシック" charset="-128"/>
              </a:rPr>
              <a:t>Protocole 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fr-FR" sz="2000" b="1" dirty="0" smtClean="0">
                <a:solidFill>
                  <a:srgbClr val="000000"/>
                </a:solidFill>
                <a:ea typeface="ＭＳ Ｐゴシック" charset="-128"/>
              </a:rPr>
              <a:t>du challenge test.</a:t>
            </a:r>
            <a:r>
              <a:rPr lang="fr-FR" sz="2000" dirty="0" smtClean="0">
                <a:solidFill>
                  <a:srgbClr val="000000"/>
                </a:solidFill>
                <a:ea typeface="ＭＳ Ｐゴシック" charset="-128"/>
              </a:rPr>
              <a:t>  </a:t>
            </a:r>
          </a:p>
          <a:p>
            <a:pPr eaLnBrk="1" hangingPunct="1">
              <a:defRPr/>
            </a:pPr>
            <a:endParaRPr lang="fr-FR" dirty="0" smtClean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6388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2063A707-57E4-43FF-89E9-7F635FDBFA25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15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6389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897188" y="993775"/>
            <a:ext cx="514985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Image 6" descr="Capture d’écran 2012-09-21 à 10.07.4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897188" y="3279775"/>
            <a:ext cx="5367337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200" b="1" smtClean="0">
                <a:solidFill>
                  <a:srgbClr val="0033CC"/>
                </a:solidFill>
              </a:rPr>
              <a:t>Les activités supports </a:t>
            </a:r>
            <a:br>
              <a:rPr lang="fr-FR" sz="3200" b="1" smtClean="0">
                <a:solidFill>
                  <a:srgbClr val="0033CC"/>
                </a:solidFill>
              </a:rPr>
            </a:br>
            <a:r>
              <a:rPr lang="fr-FR" sz="3200" b="1" smtClean="0">
                <a:solidFill>
                  <a:srgbClr val="0033CC"/>
                </a:solidFill>
              </a:rPr>
              <a:t>de l’évaluation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mtClean="0"/>
              <a:t>peuvent balayer l’ensemble du programme de biotechnologies du </a:t>
            </a:r>
            <a:r>
              <a:rPr lang="fr-FR" b="1" smtClean="0"/>
              <a:t>cycle terminal </a:t>
            </a:r>
            <a:r>
              <a:rPr lang="fr-FR" smtClean="0"/>
              <a:t>et permettent de réinvestir les </a:t>
            </a:r>
            <a:r>
              <a:rPr lang="fr-FR" b="1" smtClean="0"/>
              <a:t>compétences acquises en </a:t>
            </a:r>
            <a:r>
              <a:rPr lang="fr-FR" b="1" smtClean="0">
                <a:solidFill>
                  <a:srgbClr val="FF0000"/>
                </a:solidFill>
              </a:rPr>
              <a:t>première</a:t>
            </a:r>
            <a:r>
              <a:rPr lang="fr-FR" smtClean="0">
                <a:solidFill>
                  <a:srgbClr val="FF0000"/>
                </a:solidFill>
              </a:rPr>
              <a:t>.</a:t>
            </a:r>
            <a:r>
              <a:rPr lang="fr-FR" smtClean="0"/>
              <a:t> </a:t>
            </a:r>
          </a:p>
          <a:p>
            <a:pPr eaLnBrk="1" hangingPunct="1">
              <a:buFont typeface="Arial" charset="0"/>
              <a:buNone/>
            </a:pPr>
            <a:endParaRPr lang="fr-FR" smtClean="0"/>
          </a:p>
          <a:p>
            <a:pPr eaLnBrk="1" hangingPunct="1"/>
            <a:r>
              <a:rPr lang="fr-FR" smtClean="0"/>
              <a:t>Peuvent mobiliser également les compétences visées par l’enseignement de </a:t>
            </a:r>
            <a:r>
              <a:rPr lang="fr-FR" b="1" smtClean="0">
                <a:solidFill>
                  <a:srgbClr val="FF0000"/>
                </a:solidFill>
              </a:rPr>
              <a:t>mesure et instrumentation </a:t>
            </a:r>
            <a:r>
              <a:rPr lang="fr-FR" smtClean="0"/>
              <a:t>pour l’expression des résultats.</a:t>
            </a:r>
          </a:p>
          <a:p>
            <a:pPr eaLnBrk="1" hangingPunct="1"/>
            <a:endParaRPr lang="fr-FR" smtClean="0">
              <a:solidFill>
                <a:srgbClr val="FF0000"/>
              </a:solidFill>
            </a:endParaRPr>
          </a:p>
        </p:txBody>
      </p:sp>
      <p:sp>
        <p:nvSpPr>
          <p:cNvPr id="1741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D0ECA0-7248-48B4-8AB1-F5E85A1BD5AC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16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741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200" smtClean="0">
                <a:solidFill>
                  <a:srgbClr val="0033CC"/>
                </a:solidFill>
              </a:rPr>
              <a:t>Les activités supports </a:t>
            </a:r>
            <a:br>
              <a:rPr lang="fr-FR" sz="3200" smtClean="0">
                <a:solidFill>
                  <a:srgbClr val="0033CC"/>
                </a:solidFill>
              </a:rPr>
            </a:br>
            <a:r>
              <a:rPr lang="fr-FR" sz="3200" smtClean="0">
                <a:solidFill>
                  <a:srgbClr val="0033CC"/>
                </a:solidFill>
              </a:rPr>
              <a:t>de l’évaluation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fr-FR" smtClean="0"/>
              <a:t>L’élève :</a:t>
            </a:r>
          </a:p>
          <a:p>
            <a:pPr eaLnBrk="1" hangingPunct="1">
              <a:buFont typeface="Arial" charset="0"/>
              <a:buNone/>
            </a:pPr>
            <a:endParaRPr lang="fr-FR" smtClean="0"/>
          </a:p>
          <a:p>
            <a:pPr eaLnBrk="1" hangingPunct="1"/>
            <a:r>
              <a:rPr lang="fr-FR" smtClean="0"/>
              <a:t>doit être placé en </a:t>
            </a:r>
            <a:r>
              <a:rPr lang="fr-FR" b="1" smtClean="0">
                <a:solidFill>
                  <a:srgbClr val="FF0000"/>
                </a:solidFill>
              </a:rPr>
              <a:t>situation d’acteur</a:t>
            </a:r>
            <a:r>
              <a:rPr lang="fr-FR" b="1" smtClean="0"/>
              <a:t> </a:t>
            </a:r>
            <a:r>
              <a:rPr lang="fr-FR" smtClean="0"/>
              <a:t>dans un </a:t>
            </a:r>
            <a:r>
              <a:rPr lang="fr-FR" b="1" smtClean="0">
                <a:solidFill>
                  <a:srgbClr val="FF0000"/>
                </a:solidFill>
              </a:rPr>
              <a:t>contexte donné</a:t>
            </a:r>
            <a:r>
              <a:rPr lang="fr-FR" b="1" smtClean="0"/>
              <a:t>,</a:t>
            </a:r>
          </a:p>
          <a:p>
            <a:pPr eaLnBrk="1" hangingPunct="1"/>
            <a:r>
              <a:rPr lang="fr-FR" smtClean="0"/>
              <a:t>Doit, par les activités proposées, </a:t>
            </a:r>
            <a:r>
              <a:rPr lang="fr-FR" b="1" smtClean="0">
                <a:solidFill>
                  <a:srgbClr val="0033CC"/>
                </a:solidFill>
              </a:rPr>
              <a:t>résoudre des questions de biotechnologies</a:t>
            </a:r>
            <a:r>
              <a:rPr lang="fr-FR" b="1" smtClean="0"/>
              <a:t> </a:t>
            </a:r>
            <a:r>
              <a:rPr lang="fr-FR" smtClean="0"/>
              <a:t>inhérentes à cette spécialité technologique.</a:t>
            </a:r>
          </a:p>
          <a:p>
            <a:pPr eaLnBrk="1" hangingPunct="1">
              <a:buFont typeface="Arial" charset="0"/>
              <a:buNone/>
            </a:pPr>
            <a:r>
              <a:rPr lang="fr-FR" smtClean="0"/>
              <a:t> </a:t>
            </a:r>
          </a:p>
          <a:p>
            <a:pPr eaLnBrk="1" hangingPunct="1"/>
            <a:endParaRPr lang="fr-FR" smtClean="0"/>
          </a:p>
        </p:txBody>
      </p:sp>
      <p:sp>
        <p:nvSpPr>
          <p:cNvPr id="18436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8F77E95-D35D-4B8F-8ACD-053FE53DA23C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17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200" smtClean="0">
                <a:solidFill>
                  <a:srgbClr val="0033CC"/>
                </a:solidFill>
              </a:rPr>
              <a:t>Les activités supports </a:t>
            </a:r>
            <a:br>
              <a:rPr lang="fr-FR" sz="3200" smtClean="0">
                <a:solidFill>
                  <a:srgbClr val="0033CC"/>
                </a:solidFill>
              </a:rPr>
            </a:br>
            <a:r>
              <a:rPr lang="fr-FR" sz="3200" smtClean="0">
                <a:solidFill>
                  <a:srgbClr val="0033CC"/>
                </a:solidFill>
              </a:rPr>
              <a:t>de l’évaluation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2200" u="sng" smtClean="0"/>
              <a:t>Exemples :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 sz="2200" u="sng" smtClean="0"/>
          </a:p>
          <a:p>
            <a:pPr eaLnBrk="1" hangingPunct="1">
              <a:lnSpc>
                <a:spcPct val="80000"/>
              </a:lnSpc>
            </a:pPr>
            <a:r>
              <a:rPr lang="fr-FR" sz="2200" smtClean="0"/>
              <a:t>des </a:t>
            </a:r>
            <a:r>
              <a:rPr lang="fr-FR" sz="2200" b="1" smtClean="0"/>
              <a:t>comparaisons</a:t>
            </a:r>
            <a:r>
              <a:rPr lang="fr-FR" sz="2200" smtClean="0"/>
              <a:t> de procédés de production, de protocoles d’analyses ; </a:t>
            </a:r>
          </a:p>
          <a:p>
            <a:pPr eaLnBrk="1" hangingPunct="1">
              <a:lnSpc>
                <a:spcPct val="80000"/>
              </a:lnSpc>
            </a:pPr>
            <a:r>
              <a:rPr lang="fr-FR" sz="2200" smtClean="0"/>
              <a:t>des </a:t>
            </a:r>
            <a:r>
              <a:rPr lang="fr-FR" sz="2200" b="1" smtClean="0"/>
              <a:t>adaptations</a:t>
            </a:r>
            <a:r>
              <a:rPr lang="fr-FR" sz="2200" smtClean="0"/>
              <a:t> de protocoles, de modes opératoires pour atteindre un objectif donné ;</a:t>
            </a:r>
          </a:p>
          <a:p>
            <a:pPr eaLnBrk="1" hangingPunct="1">
              <a:lnSpc>
                <a:spcPct val="80000"/>
              </a:lnSpc>
            </a:pPr>
            <a:r>
              <a:rPr lang="fr-FR" sz="2200" smtClean="0"/>
              <a:t>des </a:t>
            </a:r>
            <a:r>
              <a:rPr lang="fr-FR" sz="2200" b="1" smtClean="0"/>
              <a:t>analyses de procédés </a:t>
            </a:r>
            <a:r>
              <a:rPr lang="fr-FR" sz="2200" smtClean="0"/>
              <a:t>en vue par exemple d'identifier des points critiques, de mettre en place des contrôles, d’expliquer le choix des témoins ; </a:t>
            </a:r>
          </a:p>
          <a:p>
            <a:pPr eaLnBrk="1" hangingPunct="1">
              <a:lnSpc>
                <a:spcPct val="80000"/>
              </a:lnSpc>
            </a:pPr>
            <a:r>
              <a:rPr lang="fr-FR" sz="2200" smtClean="0"/>
              <a:t>des propositions d’</a:t>
            </a:r>
            <a:r>
              <a:rPr lang="fr-FR" sz="2200" b="1" smtClean="0"/>
              <a:t>améliorations de procédés </a:t>
            </a:r>
            <a:r>
              <a:rPr lang="fr-FR" sz="2200" smtClean="0"/>
              <a:t>; </a:t>
            </a:r>
          </a:p>
          <a:p>
            <a:pPr eaLnBrk="1" hangingPunct="1">
              <a:lnSpc>
                <a:spcPct val="80000"/>
              </a:lnSpc>
            </a:pPr>
            <a:r>
              <a:rPr lang="fr-FR" sz="2200" smtClean="0"/>
              <a:t>des </a:t>
            </a:r>
            <a:r>
              <a:rPr lang="fr-FR" sz="2200" b="1" smtClean="0"/>
              <a:t>analyses et exploitations </a:t>
            </a:r>
            <a:r>
              <a:rPr lang="fr-FR" sz="2200" smtClean="0"/>
              <a:t>de principes scientifiques des méthodes ;</a:t>
            </a:r>
          </a:p>
          <a:p>
            <a:pPr eaLnBrk="1" hangingPunct="1">
              <a:lnSpc>
                <a:spcPct val="80000"/>
              </a:lnSpc>
            </a:pPr>
            <a:r>
              <a:rPr lang="fr-FR" sz="2200" smtClean="0"/>
              <a:t>des analyses de résultats expérimentaux ;</a:t>
            </a:r>
          </a:p>
          <a:p>
            <a:pPr eaLnBrk="1" hangingPunct="1">
              <a:lnSpc>
                <a:spcPct val="80000"/>
              </a:lnSpc>
            </a:pPr>
            <a:r>
              <a:rPr lang="fr-FR" sz="2200" b="1" smtClean="0"/>
              <a:t>l’élaboration de schémas</a:t>
            </a:r>
            <a:r>
              <a:rPr lang="fr-FR" sz="2200" smtClean="0"/>
              <a:t> de synthèse ou d’organigrammes …</a:t>
            </a:r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AFC8C25-14F3-4488-B38C-4A307D588F7C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18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200" smtClean="0">
                <a:solidFill>
                  <a:srgbClr val="0033CC"/>
                </a:solidFill>
              </a:rPr>
              <a:t>Les activités supports </a:t>
            </a:r>
            <a:br>
              <a:rPr lang="fr-FR" sz="3200" smtClean="0">
                <a:solidFill>
                  <a:srgbClr val="0033CC"/>
                </a:solidFill>
              </a:rPr>
            </a:br>
            <a:r>
              <a:rPr lang="fr-FR" sz="3200" smtClean="0">
                <a:solidFill>
                  <a:srgbClr val="0033CC"/>
                </a:solidFill>
              </a:rPr>
              <a:t>de l’évaluation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  <a:defRPr/>
            </a:pPr>
            <a:r>
              <a:rPr lang="fr-FR" sz="2700" u="sng" smtClean="0">
                <a:solidFill>
                  <a:srgbClr val="000000"/>
                </a:solidFill>
                <a:ea typeface="ＭＳ Ｐゴシック" charset="-128"/>
              </a:rPr>
              <a:t>Exemple :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  <a:defRPr/>
            </a:pPr>
            <a:endParaRPr lang="fr-FR" sz="2700" u="sng" smtClean="0">
              <a:solidFill>
                <a:srgbClr val="000000"/>
              </a:solidFill>
              <a:ea typeface="ＭＳ Ｐゴシック" charset="-128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  <a:defRPr/>
            </a:pP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Q1. </a:t>
            </a:r>
            <a:r>
              <a:rPr lang="fr-FR" sz="2700" b="1" smtClean="0">
                <a:solidFill>
                  <a:srgbClr val="000000"/>
                </a:solidFill>
                <a:ea typeface="ＭＳ Ｐゴシック" charset="-128"/>
              </a:rPr>
              <a:t>Proposer un protocole </a:t>
            </a: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opératoire permettant le choix de la longueur d’onde. 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  <a:defRPr/>
            </a:pP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Q2. </a:t>
            </a:r>
            <a:r>
              <a:rPr lang="fr-FR" sz="2700" b="1" smtClean="0">
                <a:solidFill>
                  <a:srgbClr val="000000"/>
                </a:solidFill>
                <a:ea typeface="ＭＳ Ｐゴシック" charset="-128"/>
              </a:rPr>
              <a:t>Expliquer</a:t>
            </a: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 le rôle du monochromateur. 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  <a:defRPr/>
            </a:pP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Q3. </a:t>
            </a:r>
            <a:r>
              <a:rPr lang="fr-FR" sz="2700" b="1" smtClean="0">
                <a:solidFill>
                  <a:srgbClr val="000000"/>
                </a:solidFill>
                <a:ea typeface="ＭＳ Ｐゴシック" charset="-128"/>
              </a:rPr>
              <a:t>A l’aide du document </a:t>
            </a: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1, </a:t>
            </a:r>
            <a:r>
              <a:rPr lang="fr-FR" sz="2700" b="1" smtClean="0">
                <a:solidFill>
                  <a:srgbClr val="000000"/>
                </a:solidFill>
                <a:ea typeface="ＭＳ Ｐゴシック" charset="-128"/>
              </a:rPr>
              <a:t>expliquer</a:t>
            </a: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 comment évolue l’absorbance en fonction de la concentration en  cellules viables.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  <a:defRPr/>
            </a:pP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Q4. </a:t>
            </a:r>
            <a:r>
              <a:rPr lang="fr-FR" sz="2700" b="1" smtClean="0">
                <a:solidFill>
                  <a:srgbClr val="000000"/>
                </a:solidFill>
                <a:ea typeface="ＭＳ Ｐゴシック" charset="-128"/>
              </a:rPr>
              <a:t>Préciser</a:t>
            </a: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 le rôle du lot témoin</a:t>
            </a:r>
            <a:r>
              <a:rPr lang="fr-FR" sz="2700" b="1" smtClean="0">
                <a:solidFill>
                  <a:srgbClr val="000000"/>
                </a:solidFill>
                <a:ea typeface="ＭＳ Ｐゴシック" charset="-128"/>
              </a:rPr>
              <a:t>  </a:t>
            </a: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ainsi que le rôle des essais non irradiés.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  <a:defRPr/>
            </a:pP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Q5</a:t>
            </a:r>
            <a:r>
              <a:rPr lang="fr-FR" sz="2700" b="1" smtClean="0">
                <a:solidFill>
                  <a:srgbClr val="000000"/>
                </a:solidFill>
                <a:ea typeface="ＭＳ Ｐゴシック" charset="-128"/>
              </a:rPr>
              <a:t>. Analyser </a:t>
            </a: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les résultats</a:t>
            </a:r>
            <a:r>
              <a:rPr lang="fr-FR" sz="2700" b="1" smtClean="0">
                <a:solidFill>
                  <a:srgbClr val="000000"/>
                </a:solidFill>
                <a:ea typeface="ＭＳ Ｐゴシック" charset="-128"/>
              </a:rPr>
              <a:t> </a:t>
            </a: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obtenus et </a:t>
            </a:r>
            <a:r>
              <a:rPr lang="fr-FR" sz="2700" b="1" smtClean="0">
                <a:solidFill>
                  <a:srgbClr val="000000"/>
                </a:solidFill>
                <a:ea typeface="ＭＳ Ｐゴシック" charset="-128"/>
              </a:rPr>
              <a:t>conclure</a:t>
            </a:r>
            <a:r>
              <a:rPr lang="fr-FR" sz="2700" smtClean="0">
                <a:solidFill>
                  <a:srgbClr val="000000"/>
                </a:solidFill>
                <a:ea typeface="ＭＳ Ｐゴシック" charset="-128"/>
              </a:rPr>
              <a:t> sur la photo-toxicité des crèmes A et B.</a:t>
            </a:r>
          </a:p>
          <a:p>
            <a:pPr eaLnBrk="1" hangingPunct="1">
              <a:lnSpc>
                <a:spcPct val="70000"/>
              </a:lnSpc>
              <a:defRPr/>
            </a:pPr>
            <a:endParaRPr lang="fr-FR" sz="2700" u="sng" smtClean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D5DC983-5C49-4EFA-8F69-2E19B85EF5C2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19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2048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>
                <a:solidFill>
                  <a:srgbClr val="0033CC"/>
                </a:solidFill>
              </a:rPr>
              <a:t>L’évaluation</a:t>
            </a:r>
          </a:p>
        </p:txBody>
      </p:sp>
      <p:sp>
        <p:nvSpPr>
          <p:cNvPr id="5017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fr-FR" smtClean="0"/>
              <a:t>	… Les activités sont construites de façon à permettre l'évaluation des </a:t>
            </a:r>
            <a:r>
              <a:rPr lang="fr-FR" b="1" smtClean="0">
                <a:solidFill>
                  <a:srgbClr val="FF0000"/>
                </a:solidFill>
              </a:rPr>
              <a:t>six compétences globales</a:t>
            </a:r>
            <a:r>
              <a:rPr lang="fr-FR" smtClean="0"/>
              <a:t> suivantes d’après les compétences recensées dans le livret scolaire.</a:t>
            </a:r>
          </a:p>
          <a:p>
            <a:pPr eaLnBrk="1" hangingPunct="1">
              <a:buFont typeface="Arial" charset="0"/>
              <a:buNone/>
            </a:pPr>
            <a:endParaRPr lang="fr-FR" smtClean="0"/>
          </a:p>
          <a:p>
            <a:pPr eaLnBrk="1" hangingPunct="1"/>
            <a:endParaRPr lang="fr-FR" smtClean="0"/>
          </a:p>
        </p:txBody>
      </p:sp>
      <p:sp>
        <p:nvSpPr>
          <p:cNvPr id="21508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C2D968BA-5F3F-46C8-A777-0867D7CFDA10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20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200" smtClean="0">
                <a:solidFill>
                  <a:srgbClr val="0033CC"/>
                </a:solidFill>
              </a:rPr>
              <a:t>compétences recensées </a:t>
            </a:r>
            <a:br>
              <a:rPr lang="fr-FR" sz="3200" smtClean="0">
                <a:solidFill>
                  <a:srgbClr val="0033CC"/>
                </a:solidFill>
              </a:rPr>
            </a:br>
            <a:r>
              <a:rPr lang="fr-FR" sz="3200" smtClean="0">
                <a:solidFill>
                  <a:srgbClr val="0033CC"/>
                </a:solidFill>
              </a:rPr>
              <a:t>dans le livret scolaire</a:t>
            </a:r>
          </a:p>
        </p:txBody>
      </p:sp>
      <p:sp>
        <p:nvSpPr>
          <p:cNvPr id="22531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52791A55-A5D3-4AC7-9428-B00A5B7CE690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21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graphicFrame>
        <p:nvGraphicFramePr>
          <p:cNvPr id="52251" name="Group 27"/>
          <p:cNvGraphicFramePr>
            <a:graphicFrameLocks noGrp="1"/>
          </p:cNvGraphicFramePr>
          <p:nvPr>
            <p:ph idx="1"/>
          </p:nvPr>
        </p:nvGraphicFramePr>
        <p:xfrm>
          <a:off x="430213" y="1679575"/>
          <a:ext cx="8256587" cy="4730751"/>
        </p:xfrm>
        <a:graphic>
          <a:graphicData uri="http://schemas.openxmlformats.org/drawingml/2006/table">
            <a:tbl>
              <a:tblPr/>
              <a:tblGrid>
                <a:gridCol w="795337"/>
                <a:gridCol w="7461250"/>
              </a:tblGrid>
              <a:tr h="6302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Extraire des informations au regard d'une problématique.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Analyser un document scientifique et technologique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08743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Expliquer une démarche en mobilisant des connaissances et en exploitant des documents.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08743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Argumenter une réponse ou justifier un choix (solution technique, validation d’hypothèse fournie, calcul simple...).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Construire une synthèse de plusieurs informations (rédaction ou schéma).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S’exprimer à l’écrit avec rigueur et clarté.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pic>
        <p:nvPicPr>
          <p:cNvPr id="2255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1"/>
          <p:cNvSpPr>
            <a:spLocks noGrp="1"/>
          </p:cNvSpPr>
          <p:nvPr>
            <p:ph type="title"/>
          </p:nvPr>
        </p:nvSpPr>
        <p:spPr>
          <a:xfrm>
            <a:off x="457200" y="501650"/>
            <a:ext cx="8229600" cy="1143000"/>
          </a:xfrm>
        </p:spPr>
        <p:txBody>
          <a:bodyPr/>
          <a:lstStyle/>
          <a:p>
            <a:pPr eaLnBrk="1" hangingPunct="1"/>
            <a:r>
              <a:rPr lang="fr-FR" sz="2000" b="1" smtClean="0">
                <a:solidFill>
                  <a:srgbClr val="0033CC"/>
                </a:solidFill>
              </a:rPr>
              <a:t>Grille d’évaluation</a:t>
            </a:r>
            <a:r>
              <a:rPr lang="fr-FR" sz="2000" smtClean="0">
                <a:solidFill>
                  <a:srgbClr val="0033CC"/>
                </a:solidFill>
              </a:rPr>
              <a:t/>
            </a:r>
            <a:br>
              <a:rPr lang="fr-FR" sz="2000" smtClean="0">
                <a:solidFill>
                  <a:srgbClr val="0033CC"/>
                </a:solidFill>
              </a:rPr>
            </a:br>
            <a:r>
              <a:rPr lang="fr-FR" sz="2000" smtClean="0"/>
              <a:t>Le grisé correspond aux compétences globales qui sont évaluées dans chaque consigne. La pondération est définie pour chaque compétence globale. Niveaux de maîtrise, </a:t>
            </a:r>
            <a:r>
              <a:rPr lang="fr-FR" sz="2000" b="1" smtClean="0">
                <a:solidFill>
                  <a:srgbClr val="FF0000"/>
                </a:solidFill>
              </a:rPr>
              <a:t>I : insuffisant,  A : acceptable,  M : maîtrisé</a:t>
            </a:r>
            <a:r>
              <a:rPr lang="fr-FR" sz="2000" smtClean="0"/>
              <a:t/>
            </a:r>
            <a:br>
              <a:rPr lang="fr-FR" sz="2000" smtClean="0"/>
            </a:br>
            <a:r>
              <a:rPr lang="fr-FR" sz="2000" smtClean="0"/>
              <a:t/>
            </a:r>
            <a:br>
              <a:rPr lang="fr-FR" sz="2000" smtClean="0"/>
            </a:br>
            <a:endParaRPr lang="fr-FR" sz="2000" smtClean="0"/>
          </a:p>
        </p:txBody>
      </p:sp>
      <p:sp>
        <p:nvSpPr>
          <p:cNvPr id="23555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7C30E70-092E-4F5B-931D-F3BE39994019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22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23556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12788" y="1395413"/>
            <a:ext cx="7364412" cy="535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Bulle rectangulaire à coins arrondis 6"/>
          <p:cNvSpPr/>
          <p:nvPr/>
        </p:nvSpPr>
        <p:spPr>
          <a:xfrm>
            <a:off x="7547712" y="2504389"/>
            <a:ext cx="1596288" cy="1091198"/>
          </a:xfrm>
          <a:prstGeom prst="wedgeRoundRectCallout">
            <a:avLst>
              <a:gd name="adj1" fmla="val -35518"/>
              <a:gd name="adj2" fmla="val 125257"/>
              <a:gd name="adj3" fmla="val 16667"/>
            </a:avLst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rgbClr val="000000"/>
                </a:solidFill>
              </a:rPr>
              <a:t>Compétence </a:t>
            </a:r>
            <a:r>
              <a:rPr lang="fr-FR" dirty="0">
                <a:noFill/>
              </a:rPr>
              <a:t>validée</a:t>
            </a:r>
            <a:r>
              <a:rPr lang="fr-FR" dirty="0">
                <a:solidFill>
                  <a:srgbClr val="000000"/>
                </a:solidFill>
              </a:rPr>
              <a:t> dans toutes les questions</a:t>
            </a:r>
          </a:p>
        </p:txBody>
      </p:sp>
      <p:sp>
        <p:nvSpPr>
          <p:cNvPr id="8" name="Bulle rectangulaire à coins arrondis 7"/>
          <p:cNvSpPr>
            <a:spLocks noChangeArrowheads="1"/>
          </p:cNvSpPr>
          <p:nvPr/>
        </p:nvSpPr>
        <p:spPr bwMode="auto">
          <a:xfrm>
            <a:off x="2924175" y="3309938"/>
            <a:ext cx="804863" cy="438150"/>
          </a:xfrm>
          <a:prstGeom prst="wedgeRoundRectCallout">
            <a:avLst>
              <a:gd name="adj1" fmla="val 150912"/>
              <a:gd name="adj2" fmla="val 208074"/>
              <a:gd name="adj3" fmla="val 16667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28575">
            <a:solidFill>
              <a:srgbClr val="00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Bulle rectangulaire à coins arrondis 8"/>
          <p:cNvSpPr>
            <a:spLocks noChangeArrowheads="1"/>
          </p:cNvSpPr>
          <p:nvPr/>
        </p:nvSpPr>
        <p:spPr bwMode="auto">
          <a:xfrm>
            <a:off x="2603500" y="3595688"/>
            <a:ext cx="1125538" cy="841375"/>
          </a:xfrm>
          <a:prstGeom prst="wedgeRoundRectCallout">
            <a:avLst>
              <a:gd name="adj1" fmla="val 123611"/>
              <a:gd name="adj2" fmla="val -77926"/>
              <a:gd name="adj3" fmla="val 16667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28575">
            <a:solidFill>
              <a:srgbClr val="00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0" name="Bulle rectangulaire à coins arrondis 9"/>
          <p:cNvSpPr>
            <a:spLocks noChangeArrowheads="1"/>
          </p:cNvSpPr>
          <p:nvPr/>
        </p:nvSpPr>
        <p:spPr bwMode="auto">
          <a:xfrm>
            <a:off x="2374900" y="3309938"/>
            <a:ext cx="1760538" cy="1358900"/>
          </a:xfrm>
          <a:prstGeom prst="wedgeRoundRectCallout">
            <a:avLst>
              <a:gd name="adj1" fmla="val 64329"/>
              <a:gd name="adj2" fmla="val -99875"/>
              <a:gd name="adj3" fmla="val 16667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fr-FR">
                <a:solidFill>
                  <a:srgbClr val="000000"/>
                </a:solidFill>
                <a:latin typeface="Calibri" charset="0"/>
              </a:rPr>
              <a:t>Compétence 1 validée dans 3 questions</a:t>
            </a:r>
          </a:p>
        </p:txBody>
      </p:sp>
      <p:sp>
        <p:nvSpPr>
          <p:cNvPr id="11" name="Bulle rectangulaire à coins arrondis 10"/>
          <p:cNvSpPr>
            <a:spLocks noChangeArrowheads="1"/>
          </p:cNvSpPr>
          <p:nvPr/>
        </p:nvSpPr>
        <p:spPr bwMode="auto">
          <a:xfrm>
            <a:off x="1612900" y="5851525"/>
            <a:ext cx="2279650" cy="901700"/>
          </a:xfrm>
          <a:prstGeom prst="wedgeRoundRectCallout">
            <a:avLst>
              <a:gd name="adj1" fmla="val 61745"/>
              <a:gd name="adj2" fmla="val -76361"/>
              <a:gd name="adj3" fmla="val 16667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28575">
            <a:solidFill>
              <a:srgbClr val="00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fr-FR">
                <a:solidFill>
                  <a:srgbClr val="000000"/>
                </a:solidFill>
                <a:latin typeface="Calibri" charset="0"/>
              </a:rPr>
              <a:t>4 points attribués pour la compétence 1 </a:t>
            </a:r>
          </a:p>
        </p:txBody>
      </p:sp>
      <p:sp>
        <p:nvSpPr>
          <p:cNvPr id="23562" name="ZoneTexte 12"/>
          <p:cNvSpPr txBox="1">
            <a:spLocks noChangeArrowheads="1"/>
          </p:cNvSpPr>
          <p:nvPr/>
        </p:nvSpPr>
        <p:spPr bwMode="auto">
          <a:xfrm>
            <a:off x="4765675" y="5394325"/>
            <a:ext cx="439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fr-FR"/>
          </a:p>
        </p:txBody>
      </p:sp>
      <p:sp>
        <p:nvSpPr>
          <p:cNvPr id="23563" name="ZoneTexte 13"/>
          <p:cNvSpPr txBox="1">
            <a:spLocks noChangeArrowheads="1"/>
          </p:cNvSpPr>
          <p:nvPr/>
        </p:nvSpPr>
        <p:spPr bwMode="auto">
          <a:xfrm>
            <a:off x="4765675" y="5394325"/>
            <a:ext cx="439738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fr-FR" sz="1400" b="1"/>
              <a:t>3</a:t>
            </a:r>
          </a:p>
        </p:txBody>
      </p:sp>
      <p:sp>
        <p:nvSpPr>
          <p:cNvPr id="23564" name="ZoneTexte 14"/>
          <p:cNvSpPr txBox="1">
            <a:spLocks noChangeArrowheads="1"/>
          </p:cNvSpPr>
          <p:nvPr/>
        </p:nvSpPr>
        <p:spPr bwMode="auto">
          <a:xfrm>
            <a:off x="5424488" y="5394325"/>
            <a:ext cx="549275" cy="3079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fr-FR" sz="1400" b="1"/>
              <a:t>4</a:t>
            </a:r>
          </a:p>
        </p:txBody>
      </p:sp>
      <p:sp>
        <p:nvSpPr>
          <p:cNvPr id="23565" name="ZoneTexte 20"/>
          <p:cNvSpPr txBox="1">
            <a:spLocks noChangeArrowheads="1"/>
          </p:cNvSpPr>
          <p:nvPr/>
        </p:nvSpPr>
        <p:spPr bwMode="auto">
          <a:xfrm>
            <a:off x="6889750" y="5394325"/>
            <a:ext cx="43815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fr-FR" sz="1400" b="1"/>
              <a:t>3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1"/>
          <p:cNvSpPr>
            <a:spLocks noGrp="1"/>
          </p:cNvSpPr>
          <p:nvPr>
            <p:ph type="title"/>
          </p:nvPr>
        </p:nvSpPr>
        <p:spPr>
          <a:xfrm>
            <a:off x="280988" y="274638"/>
            <a:ext cx="8229600" cy="1143000"/>
          </a:xfrm>
        </p:spPr>
        <p:txBody>
          <a:bodyPr/>
          <a:lstStyle/>
          <a:p>
            <a:pPr eaLnBrk="1" hangingPunct="1"/>
            <a:r>
              <a:rPr lang="fr-FR" sz="2000" b="1" smtClean="0"/>
              <a:t>Exemple de tableau pour l’évaluation d’une copie d’un candidat </a:t>
            </a:r>
            <a:br>
              <a:rPr lang="fr-FR" sz="2000" b="1" smtClean="0"/>
            </a:br>
            <a:r>
              <a:rPr lang="fr-FR" sz="2000" b="1" smtClean="0"/>
              <a:t>(note sur 20) : les croix correspondent à son niveau de maîtrise de </a:t>
            </a:r>
            <a:br>
              <a:rPr lang="fr-FR" sz="2000" b="1" smtClean="0"/>
            </a:br>
            <a:r>
              <a:rPr lang="fr-FR" sz="2000" b="1" smtClean="0"/>
              <a:t>chaque compétence pour les consignes concernées du sujet d’écrit </a:t>
            </a:r>
            <a:endParaRPr lang="fr-FR" sz="2000" smtClean="0"/>
          </a:p>
        </p:txBody>
      </p:sp>
      <p:sp>
        <p:nvSpPr>
          <p:cNvPr id="24579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2CBE197-69B1-4EBD-8B94-3A7C126DF480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23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24580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01750" y="1417638"/>
            <a:ext cx="6540500" cy="544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Bulle rectangulaire à coins arrondis 7"/>
          <p:cNvSpPr>
            <a:spLocks noChangeArrowheads="1"/>
          </p:cNvSpPr>
          <p:nvPr/>
        </p:nvSpPr>
        <p:spPr bwMode="auto">
          <a:xfrm>
            <a:off x="2374900" y="3309938"/>
            <a:ext cx="1760538" cy="1358900"/>
          </a:xfrm>
          <a:prstGeom prst="wedgeRoundRectCallout">
            <a:avLst>
              <a:gd name="adj1" fmla="val 63505"/>
              <a:gd name="adj2" fmla="val 184694"/>
              <a:gd name="adj3" fmla="val 16667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fr-FR">
                <a:solidFill>
                  <a:srgbClr val="000000"/>
                </a:solidFill>
                <a:latin typeface="Calibri" charset="0"/>
              </a:rPr>
              <a:t>Compétence 1</a:t>
            </a:r>
          </a:p>
          <a:p>
            <a:pPr algn="ctr">
              <a:defRPr/>
            </a:pPr>
            <a:r>
              <a:rPr lang="fr-FR">
                <a:solidFill>
                  <a:srgbClr val="000000"/>
                </a:solidFill>
                <a:latin typeface="Calibri" charset="0"/>
              </a:rPr>
              <a:t>Validée par </a:t>
            </a:r>
          </a:p>
          <a:p>
            <a:pPr algn="ctr">
              <a:defRPr/>
            </a:pPr>
            <a:r>
              <a:rPr lang="fr-FR">
                <a:solidFill>
                  <a:srgbClr val="000000"/>
                </a:solidFill>
                <a:latin typeface="Calibri" charset="0"/>
              </a:rPr>
              <a:t>3 points sur 4 </a:t>
            </a:r>
          </a:p>
        </p:txBody>
      </p:sp>
      <p:sp>
        <p:nvSpPr>
          <p:cNvPr id="10" name="Ellipse 9"/>
          <p:cNvSpPr>
            <a:spLocks noChangeArrowheads="1"/>
          </p:cNvSpPr>
          <p:nvPr/>
        </p:nvSpPr>
        <p:spPr bwMode="auto">
          <a:xfrm>
            <a:off x="4135438" y="6126163"/>
            <a:ext cx="3706812" cy="595312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2" name="Ellipse 11"/>
          <p:cNvSpPr>
            <a:spLocks noChangeArrowheads="1"/>
          </p:cNvSpPr>
          <p:nvPr/>
        </p:nvSpPr>
        <p:spPr bwMode="auto">
          <a:xfrm>
            <a:off x="4135438" y="1417638"/>
            <a:ext cx="3706812" cy="731837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3" name="Ellipse 12"/>
          <p:cNvSpPr>
            <a:spLocks noChangeArrowheads="1"/>
          </p:cNvSpPr>
          <p:nvPr/>
        </p:nvSpPr>
        <p:spPr bwMode="auto">
          <a:xfrm>
            <a:off x="3200400" y="6081713"/>
            <a:ext cx="317500" cy="684212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2458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1"/>
          <p:cNvSpPr>
            <a:spLocks noGrp="1"/>
          </p:cNvSpPr>
          <p:nvPr>
            <p:ph type="title"/>
          </p:nvPr>
        </p:nvSpPr>
        <p:spPr>
          <a:xfrm>
            <a:off x="457200" y="554038"/>
            <a:ext cx="8229600" cy="1143000"/>
          </a:xfrm>
        </p:spPr>
        <p:txBody>
          <a:bodyPr/>
          <a:lstStyle/>
          <a:p>
            <a:pPr eaLnBrk="1" hangingPunct="1"/>
            <a:r>
              <a:rPr lang="fr-FR" sz="3200" b="1" smtClean="0">
                <a:solidFill>
                  <a:srgbClr val="0033CC"/>
                </a:solidFill>
              </a:rPr>
              <a:t>Les sujets zéro</a:t>
            </a:r>
            <a:r>
              <a:rPr lang="fr-FR" sz="3200" b="1" smtClean="0"/>
              <a:t/>
            </a:r>
            <a:br>
              <a:rPr lang="fr-FR" sz="3200" b="1" smtClean="0"/>
            </a:br>
            <a:r>
              <a:rPr lang="fr-FR" sz="3200" smtClean="0"/>
              <a:t/>
            </a:r>
            <a:br>
              <a:rPr lang="fr-FR" sz="3200" smtClean="0"/>
            </a:br>
            <a:endParaRPr lang="fr-FR" sz="3200" smtClean="0"/>
          </a:p>
        </p:txBody>
      </p:sp>
      <p:sp>
        <p:nvSpPr>
          <p:cNvPr id="552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fr-FR" smtClean="0"/>
              <a:t>Deux sujets zéro ont été diffusés en juin:</a:t>
            </a:r>
          </a:p>
          <a:p>
            <a:pPr eaLnBrk="1" hangingPunct="1">
              <a:buFont typeface="Arial" charset="0"/>
              <a:buNone/>
            </a:pPr>
            <a:endParaRPr lang="fr-FR" smtClean="0">
              <a:solidFill>
                <a:srgbClr val="FF0000"/>
              </a:solidFill>
            </a:endParaRPr>
          </a:p>
          <a:p>
            <a:pPr eaLnBrk="1" hangingPunct="1"/>
            <a:r>
              <a:rPr lang="fr-FR" b="1" smtClean="0"/>
              <a:t>Les vins « botrytisés »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b="1" smtClean="0"/>
              <a:t>Les laboratoires de biotechnologie au service des produits cosmétiques</a:t>
            </a:r>
          </a:p>
          <a:p>
            <a:pPr eaLnBrk="1" hangingPunct="1">
              <a:buFont typeface="Arial" charset="0"/>
              <a:buNone/>
            </a:pPr>
            <a:endParaRPr lang="fr-FR" smtClean="0">
              <a:solidFill>
                <a:srgbClr val="FF0000"/>
              </a:solidFill>
            </a:endParaRPr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2B5C65E3-2F5F-48AD-8D4A-CBCE03032B18}" type="slidenum">
              <a:rPr lang="fr-FR" smtClean="0">
                <a:solidFill>
                  <a:srgbClr val="898989"/>
                </a:solidFill>
                <a:latin typeface="Calibri" charset="0"/>
              </a:rPr>
              <a:pPr eaLnBrk="1" hangingPunct="1"/>
              <a:t>24</a:t>
            </a:fld>
            <a:endParaRPr lang="fr-FR" smtClean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2560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1430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2686</TotalTime>
  <Words>1489</Words>
  <Application>Microsoft Macintosh PowerPoint</Application>
  <PresentationFormat>Présentation à l'écran (4:3)</PresentationFormat>
  <Paragraphs>198</Paragraphs>
  <Slides>24</Slides>
  <Notes>17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Thème Office</vt:lpstr>
      <vt:lpstr>Sujet   Epreuve  écrite de biotechnologies</vt:lpstr>
      <vt:lpstr>Organisation de la  présentation</vt:lpstr>
      <vt:lpstr>Rappel de la réglementation</vt:lpstr>
      <vt:lpstr>Organisation de l'épreuve</vt:lpstr>
      <vt:lpstr>Définition de l’épreuve :  </vt:lpstr>
      <vt:lpstr> Définition de l’épreuve : </vt:lpstr>
      <vt:lpstr>Définition de l’épreuve :</vt:lpstr>
      <vt:lpstr>structure du sujet </vt:lpstr>
      <vt:lpstr>Exemple de mise en situation (sujet zéro)</vt:lpstr>
      <vt:lpstr>Démarche de questionnement </vt:lpstr>
      <vt:lpstr>Exemple :</vt:lpstr>
      <vt:lpstr>Les documents</vt:lpstr>
      <vt:lpstr>Les documents</vt:lpstr>
      <vt:lpstr>Exemple de documents</vt:lpstr>
      <vt:lpstr>Exemple : </vt:lpstr>
      <vt:lpstr>Les activités supports  de l’évaluation</vt:lpstr>
      <vt:lpstr>Les activités supports  de l’évaluation</vt:lpstr>
      <vt:lpstr>Les activités supports  de l’évaluation</vt:lpstr>
      <vt:lpstr>Les activités supports  de l’évaluation</vt:lpstr>
      <vt:lpstr>L’évaluation</vt:lpstr>
      <vt:lpstr>compétences recensées  dans le livret scolaire</vt:lpstr>
      <vt:lpstr>Grille d’évaluation Le grisé correspond aux compétences globales qui sont évaluées dans chaque consigne. La pondération est définie pour chaque compétence globale. Niveaux de maîtrise, I : insuffisant,  A : acceptable,  M : maîtrisé  </vt:lpstr>
      <vt:lpstr>Exemple de tableau pour l’évaluation d’une copie d’un candidat  (note sur 20) : les croix correspondent à son niveau de maîtrise de  chaque compétence pour les consignes concernées du sujet d’écrit </vt:lpstr>
      <vt:lpstr>Les sujets zéro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 sous - épreuve écrite de spécialité biotechnologies</dc:title>
  <dc:creator>Véronique GAUCHET GUILLAIS</dc:creator>
  <cp:lastModifiedBy>Véronique GAUCHET GUILLAIS</cp:lastModifiedBy>
  <cp:revision>63</cp:revision>
  <cp:lastPrinted>2012-09-10T20:57:42Z</cp:lastPrinted>
  <dcterms:created xsi:type="dcterms:W3CDTF">2012-09-24T15:57:38Z</dcterms:created>
  <dcterms:modified xsi:type="dcterms:W3CDTF">2012-09-24T16:37:01Z</dcterms:modified>
</cp:coreProperties>
</file>