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11" r:id="rId2"/>
    <p:sldId id="313" r:id="rId3"/>
    <p:sldId id="257" r:id="rId4"/>
    <p:sldId id="309" r:id="rId5"/>
    <p:sldId id="260" r:id="rId6"/>
    <p:sldId id="264" r:id="rId7"/>
    <p:sldId id="263" r:id="rId8"/>
    <p:sldId id="274" r:id="rId9"/>
    <p:sldId id="285" r:id="rId10"/>
    <p:sldId id="286" r:id="rId11"/>
    <p:sldId id="269" r:id="rId12"/>
    <p:sldId id="270" r:id="rId13"/>
    <p:sldId id="287" r:id="rId14"/>
    <p:sldId id="271" r:id="rId15"/>
    <p:sldId id="288" r:id="rId16"/>
    <p:sldId id="299" r:id="rId17"/>
    <p:sldId id="272" r:id="rId18"/>
    <p:sldId id="289" r:id="rId19"/>
    <p:sldId id="290" r:id="rId20"/>
    <p:sldId id="275" r:id="rId21"/>
    <p:sldId id="295" r:id="rId22"/>
    <p:sldId id="296" r:id="rId23"/>
    <p:sldId id="297" r:id="rId24"/>
    <p:sldId id="306" r:id="rId25"/>
    <p:sldId id="303" r:id="rId26"/>
    <p:sldId id="302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2" autoAdjust="0"/>
    <p:restoredTop sz="86482" autoAdjust="0"/>
  </p:normalViewPr>
  <p:slideViewPr>
    <p:cSldViewPr>
      <p:cViewPr>
        <p:scale>
          <a:sx n="80" d="100"/>
          <a:sy n="80" d="100"/>
        </p:scale>
        <p:origin x="-91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36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F17B5-691C-4AB5-A1D0-9BBAF1638D53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804A9-1188-4DFA-95BE-D5A381EF321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5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804A9-1188-4DFA-95BE-D5A381EF3218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9722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F17A502-EF19-4130-B353-83462A61080A}" type="datetimeFigureOut">
              <a:rPr lang="fr-FR" smtClean="0"/>
              <a:t>26/09/2012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FE24F76-6094-4BF8-896D-D345C5B6932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therese\Documents\Aréforme STL\PNF STL BTK  25 septembre Thérèse\photo montagne La Meij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65" y="152053"/>
            <a:ext cx="8545604" cy="640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115616" y="3501008"/>
            <a:ext cx="7406640" cy="1290904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Epreuve d’évaluation des </a:t>
            </a:r>
          </a:p>
          <a:p>
            <a:pPr algn="ctr"/>
            <a:r>
              <a:rPr lang="fr-FR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ompétences expérimentales</a:t>
            </a:r>
            <a:endParaRPr lang="fr-FR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667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79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61121" y="1810286"/>
            <a:ext cx="7406640" cy="1290904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latin typeface="Arial" pitchFamily="34" charset="0"/>
                <a:cs typeface="Arial" pitchFamily="34" charset="0"/>
              </a:rPr>
              <a:t>Epreuve d’évaluation des </a:t>
            </a:r>
          </a:p>
          <a:p>
            <a:pPr algn="ctr"/>
            <a:r>
              <a:rPr lang="fr-FR" sz="3600" b="1" dirty="0">
                <a:latin typeface="Arial" pitchFamily="34" charset="0"/>
                <a:cs typeface="Arial" pitchFamily="34" charset="0"/>
              </a:rPr>
              <a:t>c</a:t>
            </a:r>
            <a:r>
              <a:rPr lang="fr-FR" sz="3600" b="1" dirty="0" smtClean="0">
                <a:latin typeface="Arial" pitchFamily="34" charset="0"/>
                <a:cs typeface="Arial" pitchFamily="34" charset="0"/>
              </a:rPr>
              <a:t>ompétences expérimentales</a:t>
            </a:r>
            <a:endParaRPr lang="fr-F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331640" y="3284984"/>
            <a:ext cx="7406640" cy="24482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700" dirty="0"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lang="fr-FR" sz="2700" dirty="0" smtClean="0">
                <a:effectLst/>
                <a:latin typeface="Arial" pitchFamily="34" charset="0"/>
                <a:cs typeface="Arial" pitchFamily="34" charset="0"/>
              </a:rPr>
              <a:t>ote de service n°2012-035 du 6 mars 2012 </a:t>
            </a:r>
            <a:endParaRPr lang="fr-FR" sz="2700" dirty="0"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700" dirty="0" smtClean="0">
                <a:effectLst/>
                <a:latin typeface="Arial" pitchFamily="34" charset="0"/>
                <a:cs typeface="Arial" pitchFamily="34" charset="0"/>
              </a:rPr>
              <a:t>                     BO n°12 du 22 mars 2012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700" dirty="0" smtClean="0">
                <a:effectLst/>
                <a:latin typeface="Arial" pitchFamily="34" charset="0"/>
                <a:cs typeface="Arial" pitchFamily="34" charset="0"/>
              </a:rPr>
              <a:t>Cahier des charges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700" dirty="0"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lang="fr-FR" sz="2700" dirty="0" smtClean="0">
                <a:effectLst/>
                <a:latin typeface="Arial" pitchFamily="34" charset="0"/>
                <a:cs typeface="Arial" pitchFamily="34" charset="0"/>
              </a:rPr>
              <a:t>ujets 0 (2)</a:t>
            </a:r>
            <a:endParaRPr lang="fr-FR" sz="2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7667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1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dirty="0">
                <a:latin typeface="Arial" pitchFamily="34" charset="0"/>
                <a:cs typeface="Arial" pitchFamily="34" charset="0"/>
              </a:rPr>
              <a:t>Epreuve d’évaluation des </a:t>
            </a:r>
            <a:br>
              <a:rPr lang="fr-FR" sz="3600" dirty="0">
                <a:latin typeface="Arial" pitchFamily="34" charset="0"/>
                <a:cs typeface="Arial" pitchFamily="34" charset="0"/>
              </a:rPr>
            </a:br>
            <a:r>
              <a:rPr lang="fr-FR" sz="3600" dirty="0">
                <a:latin typeface="Arial" pitchFamily="34" charset="0"/>
                <a:cs typeface="Arial" pitchFamily="34" charset="0"/>
              </a:rPr>
              <a:t>compétences </a:t>
            </a:r>
            <a:r>
              <a:rPr lang="fr-FR" sz="3600" dirty="0" smtClean="0">
                <a:latin typeface="Arial" pitchFamily="34" charset="0"/>
                <a:cs typeface="Arial" pitchFamily="34" charset="0"/>
              </a:rPr>
              <a:t>expérimentales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772816"/>
            <a:ext cx="7848872" cy="48965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Epreuve pratique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Durée : 3 heures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Notée sur 20 points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Coefficient 6 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S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ur les programmes :</a:t>
            </a:r>
          </a:p>
          <a:p>
            <a:pPr marL="82296" indent="0">
              <a:lnSpc>
                <a:spcPts val="3400"/>
              </a:lnSpc>
              <a:spcBef>
                <a:spcPts val="0"/>
              </a:spcBef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     	- enseignement spécifique de spécialité       	     Biotechnologies: classes 1</a:t>
            </a:r>
            <a:r>
              <a:rPr lang="fr-FR" sz="2700" baseline="30000" dirty="0" smtClean="0">
                <a:latin typeface="Arial" pitchFamily="34" charset="0"/>
                <a:cs typeface="Arial" pitchFamily="34" charset="0"/>
              </a:rPr>
              <a:t>ère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 et terminale</a:t>
            </a:r>
          </a:p>
          <a:p>
            <a:pPr marL="82296" indent="0">
              <a:lnSpc>
                <a:spcPts val="3400"/>
              </a:lnSpc>
              <a:spcBef>
                <a:spcPts val="0"/>
              </a:spcBef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 	-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e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nseignement de MI : classe de 1</a:t>
            </a:r>
            <a:r>
              <a:rPr lang="fr-FR" sz="2700" baseline="30000" dirty="0" smtClean="0">
                <a:latin typeface="Arial" pitchFamily="34" charset="0"/>
                <a:cs typeface="Arial" pitchFamily="34" charset="0"/>
              </a:rPr>
              <a:t>ère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828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05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dirty="0">
                <a:latin typeface="Arial" pitchFamily="34" charset="0"/>
                <a:cs typeface="Arial" pitchFamily="34" charset="0"/>
              </a:rPr>
              <a:t>Objectifs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700808"/>
            <a:ext cx="7992888" cy="4896544"/>
          </a:xfrm>
        </p:spPr>
        <p:txBody>
          <a:bodyPr>
            <a:noAutofit/>
          </a:bodyPr>
          <a:lstStyle/>
          <a:p>
            <a:r>
              <a:rPr lang="fr-FR" sz="2700" dirty="0">
                <a:latin typeface="Arial" pitchFamily="34" charset="0"/>
                <a:cs typeface="Arial" pitchFamily="34" charset="0"/>
              </a:rPr>
              <a:t>Evaluer des compétences transversales et biotechnologiques dans le cadre d’une démarche expérimentale au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laboratoire</a:t>
            </a:r>
          </a:p>
          <a:p>
            <a:pPr marL="82296" indent="0">
              <a:buNone/>
            </a:pPr>
            <a:endParaRPr lang="fr-FR" sz="2700" dirty="0">
              <a:latin typeface="Arial" pitchFamily="34" charset="0"/>
              <a:cs typeface="Arial" pitchFamily="34" charset="0"/>
            </a:endParaRPr>
          </a:p>
          <a:p>
            <a:r>
              <a:rPr lang="fr-FR" sz="2700" dirty="0">
                <a:latin typeface="Arial" pitchFamily="34" charset="0"/>
                <a:cs typeface="Arial" pitchFamily="34" charset="0"/>
              </a:rPr>
              <a:t>Evaluation du candidat sur les 6 compétences :</a:t>
            </a:r>
          </a:p>
          <a:p>
            <a:pPr marL="402336" lvl="1" indent="0">
              <a:spcBef>
                <a:spcPts val="0"/>
              </a:spcBef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	s’approprier 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 marL="402336" lvl="1" indent="0">
              <a:spcBef>
                <a:spcPts val="0"/>
              </a:spcBef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	analyser 	</a:t>
            </a:r>
          </a:p>
          <a:p>
            <a:pPr marL="402336" lvl="1" indent="0">
              <a:spcBef>
                <a:spcPts val="0"/>
              </a:spcBef>
              <a:buNone/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réaliser 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 marL="402336" lvl="1" indent="0">
              <a:spcBef>
                <a:spcPts val="0"/>
              </a:spcBef>
              <a:buNone/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valider 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 marL="402336" lvl="1" indent="0">
              <a:spcBef>
                <a:spcPts val="0"/>
              </a:spcBef>
              <a:buNone/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communiquer 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 marL="402336" lvl="1" indent="0">
              <a:spcBef>
                <a:spcPts val="0"/>
              </a:spcBef>
              <a:buNone/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être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autonome et faire preuve d'initiative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1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Organisation nationale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628800"/>
            <a:ext cx="7890080" cy="482453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Banque nationale de sujets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Ensemble de sujets (situations d’évaluation SE) choisi au niveau national pour chaque session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Situations d’évaluation différentes d’une demi-journée à l’autre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Calendrier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national :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une semaine bloquée lors du 3</a:t>
            </a:r>
            <a:r>
              <a:rPr lang="fr-FR" sz="2700" baseline="30000" dirty="0">
                <a:latin typeface="Arial" pitchFamily="34" charset="0"/>
                <a:cs typeface="Arial" pitchFamily="34" charset="0"/>
              </a:rPr>
              <a:t>ème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 trimestre avec des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définies pour chaque demi-journée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3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Organisation établissement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 rot="21600000">
            <a:off x="899592" y="1772815"/>
            <a:ext cx="8136904" cy="504965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0400" dirty="0" smtClean="0">
                <a:latin typeface="Arial" pitchFamily="34" charset="0"/>
                <a:cs typeface="Arial" pitchFamily="34" charset="0"/>
              </a:rPr>
              <a:t>Choix par l’ établissement </a:t>
            </a:r>
          </a:p>
          <a:p>
            <a:pPr marL="402336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000" dirty="0" smtClean="0">
                <a:latin typeface="Arial" pitchFamily="34" charset="0"/>
                <a:cs typeface="Arial" pitchFamily="34" charset="0"/>
              </a:rPr>
              <a:t>	des </a:t>
            </a:r>
            <a:r>
              <a:rPr lang="fr-FR" sz="10000" dirty="0">
                <a:latin typeface="Arial" pitchFamily="34" charset="0"/>
                <a:cs typeface="Arial" pitchFamily="34" charset="0"/>
              </a:rPr>
              <a:t>SE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à </a:t>
            </a:r>
            <a:r>
              <a:rPr lang="fr-FR" sz="10400" dirty="0">
                <a:latin typeface="Arial" pitchFamily="34" charset="0"/>
                <a:cs typeface="Arial" pitchFamily="34" charset="0"/>
              </a:rPr>
              <a:t>mettre en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œuvre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4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dans l’ensemble des SE du calendrier national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0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0400" dirty="0" smtClean="0">
                <a:latin typeface="Arial" pitchFamily="34" charset="0"/>
                <a:cs typeface="Arial" pitchFamily="34" charset="0"/>
              </a:rPr>
              <a:t>Recherche d’un équilibre dans les sujets choisis entre </a:t>
            </a:r>
            <a:r>
              <a:rPr lang="fr-FR" sz="10400" dirty="0">
                <a:latin typeface="Arial" pitchFamily="34" charset="0"/>
                <a:cs typeface="Arial" pitchFamily="34" charset="0"/>
              </a:rPr>
              <a:t>les différentes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composantes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  de l’enseignement </a:t>
            </a:r>
            <a:r>
              <a:rPr lang="fr-FR" sz="10400" dirty="0">
                <a:latin typeface="Arial" pitchFamily="34" charset="0"/>
                <a:cs typeface="Arial" pitchFamily="34" charset="0"/>
              </a:rPr>
              <a:t>de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biotechnologies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0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0400" dirty="0">
                <a:latin typeface="Arial" pitchFamily="34" charset="0"/>
                <a:cs typeface="Arial" pitchFamily="34" charset="0"/>
              </a:rPr>
              <a:t>1 examinateur pour 4 candidats au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maximum professeurs de l’établissement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fr-FR" sz="10400" dirty="0" smtClean="0">
                <a:latin typeface="Arial" pitchFamily="34" charset="0"/>
                <a:cs typeface="Arial" pitchFamily="34" charset="0"/>
              </a:rPr>
              <a:t>professeurs de biotechnologies de terminale / 1ère</a:t>
            </a:r>
          </a:p>
          <a:p>
            <a:endParaRPr lang="fr-FR" sz="10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19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600" dirty="0">
                <a:latin typeface="Arial" pitchFamily="34" charset="0"/>
                <a:cs typeface="Arial" pitchFamily="34" charset="0"/>
              </a:rPr>
              <a:t>Organisation</a:t>
            </a: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3600" dirty="0">
                <a:latin typeface="Arial" pitchFamily="34" charset="0"/>
                <a:cs typeface="Arial" pitchFamily="34" charset="0"/>
              </a:rPr>
              <a:t>établissement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447800"/>
            <a:ext cx="8100392" cy="5077544"/>
          </a:xfrm>
        </p:spPr>
        <p:txBody>
          <a:bodyPr>
            <a:normAutofit fontScale="25000" lnSpcReduction="20000"/>
          </a:bodyPr>
          <a:lstStyle/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51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0800" dirty="0">
                <a:latin typeface="Arial" pitchFamily="34" charset="0"/>
                <a:cs typeface="Arial" pitchFamily="34" charset="0"/>
              </a:rPr>
              <a:t>Possibilité de mise en œuvre de la SE sur plusieurs salles parallèlement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0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0800" dirty="0" smtClean="0">
                <a:latin typeface="Arial" pitchFamily="34" charset="0"/>
                <a:cs typeface="Arial" pitchFamily="34" charset="0"/>
              </a:rPr>
              <a:t>Tirage au sort du sujet par le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candidat </a:t>
            </a:r>
            <a:endParaRPr lang="fr-FR" sz="108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8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     1 SE d’une demi-journée donnée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0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08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modèle de fiche d’évaluation 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individuelle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8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avec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chaque situation d’évaluation </a:t>
            </a:r>
            <a:endParaRPr lang="fr-FR" sz="108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800" dirty="0">
                <a:latin typeface="Arial" pitchFamily="34" charset="0"/>
                <a:cs typeface="Arial" pitchFamily="34" charset="0"/>
              </a:rPr>
              <a:t>	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note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et 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commentaire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0800" dirty="0" smtClean="0">
                <a:latin typeface="Arial" pitchFamily="34" charset="0"/>
                <a:cs typeface="Arial" pitchFamily="34" charset="0"/>
              </a:rPr>
              <a:t> 	statut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de copie d’examen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29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0571" y="188640"/>
            <a:ext cx="7498080" cy="1143000"/>
          </a:xfrm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Sujet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2729" y="1412776"/>
            <a:ext cx="8011271" cy="26642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1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contexte simple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sur une thématique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du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programme</a:t>
            </a:r>
          </a:p>
          <a:p>
            <a:pPr>
              <a:spcBef>
                <a:spcPts val="0"/>
              </a:spcBef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Domaine :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Bioindustries</a:t>
            </a:r>
          </a:p>
          <a:p>
            <a:pPr marL="82296" indent="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Thématique :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production de médicaments</a:t>
            </a:r>
          </a:p>
          <a:p>
            <a:pPr marL="82296" indent="0">
              <a:spcBef>
                <a:spcPts val="0"/>
              </a:spcBef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Thème : contrôle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qualité </a:t>
            </a:r>
          </a:p>
          <a:p>
            <a:pPr marL="82296" indent="0">
              <a:spcBef>
                <a:spcPts val="0"/>
              </a:spcBef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   Sujet :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contrôle qualité d’un médicament après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      	      suspicion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de contamination microbienne</a:t>
            </a:r>
          </a:p>
          <a:p>
            <a:endParaRPr lang="fr-FR" sz="2600" dirty="0">
              <a:latin typeface="Arial" pitchFamily="34" charset="0"/>
              <a:cs typeface="Arial" pitchFamily="34" charset="0"/>
            </a:endParaRPr>
          </a:p>
          <a:p>
            <a:endParaRPr lang="fr-FR" sz="2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94" y="3933056"/>
            <a:ext cx="8078529" cy="2869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23" y="11663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05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Sujet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 rot="21600000">
            <a:off x="1259632" y="1447800"/>
            <a:ext cx="7674056" cy="2629272"/>
          </a:xfrm>
        </p:spPr>
        <p:txBody>
          <a:bodyPr>
            <a:normAutofit fontScale="25000" lnSpcReduction="20000"/>
          </a:bodyPr>
          <a:lstStyle/>
          <a:p>
            <a:endParaRPr lang="fr-FR" sz="3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fr-FR" sz="10800" dirty="0">
                <a:latin typeface="Arial" pitchFamily="34" charset="0"/>
                <a:cs typeface="Arial" pitchFamily="34" charset="0"/>
              </a:rPr>
              <a:t>1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 situation expérimentale : </a:t>
            </a:r>
          </a:p>
          <a:p>
            <a:pPr marL="82296" indent="0">
              <a:spcBef>
                <a:spcPts val="0"/>
              </a:spcBef>
              <a:buNone/>
            </a:pPr>
            <a:endParaRPr lang="fr-FR" sz="108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spcBef>
                <a:spcPts val="0"/>
              </a:spcBef>
              <a:buNone/>
            </a:pPr>
            <a:r>
              <a:rPr lang="fr-FR" sz="10800" dirty="0" smtClean="0">
                <a:latin typeface="Arial" pitchFamily="34" charset="0"/>
                <a:cs typeface="Arial" pitchFamily="34" charset="0"/>
              </a:rPr>
              <a:t>- 2 à 3 activités expérimentales </a:t>
            </a:r>
          </a:p>
          <a:p>
            <a:pPr marL="82296" indent="0">
              <a:spcBef>
                <a:spcPts val="0"/>
              </a:spcBef>
              <a:buNone/>
            </a:pPr>
            <a:r>
              <a:rPr lang="fr-FR" sz="108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 chacune une ou plusieurs tâches</a:t>
            </a:r>
          </a:p>
          <a:p>
            <a:pPr marL="82296" indent="0">
              <a:spcBef>
                <a:spcPts val="0"/>
              </a:spcBef>
              <a:buNone/>
            </a:pPr>
            <a:endParaRPr lang="fr-FR" sz="108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spcBef>
                <a:spcPts val="0"/>
              </a:spcBef>
              <a:buNone/>
            </a:pPr>
            <a:r>
              <a:rPr lang="fr-FR" sz="10800" dirty="0" smtClean="0">
                <a:latin typeface="Arial" pitchFamily="34" charset="0"/>
                <a:cs typeface="Arial" pitchFamily="34" charset="0"/>
              </a:rPr>
              <a:t>- pour </a:t>
            </a:r>
            <a:r>
              <a:rPr lang="fr-FR" sz="10800" dirty="0">
                <a:latin typeface="Arial" pitchFamily="34" charset="0"/>
                <a:cs typeface="Arial" pitchFamily="34" charset="0"/>
              </a:rPr>
              <a:t>répondre à un </a:t>
            </a:r>
            <a:r>
              <a:rPr lang="fr-FR" sz="10800" dirty="0" smtClean="0">
                <a:latin typeface="Arial" pitchFamily="34" charset="0"/>
                <a:cs typeface="Arial" pitchFamily="34" charset="0"/>
              </a:rPr>
              <a:t>questionnement</a:t>
            </a:r>
          </a:p>
          <a:p>
            <a:endParaRPr lang="fr-FR" sz="38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fr-F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58" y="4221088"/>
            <a:ext cx="9010122" cy="7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59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Sujet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1640" y="1052736"/>
            <a:ext cx="7920880" cy="309634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9600" dirty="0" smtClean="0">
                <a:latin typeface="Arial" pitchFamily="34" charset="0"/>
                <a:cs typeface="Arial" pitchFamily="34" charset="0"/>
              </a:rPr>
              <a:t>1 dossier technique :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9600" dirty="0" smtClean="0">
                <a:latin typeface="Arial" pitchFamily="34" charset="0"/>
                <a:cs typeface="Arial" pitchFamily="34" charset="0"/>
              </a:rPr>
              <a:t>  - documents-ressources (ensemble des documents    nécessaires pour les manipulations, leurs lectures et leurs interprétations) ; documents </a:t>
            </a:r>
            <a:r>
              <a:rPr lang="fr-FR" sz="9600" dirty="0">
                <a:latin typeface="Arial" pitchFamily="34" charset="0"/>
                <a:cs typeface="Arial" pitchFamily="34" charset="0"/>
              </a:rPr>
              <a:t>en </a:t>
            </a:r>
            <a:r>
              <a:rPr lang="fr-FR" sz="9600" dirty="0" smtClean="0">
                <a:latin typeface="Arial" pitchFamily="34" charset="0"/>
                <a:cs typeface="Arial" pitchFamily="34" charset="0"/>
              </a:rPr>
              <a:t>français</a:t>
            </a:r>
            <a:endParaRPr lang="fr-FR" sz="9600" dirty="0">
              <a:latin typeface="Arial" pitchFamily="34" charset="0"/>
              <a:cs typeface="Arial" pitchFamily="34" charset="0"/>
            </a:endParaRP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9600" dirty="0" smtClean="0">
                <a:latin typeface="Arial" pitchFamily="34" charset="0"/>
                <a:cs typeface="Arial" pitchFamily="34" charset="0"/>
              </a:rPr>
              <a:t>  - documents </a:t>
            </a:r>
            <a:r>
              <a:rPr lang="fr-FR" sz="9600" dirty="0">
                <a:latin typeface="Arial" pitchFamily="34" charset="0"/>
                <a:cs typeface="Arial" pitchFamily="34" charset="0"/>
              </a:rPr>
              <a:t>à </a:t>
            </a:r>
            <a:r>
              <a:rPr lang="fr-FR" sz="9600" dirty="0" smtClean="0">
                <a:latin typeface="Arial" pitchFamily="34" charset="0"/>
                <a:cs typeface="Arial" pitchFamily="34" charset="0"/>
              </a:rPr>
              <a:t>rendre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fr-FR" sz="9600" dirty="0" smtClean="0">
                <a:latin typeface="Arial" pitchFamily="34" charset="0"/>
                <a:cs typeface="Arial" pitchFamily="34" charset="0"/>
              </a:rPr>
              <a:t>Documents personnels des élèves interdits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20" y="3803049"/>
            <a:ext cx="7940967" cy="2902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59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Situation expérimentale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3960440"/>
          </a:xfrm>
        </p:spPr>
        <p:txBody>
          <a:bodyPr>
            <a:normAutofit/>
          </a:bodyPr>
          <a:lstStyle/>
          <a:p>
            <a:pPr marL="82296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3 phases :</a:t>
            </a:r>
          </a:p>
          <a:p>
            <a:pPr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Phase amont de réflexion et de préparation (intégrée dans SE)         (environ 30 min)</a:t>
            </a:r>
          </a:p>
          <a:p>
            <a:pPr>
              <a:spcBef>
                <a:spcPts val="0"/>
              </a:spcBef>
            </a:pP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Phase de manipulation   (environ 1h30)</a:t>
            </a:r>
          </a:p>
          <a:p>
            <a:pPr>
              <a:spcBef>
                <a:spcPts val="0"/>
              </a:spcBef>
            </a:pP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Phase d’exploitation et de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compte-rendu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            				     (environ 1h)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fr-FR" sz="2800" dirty="0" smtClean="0"/>
          </a:p>
          <a:p>
            <a:pPr marL="82296" indent="0">
              <a:buNone/>
            </a:pPr>
            <a:endParaRPr lang="fr-FR" sz="28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00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Autofit/>
          </a:bodyPr>
          <a:lstStyle/>
          <a:p>
            <a:r>
              <a:rPr lang="fr-FR" sz="3600" dirty="0">
                <a:latin typeface="Arial" pitchFamily="34" charset="0"/>
                <a:cs typeface="Arial" pitchFamily="34" charset="0"/>
              </a:rPr>
              <a:t>Situation </a:t>
            </a:r>
            <a:r>
              <a:rPr lang="fr-FR" sz="3600" dirty="0" smtClean="0">
                <a:latin typeface="Arial" pitchFamily="34" charset="0"/>
                <a:cs typeface="Arial" pitchFamily="34" charset="0"/>
              </a:rPr>
              <a:t>expérimentale : phase amont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196752"/>
            <a:ext cx="7992888" cy="551723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L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ecture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du dossier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technique (toujours)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 </a:t>
            </a: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</a:pPr>
            <a:endParaRPr lang="fr-FR" sz="2500" dirty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C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onception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d'un mode opératoire simple ou d'une étape de ce mode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opératoire ; ne doit pas empêcher la réalisation de la manipulation (validation possible)</a:t>
            </a:r>
          </a:p>
          <a:p>
            <a:pPr lvl="0">
              <a:spcBef>
                <a:spcPts val="0"/>
              </a:spcBef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0"/>
              </a:spcBef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Justification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du mode opératoire ou d'une étape de ce mode opératoire mis en œuvre </a:t>
            </a: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0"/>
              </a:spcBef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</a:pPr>
            <a:r>
              <a:rPr lang="fr-FR" sz="2500" dirty="0">
                <a:latin typeface="Arial" pitchFamily="34" charset="0"/>
                <a:cs typeface="Arial" pitchFamily="34" charset="0"/>
              </a:rPr>
              <a:t>F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ormalisation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de la planification de l'ensemble de(s) manipulation(s) à réaliser </a:t>
            </a: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</a:pPr>
            <a:endParaRPr lang="fr-FR" sz="25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</a:pPr>
            <a:r>
              <a:rPr lang="fr-FR" sz="2500" dirty="0" smtClean="0">
                <a:latin typeface="Arial" pitchFamily="34" charset="0"/>
                <a:cs typeface="Arial" pitchFamily="34" charset="0"/>
              </a:rPr>
              <a:t>Choix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du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matériel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500" dirty="0" smtClean="0">
                <a:latin typeface="Arial" pitchFamily="34" charset="0"/>
                <a:cs typeface="Arial" pitchFamily="34" charset="0"/>
              </a:rPr>
              <a:t>avec démarche </a:t>
            </a:r>
            <a:r>
              <a:rPr lang="fr-FR" sz="2500" dirty="0">
                <a:latin typeface="Arial" pitchFamily="34" charset="0"/>
                <a:cs typeface="Arial" pitchFamily="34" charset="0"/>
              </a:rPr>
              <a:t>de prévention des risques et installation du poste.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5222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4044"/>
            <a:ext cx="9044260" cy="244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1663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09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dirty="0">
                <a:latin typeface="Arial" pitchFamily="34" charset="0"/>
                <a:cs typeface="Arial" pitchFamily="34" charset="0"/>
              </a:rPr>
              <a:t>Situation expérimentale : </a:t>
            </a:r>
            <a:r>
              <a:rPr lang="fr-FR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3600" dirty="0" smtClean="0">
                <a:latin typeface="Arial" pitchFamily="34" charset="0"/>
                <a:cs typeface="Arial" pitchFamily="34" charset="0"/>
              </a:rPr>
            </a:br>
            <a:r>
              <a:rPr lang="fr-FR" sz="3600" dirty="0" smtClean="0">
                <a:latin typeface="Arial" pitchFamily="34" charset="0"/>
                <a:cs typeface="Arial" pitchFamily="34" charset="0"/>
              </a:rPr>
              <a:t>phase de manipulation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03648" y="2132856"/>
            <a:ext cx="7498080" cy="424847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Un ou plusieurs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modes opératoires fournis directement réalisables </a:t>
            </a:r>
          </a:p>
          <a:p>
            <a:pPr>
              <a:spcBef>
                <a:spcPts val="0"/>
              </a:spcBef>
            </a:pP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Possibilité de fournir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certains résultats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lorsque l’intégralité d’une manipulation n’est pas réalisable durant l’épreuve </a:t>
            </a:r>
          </a:p>
          <a:p>
            <a:pPr>
              <a:spcBef>
                <a:spcPts val="0"/>
              </a:spcBef>
            </a:pP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G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estion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des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déchets, désinfection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du poste de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travail… : partie intégrante du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temps de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manipulation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12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511439" cy="21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72" y="3089651"/>
            <a:ext cx="8307815" cy="245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67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00" y="692696"/>
            <a:ext cx="7428089" cy="209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2911376"/>
            <a:ext cx="7396198" cy="3262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37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dirty="0">
                <a:latin typeface="Arial" pitchFamily="34" charset="0"/>
                <a:cs typeface="Arial" pitchFamily="34" charset="0"/>
              </a:rPr>
              <a:t>Situation expérimentale : </a:t>
            </a:r>
            <a:r>
              <a:rPr lang="fr-FR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3600" dirty="0" smtClean="0">
                <a:latin typeface="Arial" pitchFamily="34" charset="0"/>
                <a:cs typeface="Arial" pitchFamily="34" charset="0"/>
              </a:rPr>
            </a:br>
            <a:r>
              <a:rPr lang="fr-FR" sz="3600" dirty="0" smtClean="0">
                <a:latin typeface="Arial" pitchFamily="34" charset="0"/>
                <a:cs typeface="Arial" pitchFamily="34" charset="0"/>
              </a:rPr>
              <a:t>phase d’exploitation des résultats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916832"/>
            <a:ext cx="8172400" cy="468052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S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ur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l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es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résultats expérimentaux obtenus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ou sur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l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es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résultats fournis </a:t>
            </a: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Analyse des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sources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d'erreurs</a:t>
            </a:r>
          </a:p>
          <a:p>
            <a:pPr marL="82296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   Estimation des sources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d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'incertitude des mesures</a:t>
            </a:r>
          </a:p>
          <a:p>
            <a:pPr marL="82296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700" dirty="0" smtClean="0">
                <a:latin typeface="Arial" pitchFamily="34" charset="0"/>
                <a:cs typeface="Arial" pitchFamily="34" charset="0"/>
              </a:rPr>
              <a:t>   Analyse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de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cohérence des résultats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(MI)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 </a:t>
            </a:r>
            <a:endParaRPr lang="fr-FR" sz="2700" dirty="0" smtClean="0">
              <a:latin typeface="Arial" pitchFamily="34" charset="0"/>
              <a:cs typeface="Arial" pitchFamily="34" charset="0"/>
            </a:endParaRPr>
          </a:p>
          <a:p>
            <a:pPr marL="82296" lv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2700" dirty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C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ompte-rendu élaboré par le candidat</a:t>
            </a:r>
          </a:p>
          <a:p>
            <a:pPr marL="82296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7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  Interprétation et conclusion </a:t>
            </a:r>
            <a:r>
              <a:rPr lang="fr-FR" sz="2700" dirty="0">
                <a:latin typeface="Arial" pitchFamily="34" charset="0"/>
                <a:cs typeface="Arial" pitchFamily="34" charset="0"/>
              </a:rPr>
              <a:t>répondant au </a:t>
            </a:r>
            <a:r>
              <a:rPr lang="fr-FR" sz="2700" dirty="0" smtClean="0">
                <a:latin typeface="Arial" pitchFamily="34" charset="0"/>
                <a:cs typeface="Arial" pitchFamily="34" charset="0"/>
              </a:rPr>
              <a:t>	questionnement initial</a:t>
            </a:r>
            <a:endParaRPr lang="fr-FR" sz="2700" dirty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274" y="11663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06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38" y="692696"/>
            <a:ext cx="884155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4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3" y="1268760"/>
            <a:ext cx="887990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230" y="188640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23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600" dirty="0" smtClean="0">
                <a:latin typeface="Arial" pitchFamily="34" charset="0"/>
                <a:cs typeface="Arial" pitchFamily="34" charset="0"/>
              </a:rPr>
              <a:t>Evaluation</a:t>
            </a:r>
            <a:endParaRPr lang="fr-F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412776"/>
            <a:ext cx="8172400" cy="5688632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fr-FR" sz="2600" dirty="0">
                <a:latin typeface="Arial" pitchFamily="34" charset="0"/>
                <a:cs typeface="Arial" pitchFamily="34" charset="0"/>
              </a:rPr>
              <a:t>S</a:t>
            </a:r>
            <a:r>
              <a:rPr lang="fr-FR" sz="2600" dirty="0" smtClean="0">
                <a:latin typeface="Arial" pitchFamily="34" charset="0"/>
                <a:cs typeface="Arial" pitchFamily="34" charset="0"/>
              </a:rPr>
              <a:t>ujet avec 2 à 3 activités expérimentales</a:t>
            </a:r>
          </a:p>
          <a:p>
            <a:r>
              <a:rPr lang="fr-FR" sz="2600" dirty="0" smtClean="0">
                <a:latin typeface="Arial" pitchFamily="34" charset="0"/>
                <a:cs typeface="Arial" pitchFamily="34" charset="0"/>
              </a:rPr>
              <a:t> pouvant comprendre chacune une ou plusieurs tâches</a:t>
            </a:r>
          </a:p>
          <a:p>
            <a:r>
              <a:rPr lang="fr-FR" sz="26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fr-FR" sz="2600" dirty="0" smtClean="0">
                <a:latin typeface="Arial" pitchFamily="34" charset="0"/>
                <a:cs typeface="Arial" pitchFamily="34" charset="0"/>
              </a:rPr>
              <a:t>permettant l'évaluation de la totalité des 6 compétences globales :</a:t>
            </a:r>
          </a:p>
          <a:p>
            <a:pPr marL="82296" lvl="0" indent="0" fontAlgn="auto">
              <a:spcBef>
                <a:spcPts val="0"/>
              </a:spcBef>
              <a:buNone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	C1</a:t>
            </a:r>
            <a:r>
              <a:rPr lang="fr-FR" sz="2600" dirty="0">
                <a:latin typeface="Arial" pitchFamily="34" charset="0"/>
                <a:cs typeface="Arial" pitchFamily="34" charset="0"/>
              </a:rPr>
              <a:t> : s'approprier </a:t>
            </a:r>
            <a:endParaRPr lang="fr-FR" sz="2600" dirty="0" smtClean="0">
              <a:latin typeface="Arial" pitchFamily="34" charset="0"/>
              <a:cs typeface="Arial" pitchFamily="34" charset="0"/>
            </a:endParaRPr>
          </a:p>
          <a:p>
            <a:pPr marL="82296" lvl="0" indent="0" fontAlgn="auto">
              <a:spcBef>
                <a:spcPts val="0"/>
              </a:spcBef>
              <a:buNone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	C2</a:t>
            </a:r>
            <a:r>
              <a:rPr lang="fr-FR" sz="2600" dirty="0">
                <a:latin typeface="Arial" pitchFamily="34" charset="0"/>
                <a:cs typeface="Arial" pitchFamily="34" charset="0"/>
              </a:rPr>
              <a:t> : analyser </a:t>
            </a:r>
            <a:endParaRPr lang="fr-FR" sz="2600" dirty="0" smtClean="0">
              <a:latin typeface="Arial" pitchFamily="34" charset="0"/>
              <a:cs typeface="Arial" pitchFamily="34" charset="0"/>
            </a:endParaRPr>
          </a:p>
          <a:p>
            <a:pPr marL="82296" lvl="0" indent="0" fontAlgn="auto">
              <a:spcBef>
                <a:spcPts val="0"/>
              </a:spcBef>
              <a:buNone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	C3</a:t>
            </a:r>
            <a:r>
              <a:rPr lang="fr-FR" sz="2600" dirty="0">
                <a:latin typeface="Arial" pitchFamily="34" charset="0"/>
                <a:cs typeface="Arial" pitchFamily="34" charset="0"/>
              </a:rPr>
              <a:t> : réaliser </a:t>
            </a:r>
          </a:p>
          <a:p>
            <a:pPr marL="82296" lvl="0" indent="0" fontAlgn="auto">
              <a:spcBef>
                <a:spcPts val="0"/>
              </a:spcBef>
              <a:buNone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	C4</a:t>
            </a:r>
            <a:r>
              <a:rPr lang="fr-FR" sz="2600" dirty="0">
                <a:latin typeface="Arial" pitchFamily="34" charset="0"/>
                <a:cs typeface="Arial" pitchFamily="34" charset="0"/>
              </a:rPr>
              <a:t> : </a:t>
            </a:r>
            <a:r>
              <a:rPr lang="fr-FR" sz="2600" dirty="0" smtClean="0">
                <a:latin typeface="Arial" pitchFamily="34" charset="0"/>
                <a:cs typeface="Arial" pitchFamily="34" charset="0"/>
              </a:rPr>
              <a:t>valider</a:t>
            </a:r>
          </a:p>
          <a:p>
            <a:pPr marL="82296" lvl="0" indent="0" fontAlgn="auto">
              <a:spcBef>
                <a:spcPts val="0"/>
              </a:spcBef>
              <a:buNone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	C5</a:t>
            </a:r>
            <a:r>
              <a:rPr lang="fr-FR" sz="2600" dirty="0">
                <a:latin typeface="Arial" pitchFamily="34" charset="0"/>
                <a:cs typeface="Arial" pitchFamily="34" charset="0"/>
              </a:rPr>
              <a:t> : communiquer </a:t>
            </a:r>
            <a:endParaRPr lang="fr-FR" sz="2600" dirty="0" smtClean="0">
              <a:latin typeface="Arial" pitchFamily="34" charset="0"/>
              <a:cs typeface="Arial" pitchFamily="34" charset="0"/>
            </a:endParaRPr>
          </a:p>
          <a:p>
            <a:pPr marL="82296" lvl="0" indent="0" fontAlgn="auto">
              <a:spcBef>
                <a:spcPts val="0"/>
              </a:spcBef>
              <a:buNone/>
            </a:pPr>
            <a:r>
              <a:rPr lang="fr-FR" sz="2600" dirty="0" smtClean="0">
                <a:latin typeface="Arial" pitchFamily="34" charset="0"/>
                <a:cs typeface="Arial" pitchFamily="34" charset="0"/>
              </a:rPr>
              <a:t>	C6</a:t>
            </a:r>
            <a:r>
              <a:rPr lang="fr-FR" sz="2600" dirty="0">
                <a:latin typeface="Arial" pitchFamily="34" charset="0"/>
                <a:cs typeface="Arial" pitchFamily="34" charset="0"/>
              </a:rPr>
              <a:t> : être autonome et faire preuve </a:t>
            </a:r>
            <a:r>
              <a:rPr lang="fr-FR" sz="2600" dirty="0" smtClean="0">
                <a:latin typeface="Arial" pitchFamily="34" charset="0"/>
                <a:cs typeface="Arial" pitchFamily="34" charset="0"/>
              </a:rPr>
              <a:t>d'initiative</a:t>
            </a:r>
            <a:endParaRPr lang="fr-FR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927100" cy="879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77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287229"/>
              </p:ext>
            </p:extLst>
          </p:nvPr>
        </p:nvGraphicFramePr>
        <p:xfrm>
          <a:off x="1115616" y="1442018"/>
          <a:ext cx="6940967" cy="47115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4526"/>
                <a:gridCol w="1952148"/>
                <a:gridCol w="219659"/>
                <a:gridCol w="220348"/>
                <a:gridCol w="223103"/>
                <a:gridCol w="220348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197625"/>
                <a:gridCol w="194870"/>
                <a:gridCol w="195559"/>
              </a:tblGrid>
              <a:tr h="3962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Activités Tâches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Eléments d’évaluation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C5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C6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1378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3189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Pondération de chaque compétence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Note obtenue par le candidat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Bulle ronde 3"/>
          <p:cNvSpPr/>
          <p:nvPr/>
        </p:nvSpPr>
        <p:spPr>
          <a:xfrm>
            <a:off x="2611151" y="-16814"/>
            <a:ext cx="1872208" cy="1440160"/>
          </a:xfrm>
          <a:prstGeom prst="wedgeEllipseCallout">
            <a:avLst>
              <a:gd name="adj1" fmla="val 22187"/>
              <a:gd name="adj2" fmla="val 6980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Pour chaque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activité ou </a:t>
            </a:r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tâche </a:t>
            </a:r>
          </a:p>
        </p:txBody>
      </p:sp>
      <p:sp>
        <p:nvSpPr>
          <p:cNvPr id="6" name="Bulle ronde 5"/>
          <p:cNvSpPr/>
          <p:nvPr/>
        </p:nvSpPr>
        <p:spPr>
          <a:xfrm>
            <a:off x="6084168" y="0"/>
            <a:ext cx="2592288" cy="1440160"/>
          </a:xfrm>
          <a:prstGeom prst="wedgeEllipseCallout">
            <a:avLst>
              <a:gd name="adj1" fmla="val -96405"/>
              <a:gd name="adj2" fmla="val 10557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Choix des Compétences évaluées pour l’activité ou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tâche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Bulle ronde 6"/>
          <p:cNvSpPr/>
          <p:nvPr/>
        </p:nvSpPr>
        <p:spPr>
          <a:xfrm>
            <a:off x="7095715" y="2492896"/>
            <a:ext cx="1800200" cy="720080"/>
          </a:xfrm>
          <a:prstGeom prst="wedgeEllipseCallout">
            <a:avLst>
              <a:gd name="adj1" fmla="val -48347"/>
              <a:gd name="adj2" fmla="val -12278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Insuffisant</a:t>
            </a:r>
          </a:p>
          <a:p>
            <a:pPr algn="ctr"/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Acceptable </a:t>
            </a:r>
          </a:p>
          <a:p>
            <a:pPr algn="ctr"/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Maîtrisé</a:t>
            </a:r>
          </a:p>
        </p:txBody>
      </p:sp>
      <p:sp>
        <p:nvSpPr>
          <p:cNvPr id="8" name="Bulle ronde 7"/>
          <p:cNvSpPr/>
          <p:nvPr/>
        </p:nvSpPr>
        <p:spPr>
          <a:xfrm>
            <a:off x="2123728" y="5563446"/>
            <a:ext cx="2016224" cy="1294554"/>
          </a:xfrm>
          <a:prstGeom prst="wedgeEllipseCallout">
            <a:avLst>
              <a:gd name="adj1" fmla="val 73144"/>
              <a:gd name="adj2" fmla="val -6932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Pondération en fonction </a:t>
            </a:r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 sujet</a:t>
            </a:r>
          </a:p>
        </p:txBody>
      </p:sp>
      <p:sp>
        <p:nvSpPr>
          <p:cNvPr id="9" name="Bulle ronde 8"/>
          <p:cNvSpPr/>
          <p:nvPr/>
        </p:nvSpPr>
        <p:spPr>
          <a:xfrm>
            <a:off x="251520" y="4267302"/>
            <a:ext cx="1872208" cy="1296144"/>
          </a:xfrm>
          <a:prstGeom prst="wedgeEllipseCallout">
            <a:avLst>
              <a:gd name="adj1" fmla="val 102313"/>
              <a:gd name="adj2" fmla="val 2474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Total sur 20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ulle ronde 9"/>
          <p:cNvSpPr/>
          <p:nvPr/>
        </p:nvSpPr>
        <p:spPr>
          <a:xfrm>
            <a:off x="396494" y="260647"/>
            <a:ext cx="1728192" cy="1028159"/>
          </a:xfrm>
          <a:prstGeom prst="wedgeEllipseCallout">
            <a:avLst>
              <a:gd name="adj1" fmla="val 22187"/>
              <a:gd name="adj2" fmla="val 6980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Sujet   SE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713980"/>
              </p:ext>
            </p:extLst>
          </p:nvPr>
        </p:nvGraphicFramePr>
        <p:xfrm>
          <a:off x="107510" y="476674"/>
          <a:ext cx="8876568" cy="512679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85791"/>
                <a:gridCol w="3085791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  <a:gridCol w="150277"/>
              </a:tblGrid>
              <a:tr h="11209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cap="all" dirty="0">
                          <a:effectLst/>
                        </a:rPr>
                        <a:t>Activités - TACHES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cap="all" dirty="0">
                          <a:effectLst/>
                        </a:rPr>
                        <a:t>Eléments d’évaluation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C1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S’approprier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C2           Analyser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C3           Réaliser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C4             Valider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C5 Communiquer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C6      Autonomie initiative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859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fr-FR" sz="800" dirty="0">
                          <a:effectLst/>
                        </a:rPr>
                        <a:t>Vérification de la teneur en paracétamol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M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M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M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M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M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M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</a:tr>
              <a:tr h="181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Analyser le spectre d’absorption.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Détermine la longueur d’onde du dosage à l’aide du spectre.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7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Calculer la dilution.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Elabore les équations aux grandeurs, aux unités et aux valeurs numériques. 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7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Justifier la concentration en paracétamol du tube 1 de la gamme d’étalonnage.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Elabore les équations aux grandeurs, aux unités et aux valeurs numériques.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760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Respecter un protocole.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Utilise correctement le matériel et respecte le mode opératoire lors de la lecture des absorbances au spectrophotomètre (réglage longueur d’onde, essais réalisés en triple…).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7432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Réaliser une gamme d’étalonnage.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Trace la droite d’étalonnage (axes légendés, échelle, report des points expérimentaux…).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2680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Obtient des résultats expérimentaux corrects.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7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Evaluer une méthode en prenant en compte la dispersion des résultats.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Applique les annexes 2 et 3 pour l’étude de la répétabilité des points de la gamme-étalon.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7432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Rendre un résultat.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Rend un résultat en prenant en compte la préparation éventuelle de l’échantillon.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2706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Exprime le résultat correctement arrondi.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74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Compare le résultat à une donnée de référence et conclusion.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6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872446"/>
              </p:ext>
            </p:extLst>
          </p:nvPr>
        </p:nvGraphicFramePr>
        <p:xfrm>
          <a:off x="251523" y="908719"/>
          <a:ext cx="8712969" cy="47721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99968"/>
                <a:gridCol w="3383258"/>
                <a:gridCol w="157672"/>
                <a:gridCol w="157672"/>
                <a:gridCol w="157672"/>
                <a:gridCol w="157115"/>
                <a:gridCol w="157115"/>
                <a:gridCol w="157115"/>
                <a:gridCol w="157115"/>
                <a:gridCol w="157115"/>
                <a:gridCol w="157115"/>
                <a:gridCol w="158781"/>
                <a:gridCol w="155450"/>
                <a:gridCol w="157115"/>
                <a:gridCol w="157115"/>
                <a:gridCol w="157115"/>
                <a:gridCol w="159891"/>
                <a:gridCol w="154340"/>
                <a:gridCol w="157115"/>
                <a:gridCol w="157115"/>
              </a:tblGrid>
              <a:tr h="954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cap="all" dirty="0">
                          <a:effectLst/>
                        </a:rPr>
                        <a:t>Activités - TACHES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cap="all" dirty="0">
                          <a:effectLst/>
                        </a:rPr>
                        <a:t>Eléments d’évaluation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C1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S’approprier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C2           Analyser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C3           Réaliser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C4             Valider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C5 Communiquer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C6      Autonomie initiative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vert="vert27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22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2. Identification du contaminant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1547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Réaliser une préparation microscopique.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Réalise la préparation microscopique par la technique du drapeau.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 smtClean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 smtClean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18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Effectuer les réglages nécessaires et observer objectivement la préparation.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Règle le microscope (mise au point, condenseur, diaphragme, choix du champ).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8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Représenter par un dessin le résultat d’une observation.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Observe objectivement et réalise le croquis des structures sur le champ choisi.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483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Observer et décrire les caractéristiques morphologiques macroscopiques et microscopiques d’une moisissure.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Réalise la description macroscopique du recto et du verso de la gélose Sabouraud fournie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Réalise la description de l’observation microscopique.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483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Identifier des cellules et des structures à partir d’observations microscopiques par comparaison à un document de référence.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Identifie le genre contaminant en utilisant les caractéristiques spécifiques pour la classification : appareil reproducteur, cloisonnement du mycélium.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28210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fr-FR" sz="800" dirty="0" smtClean="0">
                          <a:effectLst/>
                        </a:rPr>
                        <a:t>3. Exploitation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/>
                </a:tc>
              </a:tr>
              <a:tr h="268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Interpréter un résultat.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Synthétise l’ensemble des résultats et conclut dans le contexte.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3187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fr-FR" sz="800" dirty="0" smtClean="0">
                          <a:effectLst/>
                        </a:rPr>
                        <a:t>4. Organisation </a:t>
                      </a:r>
                      <a:r>
                        <a:rPr lang="fr-FR" sz="800" dirty="0">
                          <a:effectLst/>
                        </a:rPr>
                        <a:t>- Prévention des risques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</a:tr>
              <a:tr h="6477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Utiliser correctement et mettre en œuvre les équipements de protection individuels et collectifs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Réalise la préparation microscopique (prise en compte des aérosols, organisation poste de travail, éventuellement  manipulation sous PSM ou port de masque) ; prend en compte la fiche sécurité du bleu de lactophénol ; gère les déchets.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8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Organiser le poste de travail (individuel et collectif) en fonction de l’activité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Installe et remet en état le poste de travail pour chaque manipulation.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621" marR="51621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7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816237"/>
              </p:ext>
            </p:extLst>
          </p:nvPr>
        </p:nvGraphicFramePr>
        <p:xfrm>
          <a:off x="1619672" y="1052736"/>
          <a:ext cx="6940967" cy="47115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4526"/>
                <a:gridCol w="1952148"/>
                <a:gridCol w="219659"/>
                <a:gridCol w="220348"/>
                <a:gridCol w="223103"/>
                <a:gridCol w="220348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197625"/>
                <a:gridCol w="194870"/>
                <a:gridCol w="195559"/>
              </a:tblGrid>
              <a:tr h="3962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Activités Tâches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Eléments d’évaluation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C5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C6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1378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</a:tr>
              <a:tr h="3189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 smtClean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Pondération de chaque compétence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20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4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3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4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4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3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effectLst/>
                        </a:rPr>
                        <a:t>2</a:t>
                      </a:r>
                      <a:endParaRPr lang="fr-FR" sz="16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Note obtenue par le candidat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Bulle ronde 7"/>
          <p:cNvSpPr/>
          <p:nvPr/>
        </p:nvSpPr>
        <p:spPr>
          <a:xfrm>
            <a:off x="2483768" y="5229200"/>
            <a:ext cx="2016224" cy="1294554"/>
          </a:xfrm>
          <a:prstGeom prst="wedgeEllipseCallout">
            <a:avLst>
              <a:gd name="adj1" fmla="val 73144"/>
              <a:gd name="adj2" fmla="val -6932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Pondération en fonction </a:t>
            </a:r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 sujet</a:t>
            </a:r>
          </a:p>
        </p:txBody>
      </p:sp>
      <p:sp>
        <p:nvSpPr>
          <p:cNvPr id="9" name="Bulle ronde 8"/>
          <p:cNvSpPr/>
          <p:nvPr/>
        </p:nvSpPr>
        <p:spPr>
          <a:xfrm>
            <a:off x="267362" y="3933056"/>
            <a:ext cx="1872208" cy="1296144"/>
          </a:xfrm>
          <a:prstGeom prst="wedgeEllipseCallout">
            <a:avLst>
              <a:gd name="adj1" fmla="val 102313"/>
              <a:gd name="adj2" fmla="val 2474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Total sur 20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10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90830"/>
              </p:ext>
            </p:extLst>
          </p:nvPr>
        </p:nvGraphicFramePr>
        <p:xfrm>
          <a:off x="1547664" y="980728"/>
          <a:ext cx="6940967" cy="48219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4526"/>
                <a:gridCol w="1952148"/>
                <a:gridCol w="219659"/>
                <a:gridCol w="220348"/>
                <a:gridCol w="223103"/>
                <a:gridCol w="220348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197625"/>
                <a:gridCol w="194870"/>
                <a:gridCol w="195559"/>
              </a:tblGrid>
              <a:tr h="3962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Activités Tâches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Eléments d’évaluation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C5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C6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1378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3189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Pondération de chaque compétence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Note obtenue par le candidat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fr-FR" sz="12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Bulle ronde 2"/>
          <p:cNvSpPr/>
          <p:nvPr/>
        </p:nvSpPr>
        <p:spPr>
          <a:xfrm>
            <a:off x="7236296" y="2132856"/>
            <a:ext cx="1907704" cy="1080120"/>
          </a:xfrm>
          <a:prstGeom prst="wedgeEllipseCallout">
            <a:avLst>
              <a:gd name="adj1" fmla="val -67928"/>
              <a:gd name="adj2" fmla="val -4510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Evaluation du candidat </a:t>
            </a:r>
          </a:p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ou A ou  M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8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62607"/>
              </p:ext>
            </p:extLst>
          </p:nvPr>
        </p:nvGraphicFramePr>
        <p:xfrm>
          <a:off x="1547664" y="980728"/>
          <a:ext cx="6940967" cy="48219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4526"/>
                <a:gridCol w="1952148"/>
                <a:gridCol w="219659"/>
                <a:gridCol w="220348"/>
                <a:gridCol w="223103"/>
                <a:gridCol w="220348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219659"/>
                <a:gridCol w="220348"/>
                <a:gridCol w="223103"/>
                <a:gridCol w="197625"/>
                <a:gridCol w="194870"/>
                <a:gridCol w="195559"/>
              </a:tblGrid>
              <a:tr h="3962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Activités Tâches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Eléments d’évaluation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C5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C6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I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A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M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1378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1.2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5.1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28819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</a:tr>
              <a:tr h="31896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5.3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r>
                        <a:rPr lang="fr-FR" sz="1100" b="1" kern="0" dirty="0" smtClean="0">
                          <a:effectLst/>
                        </a:rPr>
                        <a:t>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x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effectLst/>
                        </a:rPr>
                        <a:t> </a:t>
                      </a:r>
                      <a:endParaRPr lang="fr-FR" sz="1200" b="1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Pondération de chaque compétence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4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2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9439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fr-FR" sz="1100" kern="0" dirty="0">
                          <a:effectLst/>
                        </a:rPr>
                        <a:t>Note obtenue par le candidat</a:t>
                      </a:r>
                      <a:endParaRPr lang="fr-FR" sz="1200" kern="150" dirty="0"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 10,5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1,5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1,5</a:t>
                      </a:r>
                      <a:r>
                        <a:rPr lang="fr-FR" sz="1600" b="1" kern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1,5</a:t>
                      </a:r>
                      <a:r>
                        <a:rPr lang="fr-FR" sz="1600" b="1" kern="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fr-FR" sz="1600" b="1" kern="0" dirty="0" smtClean="0">
                          <a:solidFill>
                            <a:srgbClr val="C00000"/>
                          </a:solidFill>
                          <a:effectLst/>
                        </a:rPr>
                        <a:t> 0</a:t>
                      </a:r>
                      <a:endParaRPr lang="fr-FR" sz="1600" b="1" kern="15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Bulle ronde 3"/>
          <p:cNvSpPr/>
          <p:nvPr/>
        </p:nvSpPr>
        <p:spPr>
          <a:xfrm>
            <a:off x="2339752" y="5733256"/>
            <a:ext cx="2016224" cy="1124744"/>
          </a:xfrm>
          <a:prstGeom prst="wedgeEllipseCallout">
            <a:avLst>
              <a:gd name="adj1" fmla="val 73144"/>
              <a:gd name="adj2" fmla="val -6932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Note en fonction du profil du candidat  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Bulle ronde 4"/>
          <p:cNvSpPr/>
          <p:nvPr/>
        </p:nvSpPr>
        <p:spPr>
          <a:xfrm>
            <a:off x="107504" y="4267302"/>
            <a:ext cx="2016224" cy="1296144"/>
          </a:xfrm>
          <a:prstGeom prst="wedgeEllipseCallout">
            <a:avLst>
              <a:gd name="adj1" fmla="val 103331"/>
              <a:gd name="adj2" fmla="val 3502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Note du candidat </a:t>
            </a:r>
            <a:r>
              <a:rPr lang="fr-FR" sz="16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sur 20. Arrondir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 point entier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8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909</TotalTime>
  <Words>1152</Words>
  <Application>Microsoft Office PowerPoint</Application>
  <PresentationFormat>Affichage à l'écran (4:3)</PresentationFormat>
  <Paragraphs>1551</Paragraphs>
  <Slides>26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Solstice</vt:lpstr>
      <vt:lpstr>Présentation PowerPoint</vt:lpstr>
      <vt:lpstr>Présentation PowerPoint</vt:lpstr>
      <vt:lpstr>Epreuve d’évaluation des  compétences expérimentales</vt:lpstr>
      <vt:lpstr>Objectifs</vt:lpstr>
      <vt:lpstr>Organisation nationale</vt:lpstr>
      <vt:lpstr>Organisation établissement</vt:lpstr>
      <vt:lpstr>Organisation établissement</vt:lpstr>
      <vt:lpstr>Sujet</vt:lpstr>
      <vt:lpstr>Sujet</vt:lpstr>
      <vt:lpstr>Sujet</vt:lpstr>
      <vt:lpstr>Situation expérimentale</vt:lpstr>
      <vt:lpstr>Situation expérimentale : phase amont</vt:lpstr>
      <vt:lpstr>Présentation PowerPoint</vt:lpstr>
      <vt:lpstr>Situation expérimentale :  phase de manipulation</vt:lpstr>
      <vt:lpstr>Présentation PowerPoint</vt:lpstr>
      <vt:lpstr>Présentation PowerPoint</vt:lpstr>
      <vt:lpstr>Situation expérimentale :  phase d’exploitation des résultats</vt:lpstr>
      <vt:lpstr>Présentation PowerPoint</vt:lpstr>
      <vt:lpstr>Présentation PowerPoint</vt:lpstr>
      <vt:lpstr>Evaluation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therese</dc:creator>
  <cp:lastModifiedBy>jl</cp:lastModifiedBy>
  <cp:revision>137</cp:revision>
  <dcterms:created xsi:type="dcterms:W3CDTF">2012-09-07T07:52:02Z</dcterms:created>
  <dcterms:modified xsi:type="dcterms:W3CDTF">2012-09-26T11:56:26Z</dcterms:modified>
</cp:coreProperties>
</file>