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57" r:id="rId4"/>
    <p:sldId id="263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in ferry" initials="rf" lastIdx="1" clrIdx="0">
    <p:extLst>
      <p:ext uri="{19B8F6BF-5375-455C-9EA6-DF929625EA0E}">
        <p15:presenceInfo xmlns:p15="http://schemas.microsoft.com/office/powerpoint/2012/main" userId="e27a13956734cd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83871" autoAdjust="0"/>
  </p:normalViewPr>
  <p:slideViewPr>
    <p:cSldViewPr snapToGrid="0">
      <p:cViewPr varScale="1">
        <p:scale>
          <a:sx n="72" d="100"/>
          <a:sy n="72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F1637-1029-42F0-9951-0C783076384C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988AF-8BD9-444D-AE73-BC78E68207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11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988AF-8BD9-444D-AE73-BC78E682077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34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- Un</a:t>
            </a:r>
            <a:r>
              <a:rPr lang="fr-FR" baseline="0" dirty="0" smtClean="0"/>
              <a:t> diagnostic est mis en place dès le début d’année en BTS. Il a pour objectif de déterminer quels sont les étudiants en difficulté et sur quels sont les faiblesse. Il a été proposé que ces diagnostic pourrait être partagés.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988AF-8BD9-444D-AE73-BC78E682077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83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19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33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98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739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335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15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27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26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1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61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36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533F2-4373-46B4-A083-C126E302FA7A}" type="datetimeFigureOut">
              <a:rPr lang="fr-FR" smtClean="0"/>
              <a:t>10/02/2017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4625F-821E-4FB3-9A30-C47670E58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05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26" Type="http://schemas.openxmlformats.org/officeDocument/2006/relationships/tags" Target="../tags/tag44.xml"/><Relationship Id="rId3" Type="http://schemas.openxmlformats.org/officeDocument/2006/relationships/tags" Target="../tags/tag21.xml"/><Relationship Id="rId21" Type="http://schemas.openxmlformats.org/officeDocument/2006/relationships/tags" Target="../tags/tag39.xml"/><Relationship Id="rId34" Type="http://schemas.openxmlformats.org/officeDocument/2006/relationships/tags" Target="../tags/tag52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5" Type="http://schemas.openxmlformats.org/officeDocument/2006/relationships/tags" Target="../tags/tag43.xml"/><Relationship Id="rId33" Type="http://schemas.openxmlformats.org/officeDocument/2006/relationships/tags" Target="../tags/tag51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tags" Target="../tags/tag38.xml"/><Relationship Id="rId29" Type="http://schemas.openxmlformats.org/officeDocument/2006/relationships/tags" Target="../tags/tag47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24" Type="http://schemas.openxmlformats.org/officeDocument/2006/relationships/tags" Target="../tags/tag42.xml"/><Relationship Id="rId32" Type="http://schemas.openxmlformats.org/officeDocument/2006/relationships/tags" Target="../tags/tag50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tags" Target="../tags/tag41.xml"/><Relationship Id="rId28" Type="http://schemas.openxmlformats.org/officeDocument/2006/relationships/tags" Target="../tags/tag46.xml"/><Relationship Id="rId36" Type="http://schemas.openxmlformats.org/officeDocument/2006/relationships/notesSlide" Target="../notesSlides/notesSlide1.xml"/><Relationship Id="rId10" Type="http://schemas.openxmlformats.org/officeDocument/2006/relationships/tags" Target="../tags/tag28.xml"/><Relationship Id="rId19" Type="http://schemas.openxmlformats.org/officeDocument/2006/relationships/tags" Target="../tags/tag37.xml"/><Relationship Id="rId31" Type="http://schemas.openxmlformats.org/officeDocument/2006/relationships/tags" Target="../tags/tag49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tags" Target="../tags/tag40.xml"/><Relationship Id="rId27" Type="http://schemas.openxmlformats.org/officeDocument/2006/relationships/tags" Target="../tags/tag45.xml"/><Relationship Id="rId30" Type="http://schemas.openxmlformats.org/officeDocument/2006/relationships/tags" Target="../tags/tag48.xml"/><Relationship Id="rId35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tags" Target="../tags/tag78.xml"/><Relationship Id="rId39" Type="http://schemas.openxmlformats.org/officeDocument/2006/relationships/tags" Target="../tags/tag91.xml"/><Relationship Id="rId3" Type="http://schemas.openxmlformats.org/officeDocument/2006/relationships/tags" Target="../tags/tag55.xml"/><Relationship Id="rId21" Type="http://schemas.openxmlformats.org/officeDocument/2006/relationships/tags" Target="../tags/tag73.xml"/><Relationship Id="rId34" Type="http://schemas.openxmlformats.org/officeDocument/2006/relationships/tags" Target="../tags/tag86.xml"/><Relationship Id="rId42" Type="http://schemas.openxmlformats.org/officeDocument/2006/relationships/tags" Target="../tags/tag94.xml"/><Relationship Id="rId47" Type="http://schemas.openxmlformats.org/officeDocument/2006/relationships/tags" Target="../tags/tag99.xml"/><Relationship Id="rId50" Type="http://schemas.openxmlformats.org/officeDocument/2006/relationships/tags" Target="../tags/tag102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33" Type="http://schemas.openxmlformats.org/officeDocument/2006/relationships/tags" Target="../tags/tag85.xml"/><Relationship Id="rId38" Type="http://schemas.openxmlformats.org/officeDocument/2006/relationships/tags" Target="../tags/tag90.xml"/><Relationship Id="rId46" Type="http://schemas.openxmlformats.org/officeDocument/2006/relationships/tags" Target="../tags/tag98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29" Type="http://schemas.openxmlformats.org/officeDocument/2006/relationships/tags" Target="../tags/tag81.xml"/><Relationship Id="rId41" Type="http://schemas.openxmlformats.org/officeDocument/2006/relationships/tags" Target="../tags/tag93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32" Type="http://schemas.openxmlformats.org/officeDocument/2006/relationships/tags" Target="../tags/tag84.xml"/><Relationship Id="rId37" Type="http://schemas.openxmlformats.org/officeDocument/2006/relationships/tags" Target="../tags/tag89.xml"/><Relationship Id="rId40" Type="http://schemas.openxmlformats.org/officeDocument/2006/relationships/tags" Target="../tags/tag92.xml"/><Relationship Id="rId45" Type="http://schemas.openxmlformats.org/officeDocument/2006/relationships/tags" Target="../tags/tag97.xml"/><Relationship Id="rId53" Type="http://schemas.openxmlformats.org/officeDocument/2006/relationships/notesSlide" Target="../notesSlides/notesSlide2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28" Type="http://schemas.openxmlformats.org/officeDocument/2006/relationships/tags" Target="../tags/tag80.xml"/><Relationship Id="rId36" Type="http://schemas.openxmlformats.org/officeDocument/2006/relationships/tags" Target="../tags/tag88.xml"/><Relationship Id="rId49" Type="http://schemas.openxmlformats.org/officeDocument/2006/relationships/tags" Target="../tags/tag101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31" Type="http://schemas.openxmlformats.org/officeDocument/2006/relationships/tags" Target="../tags/tag83.xml"/><Relationship Id="rId44" Type="http://schemas.openxmlformats.org/officeDocument/2006/relationships/tags" Target="../tags/tag96.xml"/><Relationship Id="rId52" Type="http://schemas.openxmlformats.org/officeDocument/2006/relationships/slideLayout" Target="../slideLayouts/slideLayout7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tags" Target="../tags/tag79.xml"/><Relationship Id="rId30" Type="http://schemas.openxmlformats.org/officeDocument/2006/relationships/tags" Target="../tags/tag82.xml"/><Relationship Id="rId35" Type="http://schemas.openxmlformats.org/officeDocument/2006/relationships/tags" Target="../tags/tag87.xml"/><Relationship Id="rId43" Type="http://schemas.openxmlformats.org/officeDocument/2006/relationships/tags" Target="../tags/tag95.xml"/><Relationship Id="rId48" Type="http://schemas.openxmlformats.org/officeDocument/2006/relationships/tags" Target="../tags/tag100.xml"/><Relationship Id="rId8" Type="http://schemas.openxmlformats.org/officeDocument/2006/relationships/tags" Target="../tags/tag60.xml"/><Relationship Id="rId51" Type="http://schemas.openxmlformats.org/officeDocument/2006/relationships/tags" Target="../tags/tag10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4564" y="1085141"/>
            <a:ext cx="9144000" cy="909637"/>
          </a:xfrm>
        </p:spPr>
        <p:txBody>
          <a:bodyPr>
            <a:normAutofit/>
          </a:bodyPr>
          <a:lstStyle/>
          <a:p>
            <a:pPr algn="l"/>
            <a:r>
              <a:rPr lang="fr-FR" sz="4000" b="1" i="1" u="sng" dirty="0" smtClean="0"/>
              <a:t>Problématique</a:t>
            </a:r>
            <a:endParaRPr lang="fr-FR" sz="4000" b="1" i="1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15107" y="2195268"/>
            <a:ext cx="11031415" cy="4161570"/>
          </a:xfrm>
        </p:spPr>
        <p:txBody>
          <a:bodyPr>
            <a:normAutofit/>
          </a:bodyPr>
          <a:lstStyle/>
          <a:p>
            <a:r>
              <a:rPr lang="fr-FR" sz="3000" b="1" dirty="0" smtClean="0">
                <a:solidFill>
                  <a:srgbClr val="FF0000"/>
                </a:solidFill>
              </a:rPr>
              <a:t>« Comment adapter les stratégies pédagogiques et organisationnelles face aux profils d’étudiants en difficulté à l’entrée en BTS ? »</a:t>
            </a:r>
          </a:p>
          <a:p>
            <a:pPr algn="l"/>
            <a:r>
              <a:rPr lang="fr-FR" b="1" i="1" dirty="0" smtClean="0"/>
              <a:t>Délimitation </a:t>
            </a:r>
            <a:r>
              <a:rPr lang="fr-FR" b="1" i="1" dirty="0"/>
              <a:t>de la problématique : </a:t>
            </a:r>
          </a:p>
          <a:p>
            <a:pPr algn="just"/>
            <a:r>
              <a:rPr lang="fr-FR" dirty="0"/>
              <a:t>Nous nous intéressons ici aux étudiants </a:t>
            </a:r>
            <a:r>
              <a:rPr lang="fr-FR" b="1" dirty="0"/>
              <a:t>en difficulté à l’entrée en BTS </a:t>
            </a:r>
            <a:r>
              <a:rPr lang="fr-FR" dirty="0" smtClean="0"/>
              <a:t>pour définir </a:t>
            </a:r>
            <a:r>
              <a:rPr lang="fr-FR" b="1" dirty="0" smtClean="0"/>
              <a:t>comment </a:t>
            </a:r>
            <a:r>
              <a:rPr lang="fr-FR" b="1" dirty="0"/>
              <a:t>les accompagner </a:t>
            </a:r>
            <a:r>
              <a:rPr lang="fr-FR" dirty="0" smtClean="0"/>
              <a:t>afin de gommer leurs difficultés </a:t>
            </a:r>
            <a:r>
              <a:rPr lang="fr-FR" b="1" dirty="0" smtClean="0"/>
              <a:t>avant</a:t>
            </a:r>
            <a:r>
              <a:rPr lang="fr-FR" dirty="0" smtClean="0"/>
              <a:t> </a:t>
            </a:r>
            <a:r>
              <a:rPr lang="fr-FR" dirty="0"/>
              <a:t>leur entrée en BTS et </a:t>
            </a:r>
            <a:r>
              <a:rPr lang="fr-FR" dirty="0" smtClean="0"/>
              <a:t>durant leur la </a:t>
            </a:r>
            <a:r>
              <a:rPr lang="fr-FR" b="1" dirty="0" smtClean="0"/>
              <a:t>première année </a:t>
            </a:r>
            <a:r>
              <a:rPr lang="fr-FR" dirty="0" smtClean="0"/>
              <a:t>de formation en BTS.</a:t>
            </a:r>
          </a:p>
          <a:p>
            <a:pPr algn="just"/>
            <a:r>
              <a:rPr lang="fr-FR" dirty="0" smtClean="0"/>
              <a:t>- Nous n’aborderons pas en détail les paramètres de la relation pédagogique (Enseignant-Apprenant-Matière) mais aux stratégies pédagogiques globales et aux aménagements organisationnels possible des formations.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8697433" y="224629"/>
            <a:ext cx="34130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accent1"/>
                </a:solidFill>
              </a:rPr>
              <a:t>8 février 2017.</a:t>
            </a:r>
          </a:p>
          <a:p>
            <a:r>
              <a:rPr lang="fr-FR" sz="1600" i="1" dirty="0" smtClean="0">
                <a:solidFill>
                  <a:schemeClr val="accent1"/>
                </a:solidFill>
              </a:rPr>
              <a:t>Journée </a:t>
            </a:r>
            <a:r>
              <a:rPr lang="fr-FR" sz="1600" b="1" i="1" dirty="0">
                <a:solidFill>
                  <a:schemeClr val="accent1"/>
                </a:solidFill>
              </a:rPr>
              <a:t>GRF </a:t>
            </a:r>
            <a:r>
              <a:rPr lang="fr-FR" sz="1600" b="1" i="1" dirty="0" smtClean="0">
                <a:solidFill>
                  <a:schemeClr val="accent1"/>
                </a:solidFill>
              </a:rPr>
              <a:t>(Groupe </a:t>
            </a:r>
            <a:r>
              <a:rPr lang="fr-FR" sz="1600" b="1" i="1" dirty="0">
                <a:solidFill>
                  <a:schemeClr val="accent1"/>
                </a:solidFill>
              </a:rPr>
              <a:t>de Réflexion et de Formation</a:t>
            </a:r>
            <a:r>
              <a:rPr lang="fr-FR" sz="1600" b="1" i="1" dirty="0" smtClean="0">
                <a:solidFill>
                  <a:schemeClr val="accent1"/>
                </a:solidFill>
              </a:rPr>
              <a:t>) Biotechnologies</a:t>
            </a:r>
            <a:endParaRPr lang="fr-FR" sz="1600" i="1" dirty="0" smtClean="0">
              <a:solidFill>
                <a:schemeClr val="accent1"/>
              </a:solidFill>
            </a:endParaRPr>
          </a:p>
          <a:p>
            <a:r>
              <a:rPr lang="fr-FR" sz="1600" i="1" dirty="0" smtClean="0">
                <a:solidFill>
                  <a:schemeClr val="accent1"/>
                </a:solidFill>
              </a:rPr>
              <a:t>Académie de la Martinique. </a:t>
            </a:r>
          </a:p>
          <a:p>
            <a:r>
              <a:rPr lang="fr-FR" sz="1600" i="1" dirty="0" smtClean="0">
                <a:solidFill>
                  <a:schemeClr val="accent1"/>
                </a:solidFill>
              </a:rPr>
              <a:t>Sous –groupe : BTS de la filières Biotechnologies</a:t>
            </a:r>
            <a:endParaRPr lang="fr-FR" sz="16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8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482220" y="626249"/>
            <a:ext cx="4112643" cy="1015663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Quelles sont les causes possibles des étudiants en difficultés ? (liens avec leur formation)</a:t>
            </a:r>
            <a:endParaRPr lang="fr-FR" sz="2000" dirty="0"/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6458663" y="934026"/>
            <a:ext cx="4888939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Comment éliminer ou amoindrir les causes ?</a:t>
            </a:r>
            <a:endParaRPr lang="fr-FR" sz="2000" dirty="0"/>
          </a:p>
        </p:txBody>
      </p:sp>
      <p:sp>
        <p:nvSpPr>
          <p:cNvPr id="4" name="ZoneTexte 3"/>
          <p:cNvSpPr txBox="1"/>
          <p:nvPr>
            <p:custDataLst>
              <p:tags r:id="rId3"/>
            </p:custDataLst>
          </p:nvPr>
        </p:nvSpPr>
        <p:spPr>
          <a:xfrm>
            <a:off x="7495180" y="2688576"/>
            <a:ext cx="141349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Existantes</a:t>
            </a:r>
          </a:p>
        </p:txBody>
      </p:sp>
      <p:sp>
        <p:nvSpPr>
          <p:cNvPr id="5" name="ZoneTexte 4"/>
          <p:cNvSpPr txBox="1"/>
          <p:nvPr>
            <p:custDataLst>
              <p:tags r:id="rId4"/>
            </p:custDataLst>
          </p:nvPr>
        </p:nvSpPr>
        <p:spPr>
          <a:xfrm>
            <a:off x="7434839" y="3412962"/>
            <a:ext cx="14034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Innovantes</a:t>
            </a:r>
          </a:p>
        </p:txBody>
      </p:sp>
      <p:sp>
        <p:nvSpPr>
          <p:cNvPr id="6" name="ZoneTexte 5"/>
          <p:cNvSpPr txBox="1"/>
          <p:nvPr>
            <p:custDataLst>
              <p:tags r:id="rId5"/>
            </p:custDataLst>
          </p:nvPr>
        </p:nvSpPr>
        <p:spPr>
          <a:xfrm>
            <a:off x="9259547" y="2120893"/>
            <a:ext cx="24880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Bilan de ce qui est mis en place</a:t>
            </a:r>
          </a:p>
        </p:txBody>
      </p:sp>
      <p:sp>
        <p:nvSpPr>
          <p:cNvPr id="7" name="ZoneTexte 6"/>
          <p:cNvSpPr txBox="1"/>
          <p:nvPr>
            <p:custDataLst>
              <p:tags r:id="rId6"/>
            </p:custDataLst>
          </p:nvPr>
        </p:nvSpPr>
        <p:spPr>
          <a:xfrm>
            <a:off x="9259547" y="2795310"/>
            <a:ext cx="24880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Amélioration de l’existant</a:t>
            </a:r>
          </a:p>
        </p:txBody>
      </p:sp>
      <p:cxnSp>
        <p:nvCxnSpPr>
          <p:cNvPr id="9" name="Connecteur droit avec flèche 8"/>
          <p:cNvCxnSpPr>
            <a:stCxn id="4" idx="3"/>
            <a:endCxn id="6" idx="1"/>
          </p:cNvCxnSpPr>
          <p:nvPr/>
        </p:nvCxnSpPr>
        <p:spPr>
          <a:xfrm flipV="1">
            <a:off x="8908673" y="2444059"/>
            <a:ext cx="350874" cy="4445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4" idx="3"/>
            <a:endCxn id="7" idx="1"/>
          </p:cNvCxnSpPr>
          <p:nvPr/>
        </p:nvCxnSpPr>
        <p:spPr>
          <a:xfrm>
            <a:off x="8908673" y="2888631"/>
            <a:ext cx="350874" cy="2298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8870234" y="3318233"/>
            <a:ext cx="350874" cy="342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8848970" y="3649019"/>
            <a:ext cx="350874" cy="229845"/>
          </a:xfrm>
          <a:prstGeom prst="straightConnector1">
            <a:avLst/>
          </a:prstGeom>
          <a:ln w="57150">
            <a:solidFill>
              <a:srgbClr val="70A8D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>
            <p:custDataLst>
              <p:tags r:id="rId7"/>
            </p:custDataLst>
          </p:nvPr>
        </p:nvSpPr>
        <p:spPr>
          <a:xfrm>
            <a:off x="9259547" y="3649019"/>
            <a:ext cx="2488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Nouvelles propositions</a:t>
            </a:r>
          </a:p>
        </p:txBody>
      </p:sp>
      <p:sp>
        <p:nvSpPr>
          <p:cNvPr id="18" name="Ellipse 17"/>
          <p:cNvSpPr/>
          <p:nvPr/>
        </p:nvSpPr>
        <p:spPr>
          <a:xfrm>
            <a:off x="8848970" y="1785931"/>
            <a:ext cx="3275641" cy="2698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e 35"/>
          <p:cNvGrpSpPr/>
          <p:nvPr/>
        </p:nvGrpSpPr>
        <p:grpSpPr>
          <a:xfrm>
            <a:off x="8570570" y="5024547"/>
            <a:ext cx="3484860" cy="1744065"/>
            <a:chOff x="6233299" y="4864392"/>
            <a:chExt cx="4397470" cy="1744065"/>
          </a:xfrm>
        </p:grpSpPr>
        <p:sp>
          <p:nvSpPr>
            <p:cNvPr id="24" name="Rectangle 23"/>
            <p:cNvSpPr/>
            <p:nvPr/>
          </p:nvSpPr>
          <p:spPr>
            <a:xfrm>
              <a:off x="6638094" y="4864392"/>
              <a:ext cx="15306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/>
                <a:t>METTRE EN PLACE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416265" y="5434174"/>
              <a:ext cx="88415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ym typeface="Wingdings" panose="05000000000000000000" pitchFamily="2" charset="2"/>
                </a:rPr>
                <a:t>EVALUER 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737576" y="6135323"/>
              <a:ext cx="8931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ELIMINER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912226" y="5981962"/>
              <a:ext cx="93807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ym typeface="Wingdings" panose="05000000000000000000" pitchFamily="2" charset="2"/>
                </a:rPr>
                <a:t>CORRIGER</a:t>
              </a:r>
              <a:endParaRPr lang="fr-FR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09179" y="6300680"/>
              <a:ext cx="11801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GÉNÉRALISER</a:t>
              </a:r>
              <a:endParaRPr lang="fr-FR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9" name="Flèche en arc 28"/>
            <p:cNvSpPr/>
            <p:nvPr/>
          </p:nvSpPr>
          <p:spPr>
            <a:xfrm rot="16200000">
              <a:off x="6230679" y="5207220"/>
              <a:ext cx="1052623" cy="1047383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138713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chemeClr val="tx1"/>
                </a:solidFill>
              </a:endParaRPr>
            </a:p>
          </p:txBody>
        </p:sp>
        <p:sp>
          <p:nvSpPr>
            <p:cNvPr id="30" name="Flèche droite 29"/>
            <p:cNvSpPr/>
            <p:nvPr/>
          </p:nvSpPr>
          <p:spPr>
            <a:xfrm rot="2762323">
              <a:off x="9195741" y="5946152"/>
              <a:ext cx="699410" cy="1441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800008" y="5808292"/>
              <a:ext cx="396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OK</a:t>
              </a:r>
              <a:endParaRPr lang="fr-FR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718896" y="5584537"/>
              <a:ext cx="482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rgbClr val="FF0000"/>
                  </a:solidFill>
                  <a:sym typeface="Wingdings" panose="05000000000000000000" pitchFamily="2" charset="2"/>
                </a:rPr>
                <a:t>BOF</a:t>
              </a:r>
              <a:endParaRPr lang="fr-FR" sz="14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33" name="Flèche droite 32"/>
            <p:cNvSpPr/>
            <p:nvPr/>
          </p:nvSpPr>
          <p:spPr>
            <a:xfrm rot="18837677" flipH="1" flipV="1">
              <a:off x="7949148" y="5828765"/>
              <a:ext cx="631377" cy="176390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4" name="Flèche droite 33"/>
            <p:cNvSpPr/>
            <p:nvPr/>
          </p:nvSpPr>
          <p:spPr>
            <a:xfrm rot="16200000" flipH="1" flipV="1">
              <a:off x="8478828" y="5884352"/>
              <a:ext cx="631377" cy="32449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5" name="Flèche droite 34"/>
            <p:cNvSpPr/>
            <p:nvPr/>
          </p:nvSpPr>
          <p:spPr>
            <a:xfrm rot="2762323">
              <a:off x="8443426" y="5140414"/>
              <a:ext cx="460083" cy="343452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Groupe 36"/>
          <p:cNvGrpSpPr/>
          <p:nvPr>
            <p:custDataLst>
              <p:tags r:id="rId8"/>
            </p:custDataLst>
          </p:nvPr>
        </p:nvGrpSpPr>
        <p:grpSpPr>
          <a:xfrm>
            <a:off x="2407695" y="2588450"/>
            <a:ext cx="674796" cy="2436097"/>
            <a:chOff x="1809750" y="1358900"/>
            <a:chExt cx="1146175" cy="3390900"/>
          </a:xfrm>
        </p:grpSpPr>
        <p:sp>
          <p:nvSpPr>
            <p:cNvPr id="38" name="Ellipse 37"/>
            <p:cNvSpPr/>
            <p:nvPr/>
          </p:nvSpPr>
          <p:spPr>
            <a:xfrm>
              <a:off x="2032000" y="1358900"/>
              <a:ext cx="673100" cy="698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à coins arrondis 38"/>
            <p:cNvSpPr/>
            <p:nvPr/>
          </p:nvSpPr>
          <p:spPr>
            <a:xfrm>
              <a:off x="1892300" y="2006600"/>
              <a:ext cx="91440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à coins arrondis 39"/>
            <p:cNvSpPr/>
            <p:nvPr/>
          </p:nvSpPr>
          <p:spPr>
            <a:xfrm>
              <a:off x="2051050" y="33782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à coins arrondis 40"/>
            <p:cNvSpPr/>
            <p:nvPr/>
          </p:nvSpPr>
          <p:spPr>
            <a:xfrm>
              <a:off x="2411413" y="33782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2657475" y="20320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à coins arrondis 42"/>
            <p:cNvSpPr/>
            <p:nvPr/>
          </p:nvSpPr>
          <p:spPr>
            <a:xfrm>
              <a:off x="1809750" y="20066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4" name="ZoneTexte 43"/>
          <p:cNvSpPr txBox="1"/>
          <p:nvPr>
            <p:custDataLst>
              <p:tags r:id="rId9"/>
            </p:custDataLst>
          </p:nvPr>
        </p:nvSpPr>
        <p:spPr>
          <a:xfrm>
            <a:off x="126266" y="2763519"/>
            <a:ext cx="1607775" cy="39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1"/>
                </a:solidFill>
              </a:rPr>
              <a:t>Bac pro</a:t>
            </a:r>
            <a:endParaRPr lang="fr-FR" sz="2000" b="1" dirty="0">
              <a:solidFill>
                <a:schemeClr val="accent1"/>
              </a:solidFill>
            </a:endParaRPr>
          </a:p>
        </p:txBody>
      </p:sp>
      <p:sp>
        <p:nvSpPr>
          <p:cNvPr id="45" name="ZoneTexte 44"/>
          <p:cNvSpPr txBox="1"/>
          <p:nvPr>
            <p:custDataLst>
              <p:tags r:id="rId10"/>
            </p:custDataLst>
          </p:nvPr>
        </p:nvSpPr>
        <p:spPr>
          <a:xfrm>
            <a:off x="80738" y="3506863"/>
            <a:ext cx="1648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/>
                </a:solidFill>
              </a:rPr>
              <a:t>Bac de faible niveau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46" name="ZoneTexte 45"/>
          <p:cNvSpPr txBox="1"/>
          <p:nvPr>
            <p:custDataLst>
              <p:tags r:id="rId11"/>
            </p:custDataLst>
          </p:nvPr>
        </p:nvSpPr>
        <p:spPr>
          <a:xfrm>
            <a:off x="103511" y="4484081"/>
            <a:ext cx="1607775" cy="363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/>
                </a:solidFill>
              </a:rPr>
              <a:t>Autre profil</a:t>
            </a:r>
            <a:endParaRPr lang="fr-FR" b="1" dirty="0">
              <a:solidFill>
                <a:schemeClr val="accent1"/>
              </a:solidFill>
            </a:endParaRPr>
          </a:p>
        </p:txBody>
      </p:sp>
      <p:cxnSp>
        <p:nvCxnSpPr>
          <p:cNvPr id="47" name="Connecteur droit avec flèche 46"/>
          <p:cNvCxnSpPr/>
          <p:nvPr>
            <p:custDataLst>
              <p:tags r:id="rId12"/>
            </p:custDataLst>
          </p:nvPr>
        </p:nvCxnSpPr>
        <p:spPr>
          <a:xfrm>
            <a:off x="1455129" y="3025093"/>
            <a:ext cx="787791" cy="145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>
            <p:custDataLst>
              <p:tags r:id="rId13"/>
            </p:custDataLst>
          </p:nvPr>
        </p:nvCxnSpPr>
        <p:spPr>
          <a:xfrm flipV="1">
            <a:off x="1805480" y="3515403"/>
            <a:ext cx="495638" cy="171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>
            <p:custDataLst>
              <p:tags r:id="rId14"/>
            </p:custDataLst>
          </p:nvPr>
        </p:nvCxnSpPr>
        <p:spPr>
          <a:xfrm flipV="1">
            <a:off x="1584533" y="3837367"/>
            <a:ext cx="747057" cy="74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>
            <p:custDataLst>
              <p:tags r:id="rId15"/>
            </p:custDataLst>
          </p:nvPr>
        </p:nvSpPr>
        <p:spPr>
          <a:xfrm>
            <a:off x="3238299" y="2787950"/>
            <a:ext cx="1793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Enumérations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 des critères 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Réussite/Echec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1" name="Flèche courbée vers la gauche 50"/>
          <p:cNvSpPr/>
          <p:nvPr/>
        </p:nvSpPr>
        <p:spPr>
          <a:xfrm rot="3738795">
            <a:off x="2672930" y="3635319"/>
            <a:ext cx="620971" cy="26335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ZoneTexte 57"/>
          <p:cNvSpPr txBox="1"/>
          <p:nvPr>
            <p:custDataLst>
              <p:tags r:id="rId16"/>
            </p:custDataLst>
          </p:nvPr>
        </p:nvSpPr>
        <p:spPr>
          <a:xfrm>
            <a:off x="6081354" y="3041531"/>
            <a:ext cx="18250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stratégies</a:t>
            </a:r>
          </a:p>
        </p:txBody>
      </p:sp>
      <p:cxnSp>
        <p:nvCxnSpPr>
          <p:cNvPr id="59" name="Connecteur droit avec flèche 58"/>
          <p:cNvCxnSpPr>
            <a:endCxn id="4" idx="1"/>
          </p:cNvCxnSpPr>
          <p:nvPr/>
        </p:nvCxnSpPr>
        <p:spPr>
          <a:xfrm flipV="1">
            <a:off x="7302710" y="2888631"/>
            <a:ext cx="19247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endCxn id="5" idx="1"/>
          </p:cNvCxnSpPr>
          <p:nvPr/>
        </p:nvCxnSpPr>
        <p:spPr>
          <a:xfrm>
            <a:off x="7253147" y="3471123"/>
            <a:ext cx="181692" cy="141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lèche droite 63"/>
          <p:cNvSpPr/>
          <p:nvPr/>
        </p:nvSpPr>
        <p:spPr>
          <a:xfrm>
            <a:off x="5077975" y="295494"/>
            <a:ext cx="943675" cy="605737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-61810" y="-29724"/>
            <a:ext cx="11653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accent1"/>
                </a:solidFill>
              </a:rPr>
              <a:t>Démarche globale des réflexions du groupe.</a:t>
            </a:r>
            <a:endParaRPr lang="fr-FR" b="1" i="1" dirty="0">
              <a:solidFill>
                <a:schemeClr val="accent1"/>
              </a:solidFill>
            </a:endParaRPr>
          </a:p>
        </p:txBody>
      </p:sp>
      <p:cxnSp>
        <p:nvCxnSpPr>
          <p:cNvPr id="67" name="Connecteur droit avec flèche 66"/>
          <p:cNvCxnSpPr/>
          <p:nvPr/>
        </p:nvCxnSpPr>
        <p:spPr>
          <a:xfrm flipV="1">
            <a:off x="9747860" y="4484019"/>
            <a:ext cx="309287" cy="5405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41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avec flèche 2"/>
          <p:cNvCxnSpPr/>
          <p:nvPr>
            <p:custDataLst>
              <p:tags r:id="rId1"/>
            </p:custDataLst>
          </p:nvPr>
        </p:nvCxnSpPr>
        <p:spPr>
          <a:xfrm flipV="1">
            <a:off x="1224897" y="4067476"/>
            <a:ext cx="9255959" cy="52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/>
          <p:nvPr>
            <p:custDataLst>
              <p:tags r:id="rId2"/>
            </p:custDataLst>
          </p:nvPr>
        </p:nvCxnSpPr>
        <p:spPr>
          <a:xfrm>
            <a:off x="1512547" y="1955505"/>
            <a:ext cx="1104900" cy="209550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>
            <p:custDataLst>
              <p:tags r:id="rId3"/>
            </p:custDataLst>
          </p:nvPr>
        </p:nvCxnSpPr>
        <p:spPr>
          <a:xfrm>
            <a:off x="8846952" y="1966660"/>
            <a:ext cx="1104900" cy="209550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>
            <p:custDataLst>
              <p:tags r:id="rId4"/>
            </p:custDataLst>
          </p:nvPr>
        </p:nvCxnSpPr>
        <p:spPr>
          <a:xfrm>
            <a:off x="7228625" y="1945147"/>
            <a:ext cx="1104900" cy="209550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>
            <p:custDataLst>
              <p:tags r:id="rId5"/>
            </p:custDataLst>
          </p:nvPr>
        </p:nvCxnSpPr>
        <p:spPr>
          <a:xfrm flipV="1">
            <a:off x="5762329" y="4072752"/>
            <a:ext cx="1104900" cy="20955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>
            <p:custDataLst>
              <p:tags r:id="rId6"/>
            </p:custDataLst>
          </p:nvPr>
        </p:nvCxnSpPr>
        <p:spPr>
          <a:xfrm flipV="1">
            <a:off x="3811297" y="4067475"/>
            <a:ext cx="1104900" cy="20955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>
            <p:custDataLst>
              <p:tags r:id="rId7"/>
            </p:custDataLst>
          </p:nvPr>
        </p:nvSpPr>
        <p:spPr>
          <a:xfrm>
            <a:off x="10565443" y="3806434"/>
            <a:ext cx="1789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Difficultés / Echecs</a:t>
            </a:r>
            <a:endParaRPr lang="fr-FR" sz="24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>
            <p:custDataLst>
              <p:tags r:id="rId8"/>
            </p:custDataLst>
          </p:nvPr>
        </p:nvSpPr>
        <p:spPr>
          <a:xfrm>
            <a:off x="6615034" y="1319602"/>
            <a:ext cx="1234269" cy="646331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Effort au Travail</a:t>
            </a:r>
            <a:endParaRPr lang="fr-FR" dirty="0"/>
          </a:p>
        </p:txBody>
      </p:sp>
      <p:sp>
        <p:nvSpPr>
          <p:cNvPr id="14" name="ZoneTexte 13"/>
          <p:cNvSpPr txBox="1"/>
          <p:nvPr>
            <p:custDataLst>
              <p:tags r:id="rId9"/>
            </p:custDataLst>
          </p:nvPr>
        </p:nvSpPr>
        <p:spPr>
          <a:xfrm>
            <a:off x="8343585" y="1527789"/>
            <a:ext cx="1698371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Méthodologie</a:t>
            </a:r>
            <a:endParaRPr lang="fr-FR" sz="2000" dirty="0"/>
          </a:p>
        </p:txBody>
      </p:sp>
      <p:sp>
        <p:nvSpPr>
          <p:cNvPr id="15" name="ZoneTexte 14"/>
          <p:cNvSpPr txBox="1"/>
          <p:nvPr>
            <p:custDataLst>
              <p:tags r:id="rId10"/>
            </p:custDataLst>
          </p:nvPr>
        </p:nvSpPr>
        <p:spPr>
          <a:xfrm>
            <a:off x="4948746" y="6168253"/>
            <a:ext cx="187642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Pédagogie</a:t>
            </a:r>
            <a:endParaRPr lang="fr-FR" sz="2800" dirty="0"/>
          </a:p>
        </p:txBody>
      </p:sp>
      <p:sp>
        <p:nvSpPr>
          <p:cNvPr id="16" name="ZoneTexte 15"/>
          <p:cNvSpPr txBox="1"/>
          <p:nvPr>
            <p:custDataLst>
              <p:tags r:id="rId11"/>
            </p:custDataLst>
          </p:nvPr>
        </p:nvSpPr>
        <p:spPr>
          <a:xfrm>
            <a:off x="2932616" y="6157699"/>
            <a:ext cx="187642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Matière</a:t>
            </a:r>
            <a:endParaRPr lang="fr-FR" sz="2800" dirty="0"/>
          </a:p>
        </p:txBody>
      </p:sp>
      <p:sp>
        <p:nvSpPr>
          <p:cNvPr id="17" name="ZoneTexte 16"/>
          <p:cNvSpPr txBox="1"/>
          <p:nvPr>
            <p:custDataLst>
              <p:tags r:id="rId12"/>
            </p:custDataLst>
          </p:nvPr>
        </p:nvSpPr>
        <p:spPr>
          <a:xfrm>
            <a:off x="1039742" y="1533647"/>
            <a:ext cx="893447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Passé</a:t>
            </a:r>
            <a:endParaRPr lang="fr-FR" sz="2000" dirty="0"/>
          </a:p>
        </p:txBody>
      </p:sp>
      <p:sp>
        <p:nvSpPr>
          <p:cNvPr id="2" name="Accolade ouvrante 1"/>
          <p:cNvSpPr/>
          <p:nvPr/>
        </p:nvSpPr>
        <p:spPr>
          <a:xfrm>
            <a:off x="422983" y="1244008"/>
            <a:ext cx="283368" cy="2806996"/>
          </a:xfrm>
          <a:prstGeom prst="leftBrac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ouvrante 17"/>
          <p:cNvSpPr/>
          <p:nvPr/>
        </p:nvSpPr>
        <p:spPr>
          <a:xfrm>
            <a:off x="422983" y="4051004"/>
            <a:ext cx="283368" cy="28069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>
            <p:custDataLst>
              <p:tags r:id="rId13"/>
            </p:custDataLst>
          </p:nvPr>
        </p:nvSpPr>
        <p:spPr>
          <a:xfrm rot="16200000">
            <a:off x="-900337" y="2184310"/>
            <a:ext cx="22002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n>
                  <a:solidFill>
                    <a:schemeClr val="accent1"/>
                  </a:solidFill>
                </a:ln>
              </a:rPr>
              <a:t>Apprenant</a:t>
            </a:r>
            <a:endParaRPr lang="fr-FR" sz="2800" dirty="0">
              <a:ln>
                <a:solidFill>
                  <a:schemeClr val="accent1"/>
                </a:solidFill>
              </a:ln>
            </a:endParaRPr>
          </a:p>
        </p:txBody>
      </p:sp>
      <p:sp>
        <p:nvSpPr>
          <p:cNvPr id="20" name="ZoneTexte 19"/>
          <p:cNvSpPr txBox="1"/>
          <p:nvPr>
            <p:custDataLst>
              <p:tags r:id="rId14"/>
            </p:custDataLst>
          </p:nvPr>
        </p:nvSpPr>
        <p:spPr>
          <a:xfrm rot="16200000">
            <a:off x="-1102495" y="5136729"/>
            <a:ext cx="27052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n>
                  <a:solidFill>
                    <a:schemeClr val="accent1"/>
                  </a:solidFill>
                </a:ln>
              </a:rPr>
              <a:t>Système éducatif</a:t>
            </a:r>
            <a:endParaRPr lang="fr-FR" sz="2800" dirty="0">
              <a:ln>
                <a:solidFill>
                  <a:schemeClr val="accent1"/>
                </a:solidFill>
              </a:ln>
            </a:endParaRPr>
          </a:p>
        </p:txBody>
      </p:sp>
      <p:cxnSp>
        <p:nvCxnSpPr>
          <p:cNvPr id="21" name="Connecteur droit avec flèche 20"/>
          <p:cNvCxnSpPr/>
          <p:nvPr>
            <p:custDataLst>
              <p:tags r:id="rId15"/>
            </p:custDataLst>
          </p:nvPr>
        </p:nvCxnSpPr>
        <p:spPr>
          <a:xfrm flipV="1">
            <a:off x="7328789" y="4045728"/>
            <a:ext cx="1104900" cy="20955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>
            <p:custDataLst>
              <p:tags r:id="rId16"/>
            </p:custDataLst>
          </p:nvPr>
        </p:nvSpPr>
        <p:spPr>
          <a:xfrm>
            <a:off x="6911847" y="6173567"/>
            <a:ext cx="206082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Enseignants</a:t>
            </a:r>
            <a:endParaRPr lang="fr-FR" sz="2800" dirty="0"/>
          </a:p>
        </p:txBody>
      </p:sp>
      <p:cxnSp>
        <p:nvCxnSpPr>
          <p:cNvPr id="23" name="Connecteur droit avec flèche 22"/>
          <p:cNvCxnSpPr/>
          <p:nvPr>
            <p:custDataLst>
              <p:tags r:id="rId17"/>
            </p:custDataLst>
          </p:nvPr>
        </p:nvCxnSpPr>
        <p:spPr>
          <a:xfrm>
            <a:off x="2251256" y="1358752"/>
            <a:ext cx="1300768" cy="2723818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>
            <p:custDataLst>
              <p:tags r:id="rId18"/>
            </p:custDataLst>
          </p:nvPr>
        </p:nvSpPr>
        <p:spPr>
          <a:xfrm>
            <a:off x="1372012" y="667621"/>
            <a:ext cx="1624198" cy="707886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Potentialités propres</a:t>
            </a:r>
            <a:endParaRPr lang="fr-FR" sz="2000" dirty="0"/>
          </a:p>
        </p:txBody>
      </p:sp>
      <p:cxnSp>
        <p:nvCxnSpPr>
          <p:cNvPr id="25" name="Connecteur droit avec flèche 24"/>
          <p:cNvCxnSpPr>
            <a:stCxn id="42" idx="2"/>
          </p:cNvCxnSpPr>
          <p:nvPr>
            <p:custDataLst>
              <p:tags r:id="rId19"/>
            </p:custDataLst>
          </p:nvPr>
        </p:nvCxnSpPr>
        <p:spPr>
          <a:xfrm>
            <a:off x="4124152" y="980521"/>
            <a:ext cx="1382897" cy="3042878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>
            <p:custDataLst>
              <p:tags r:id="rId20"/>
            </p:custDataLst>
          </p:nvPr>
        </p:nvSpPr>
        <p:spPr>
          <a:xfrm>
            <a:off x="7212475" y="805542"/>
            <a:ext cx="1337528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Motivation</a:t>
            </a:r>
            <a:endParaRPr lang="fr-FR" sz="2000" dirty="0"/>
          </a:p>
        </p:txBody>
      </p:sp>
      <p:cxnSp>
        <p:nvCxnSpPr>
          <p:cNvPr id="27" name="Connecteur droit avec flèche 26"/>
          <p:cNvCxnSpPr/>
          <p:nvPr>
            <p:custDataLst>
              <p:tags r:id="rId21"/>
            </p:custDataLst>
          </p:nvPr>
        </p:nvCxnSpPr>
        <p:spPr>
          <a:xfrm flipV="1">
            <a:off x="1867576" y="4067475"/>
            <a:ext cx="1104900" cy="20955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>
            <p:custDataLst>
              <p:tags r:id="rId22"/>
            </p:custDataLst>
          </p:nvPr>
        </p:nvSpPr>
        <p:spPr>
          <a:xfrm>
            <a:off x="988895" y="6157699"/>
            <a:ext cx="187642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Orientation</a:t>
            </a:r>
            <a:endParaRPr lang="fr-FR" sz="2800" dirty="0"/>
          </a:p>
        </p:txBody>
      </p:sp>
      <p:cxnSp>
        <p:nvCxnSpPr>
          <p:cNvPr id="29" name="Connecteur droit avec flèche 28"/>
          <p:cNvCxnSpPr/>
          <p:nvPr>
            <p:custDataLst>
              <p:tags r:id="rId23"/>
            </p:custDataLst>
          </p:nvPr>
        </p:nvCxnSpPr>
        <p:spPr>
          <a:xfrm>
            <a:off x="3579456" y="1954148"/>
            <a:ext cx="676248" cy="2110669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>
            <p:custDataLst>
              <p:tags r:id="rId24"/>
            </p:custDataLst>
          </p:nvPr>
        </p:nvSpPr>
        <p:spPr>
          <a:xfrm>
            <a:off x="4886572" y="868659"/>
            <a:ext cx="1624198" cy="738664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Contenu de la formation précédente</a:t>
            </a:r>
            <a:endParaRPr lang="fr-FR" sz="1400" dirty="0"/>
          </a:p>
        </p:txBody>
      </p:sp>
      <p:cxnSp>
        <p:nvCxnSpPr>
          <p:cNvPr id="31" name="Connecteur droit avec flèche 30"/>
          <p:cNvCxnSpPr/>
          <p:nvPr>
            <p:custDataLst>
              <p:tags r:id="rId25"/>
            </p:custDataLst>
          </p:nvPr>
        </p:nvCxnSpPr>
        <p:spPr>
          <a:xfrm>
            <a:off x="5561642" y="1586920"/>
            <a:ext cx="480707" cy="2458517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>
            <p:custDataLst>
              <p:tags r:id="rId26"/>
            </p:custDataLst>
          </p:nvPr>
        </p:nvCxnSpPr>
        <p:spPr>
          <a:xfrm>
            <a:off x="7831157" y="1237991"/>
            <a:ext cx="1361614" cy="2851193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>
            <p:custDataLst>
              <p:tags r:id="rId27"/>
            </p:custDataLst>
          </p:nvPr>
        </p:nvSpPr>
        <p:spPr>
          <a:xfrm>
            <a:off x="2865320" y="1369323"/>
            <a:ext cx="1419852" cy="584775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Encadrement familial</a:t>
            </a:r>
            <a:endParaRPr lang="fr-FR" sz="1600" dirty="0"/>
          </a:p>
        </p:txBody>
      </p:sp>
      <p:sp>
        <p:nvSpPr>
          <p:cNvPr id="39" name="ZoneTexte 38"/>
          <p:cNvSpPr txBox="1"/>
          <p:nvPr>
            <p:custDataLst>
              <p:tags r:id="rId28"/>
            </p:custDataLst>
          </p:nvPr>
        </p:nvSpPr>
        <p:spPr>
          <a:xfrm>
            <a:off x="5976019" y="2075163"/>
            <a:ext cx="1326134" cy="52322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Connaissances initiales</a:t>
            </a:r>
            <a:endParaRPr lang="fr-FR" sz="1400" dirty="0"/>
          </a:p>
        </p:txBody>
      </p:sp>
      <p:cxnSp>
        <p:nvCxnSpPr>
          <p:cNvPr id="40" name="Connecteur droit avec flèche 39"/>
          <p:cNvCxnSpPr/>
          <p:nvPr>
            <p:custDataLst>
              <p:tags r:id="rId29"/>
            </p:custDataLst>
          </p:nvPr>
        </p:nvCxnSpPr>
        <p:spPr>
          <a:xfrm>
            <a:off x="6676175" y="2591478"/>
            <a:ext cx="816952" cy="1469956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>
            <p:custDataLst>
              <p:tags r:id="rId30"/>
            </p:custDataLst>
          </p:nvPr>
        </p:nvSpPr>
        <p:spPr>
          <a:xfrm>
            <a:off x="3538495" y="672744"/>
            <a:ext cx="1171314" cy="307777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Savoir-être</a:t>
            </a:r>
            <a:endParaRPr lang="fr-FR" sz="1400" dirty="0"/>
          </a:p>
        </p:txBody>
      </p:sp>
      <p:sp>
        <p:nvSpPr>
          <p:cNvPr id="44" name="ZoneTexte 43"/>
          <p:cNvSpPr txBox="1"/>
          <p:nvPr>
            <p:custDataLst>
              <p:tags r:id="rId31"/>
            </p:custDataLst>
          </p:nvPr>
        </p:nvSpPr>
        <p:spPr>
          <a:xfrm>
            <a:off x="4348998" y="3239588"/>
            <a:ext cx="4233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n w="22225">
                  <a:solidFill>
                    <a:srgbClr val="FF0000"/>
                  </a:solidFill>
                  <a:prstDash val="solid"/>
                </a:ln>
                <a:noFill/>
              </a:rPr>
              <a:t>Non exhaustif</a:t>
            </a:r>
            <a:endParaRPr lang="fr-FR" sz="2400" b="1" dirty="0">
              <a:ln w="22225">
                <a:solidFill>
                  <a:srgbClr val="FF0000"/>
                </a:solidFill>
                <a:prstDash val="solid"/>
              </a:ln>
              <a:noFill/>
            </a:endParaRPr>
          </a:p>
        </p:txBody>
      </p:sp>
      <p:sp>
        <p:nvSpPr>
          <p:cNvPr id="45" name="ZoneTexte 44"/>
          <p:cNvSpPr txBox="1"/>
          <p:nvPr>
            <p:custDataLst>
              <p:tags r:id="rId32"/>
            </p:custDataLst>
          </p:nvPr>
        </p:nvSpPr>
        <p:spPr>
          <a:xfrm>
            <a:off x="4100073" y="4539548"/>
            <a:ext cx="4233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n w="22225">
                  <a:solidFill>
                    <a:srgbClr val="FF0000"/>
                  </a:solidFill>
                  <a:prstDash val="solid"/>
                </a:ln>
                <a:noFill/>
              </a:rPr>
              <a:t>Non exhaustif</a:t>
            </a:r>
            <a:endParaRPr lang="fr-FR" sz="2400" b="1" dirty="0">
              <a:ln w="22225">
                <a:solidFill>
                  <a:srgbClr val="FF0000"/>
                </a:solidFill>
                <a:prstDash val="solid"/>
              </a:ln>
              <a:noFill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-61810" y="-29724"/>
            <a:ext cx="11653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accent1"/>
                </a:solidFill>
              </a:rPr>
              <a:t>Diagramme Causes-Effets =&gt;Analyses des critères conditionnant les difficultés des étudiants à l’origine de leur échec. </a:t>
            </a:r>
            <a:endParaRPr lang="fr-FR" b="1" i="1" dirty="0">
              <a:solidFill>
                <a:schemeClr val="accent1"/>
              </a:solidFill>
            </a:endParaRPr>
          </a:p>
        </p:txBody>
      </p:sp>
      <p:cxnSp>
        <p:nvCxnSpPr>
          <p:cNvPr id="60" name="Connecteur droit avec flèche 59"/>
          <p:cNvCxnSpPr/>
          <p:nvPr>
            <p:custDataLst>
              <p:tags r:id="rId33"/>
            </p:custDataLst>
          </p:nvPr>
        </p:nvCxnSpPr>
        <p:spPr>
          <a:xfrm>
            <a:off x="9795303" y="2501960"/>
            <a:ext cx="600392" cy="158061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>
            <p:custDataLst>
              <p:tags r:id="rId34"/>
            </p:custDataLst>
          </p:nvPr>
        </p:nvSpPr>
        <p:spPr>
          <a:xfrm>
            <a:off x="9192770" y="2105256"/>
            <a:ext cx="1698371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Absentéisme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803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48600" y="1145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>
                <a:solidFill>
                  <a:schemeClr val="accent1"/>
                </a:solidFill>
              </a:rPr>
              <a:t>Comment l’évaluation de certains critères permet de mieux cerner les difficultés pour apporter des réponses adaptées ?</a:t>
            </a:r>
            <a:endParaRPr lang="fr-FR" sz="2000" b="1" i="1" dirty="0">
              <a:solidFill>
                <a:schemeClr val="accent1"/>
              </a:solidFill>
            </a:endParaRPr>
          </a:p>
        </p:txBody>
      </p:sp>
      <p:sp>
        <p:nvSpPr>
          <p:cNvPr id="43" name="Flèche droite 42"/>
          <p:cNvSpPr/>
          <p:nvPr>
            <p:custDataLst>
              <p:tags r:id="rId2"/>
            </p:custDataLst>
          </p:nvPr>
        </p:nvSpPr>
        <p:spPr>
          <a:xfrm>
            <a:off x="4342687" y="4039697"/>
            <a:ext cx="5829282" cy="649626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lèche droite 43"/>
          <p:cNvSpPr/>
          <p:nvPr>
            <p:custDataLst>
              <p:tags r:id="rId3"/>
            </p:custDataLst>
          </p:nvPr>
        </p:nvSpPr>
        <p:spPr>
          <a:xfrm>
            <a:off x="4346983" y="1891940"/>
            <a:ext cx="5829282" cy="649626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droite 44"/>
          <p:cNvSpPr/>
          <p:nvPr>
            <p:custDataLst>
              <p:tags r:id="rId4"/>
            </p:custDataLst>
          </p:nvPr>
        </p:nvSpPr>
        <p:spPr>
          <a:xfrm>
            <a:off x="4346982" y="2646018"/>
            <a:ext cx="5829282" cy="649626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lèche droite 45"/>
          <p:cNvSpPr/>
          <p:nvPr>
            <p:custDataLst>
              <p:tags r:id="rId5"/>
            </p:custDataLst>
          </p:nvPr>
        </p:nvSpPr>
        <p:spPr>
          <a:xfrm>
            <a:off x="4319627" y="3355423"/>
            <a:ext cx="5829282" cy="649626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>
            <p:custDataLst>
              <p:tags r:id="rId6"/>
            </p:custDataLst>
          </p:nvPr>
        </p:nvSpPr>
        <p:spPr>
          <a:xfrm>
            <a:off x="4202117" y="4039697"/>
            <a:ext cx="4256458" cy="649626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>
            <p:custDataLst>
              <p:tags r:id="rId7"/>
            </p:custDataLst>
          </p:nvPr>
        </p:nvSpPr>
        <p:spPr>
          <a:xfrm>
            <a:off x="4206413" y="1891940"/>
            <a:ext cx="4256458" cy="649626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>
            <p:custDataLst>
              <p:tags r:id="rId8"/>
            </p:custDataLst>
          </p:nvPr>
        </p:nvSpPr>
        <p:spPr>
          <a:xfrm>
            <a:off x="4206412" y="2646018"/>
            <a:ext cx="4256458" cy="649626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>
            <p:custDataLst>
              <p:tags r:id="rId9"/>
            </p:custDataLst>
          </p:nvPr>
        </p:nvSpPr>
        <p:spPr>
          <a:xfrm>
            <a:off x="4179057" y="3355423"/>
            <a:ext cx="4256458" cy="649626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/>
          <p:cNvGrpSpPr/>
          <p:nvPr>
            <p:custDataLst>
              <p:tags r:id="rId10"/>
            </p:custDataLst>
          </p:nvPr>
        </p:nvGrpSpPr>
        <p:grpSpPr>
          <a:xfrm>
            <a:off x="3123125" y="2169706"/>
            <a:ext cx="674796" cy="2436097"/>
            <a:chOff x="1809750" y="1358900"/>
            <a:chExt cx="1146175" cy="3390900"/>
          </a:xfrm>
        </p:grpSpPr>
        <p:sp>
          <p:nvSpPr>
            <p:cNvPr id="3" name="Ellipse 2"/>
            <p:cNvSpPr/>
            <p:nvPr/>
          </p:nvSpPr>
          <p:spPr>
            <a:xfrm>
              <a:off x="2032000" y="1358900"/>
              <a:ext cx="673100" cy="698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à coins arrondis 3"/>
            <p:cNvSpPr/>
            <p:nvPr/>
          </p:nvSpPr>
          <p:spPr>
            <a:xfrm>
              <a:off x="1892300" y="2006600"/>
              <a:ext cx="91440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à coins arrondis 4"/>
            <p:cNvSpPr/>
            <p:nvPr/>
          </p:nvSpPr>
          <p:spPr>
            <a:xfrm>
              <a:off x="2051050" y="33782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2411413" y="33782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2657475" y="20320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1809750" y="2006600"/>
              <a:ext cx="29845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/>
          <p:cNvSpPr txBox="1"/>
          <p:nvPr>
            <p:custDataLst>
              <p:tags r:id="rId11"/>
            </p:custDataLst>
          </p:nvPr>
        </p:nvSpPr>
        <p:spPr>
          <a:xfrm>
            <a:off x="5894350" y="645318"/>
            <a:ext cx="1607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Niveau </a:t>
            </a: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initial</a:t>
            </a: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Nécessaire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4" name="Flèche droite 23"/>
          <p:cNvSpPr/>
          <p:nvPr>
            <p:custDataLst>
              <p:tags r:id="rId12"/>
            </p:custDataLst>
          </p:nvPr>
        </p:nvSpPr>
        <p:spPr>
          <a:xfrm>
            <a:off x="4206412" y="1891940"/>
            <a:ext cx="2496122" cy="64962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 droite 24"/>
          <p:cNvSpPr/>
          <p:nvPr>
            <p:custDataLst>
              <p:tags r:id="rId13"/>
            </p:custDataLst>
          </p:nvPr>
        </p:nvSpPr>
        <p:spPr>
          <a:xfrm>
            <a:off x="4179057" y="2646018"/>
            <a:ext cx="2523477" cy="64962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>
            <p:custDataLst>
              <p:tags r:id="rId14"/>
            </p:custDataLst>
          </p:nvPr>
        </p:nvSpPr>
        <p:spPr>
          <a:xfrm>
            <a:off x="4151702" y="3355423"/>
            <a:ext cx="2523477" cy="64962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>
            <p:custDataLst>
              <p:tags r:id="rId15"/>
            </p:custDataLst>
          </p:nvPr>
        </p:nvSpPr>
        <p:spPr>
          <a:xfrm>
            <a:off x="4929927" y="2048205"/>
            <a:ext cx="1450462" cy="363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Connaissances</a:t>
            </a:r>
            <a:endParaRPr lang="fr-FR" dirty="0"/>
          </a:p>
        </p:txBody>
      </p:sp>
      <p:sp>
        <p:nvSpPr>
          <p:cNvPr id="21" name="Rectangle 20"/>
          <p:cNvSpPr/>
          <p:nvPr>
            <p:custDataLst>
              <p:tags r:id="rId16"/>
            </p:custDataLst>
          </p:nvPr>
        </p:nvSpPr>
        <p:spPr>
          <a:xfrm>
            <a:off x="4963751" y="2789178"/>
            <a:ext cx="1361942" cy="363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Compétences</a:t>
            </a:r>
            <a:endParaRPr lang="fr-FR" dirty="0"/>
          </a:p>
        </p:txBody>
      </p:sp>
      <p:sp>
        <p:nvSpPr>
          <p:cNvPr id="22" name="Rectangle 21"/>
          <p:cNvSpPr/>
          <p:nvPr>
            <p:custDataLst>
              <p:tags r:id="rId17"/>
            </p:custDataLst>
          </p:nvPr>
        </p:nvSpPr>
        <p:spPr>
          <a:xfrm>
            <a:off x="4983568" y="3512314"/>
            <a:ext cx="1417874" cy="363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Méthodologie</a:t>
            </a:r>
            <a:endParaRPr lang="fr-FR" dirty="0"/>
          </a:p>
        </p:txBody>
      </p:sp>
      <p:sp>
        <p:nvSpPr>
          <p:cNvPr id="11" name="Flèche droite 10"/>
          <p:cNvSpPr/>
          <p:nvPr>
            <p:custDataLst>
              <p:tags r:id="rId18"/>
            </p:custDataLst>
          </p:nvPr>
        </p:nvSpPr>
        <p:spPr>
          <a:xfrm>
            <a:off x="4206826" y="1845703"/>
            <a:ext cx="238198" cy="7144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>
            <p:custDataLst>
              <p:tags r:id="rId19"/>
            </p:custDataLst>
          </p:nvPr>
        </p:nvSpPr>
        <p:spPr>
          <a:xfrm>
            <a:off x="4194838" y="2611292"/>
            <a:ext cx="777154" cy="7064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>
            <p:custDataLst>
              <p:tags r:id="rId20"/>
            </p:custDataLst>
          </p:nvPr>
        </p:nvSpPr>
        <p:spPr>
          <a:xfrm>
            <a:off x="4167636" y="3330820"/>
            <a:ext cx="481878" cy="7094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>
            <p:custDataLst>
              <p:tags r:id="rId21"/>
            </p:custDataLst>
          </p:nvPr>
        </p:nvSpPr>
        <p:spPr>
          <a:xfrm>
            <a:off x="7211645" y="525528"/>
            <a:ext cx="87053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fr-FR" sz="2000" b="1" baseline="30000" dirty="0" smtClean="0">
                <a:solidFill>
                  <a:schemeClr val="accent2">
                    <a:lumMod val="75000"/>
                  </a:schemeClr>
                </a:solidFill>
              </a:rPr>
              <a:t>ère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000" b="1" dirty="0" err="1" smtClean="0">
                <a:solidFill>
                  <a:schemeClr val="accent2">
                    <a:lumMod val="75000"/>
                  </a:schemeClr>
                </a:solidFill>
              </a:rPr>
              <a:t>annéeBTS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ZoneTexte 27"/>
          <p:cNvSpPr txBox="1"/>
          <p:nvPr>
            <p:custDataLst>
              <p:tags r:id="rId22"/>
            </p:custDataLst>
          </p:nvPr>
        </p:nvSpPr>
        <p:spPr>
          <a:xfrm>
            <a:off x="4748366" y="706894"/>
            <a:ext cx="160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/>
                </a:solidFill>
              </a:rPr>
              <a:t>Marge de progression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0" name="Flèche droite 29"/>
          <p:cNvSpPr/>
          <p:nvPr>
            <p:custDataLst>
              <p:tags r:id="rId23"/>
            </p:custDataLst>
          </p:nvPr>
        </p:nvSpPr>
        <p:spPr>
          <a:xfrm>
            <a:off x="4174761" y="4039697"/>
            <a:ext cx="2523477" cy="64962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>
            <p:custDataLst>
              <p:tags r:id="rId24"/>
            </p:custDataLst>
          </p:nvPr>
        </p:nvSpPr>
        <p:spPr>
          <a:xfrm>
            <a:off x="5006627" y="4196589"/>
            <a:ext cx="1137973" cy="363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Savoir-être</a:t>
            </a:r>
            <a:endParaRPr lang="fr-FR" dirty="0"/>
          </a:p>
        </p:txBody>
      </p:sp>
      <p:sp>
        <p:nvSpPr>
          <p:cNvPr id="32" name="Flèche droite 31"/>
          <p:cNvSpPr/>
          <p:nvPr>
            <p:custDataLst>
              <p:tags r:id="rId25"/>
            </p:custDataLst>
          </p:nvPr>
        </p:nvSpPr>
        <p:spPr>
          <a:xfrm>
            <a:off x="4191053" y="4001128"/>
            <a:ext cx="871710" cy="7267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 droite 34"/>
          <p:cNvSpPr/>
          <p:nvPr>
            <p:custDataLst>
              <p:tags r:id="rId26"/>
            </p:custDataLst>
          </p:nvPr>
        </p:nvSpPr>
        <p:spPr>
          <a:xfrm>
            <a:off x="4215630" y="4700946"/>
            <a:ext cx="2523477" cy="119076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/>
          <p:cNvSpPr/>
          <p:nvPr>
            <p:custDataLst>
              <p:tags r:id="rId27"/>
            </p:custDataLst>
          </p:nvPr>
        </p:nvSpPr>
        <p:spPr>
          <a:xfrm>
            <a:off x="4660936" y="4698076"/>
            <a:ext cx="1856331" cy="787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b="1" dirty="0" smtClean="0"/>
          </a:p>
          <a:p>
            <a:r>
              <a:rPr lang="fr-FR" sz="1400" b="1" dirty="0" smtClean="0"/>
              <a:t>Capacité propre à l’élève</a:t>
            </a:r>
          </a:p>
          <a:p>
            <a:r>
              <a:rPr lang="fr-FR" sz="1400" b="1" dirty="0" smtClean="0"/>
              <a:t>Problèmes ex :  </a:t>
            </a:r>
            <a:r>
              <a:rPr lang="fr-FR" sz="1400" b="1" dirty="0" err="1" smtClean="0"/>
              <a:t>dys</a:t>
            </a:r>
            <a:endParaRPr lang="fr-FR" sz="1400" dirty="0"/>
          </a:p>
        </p:txBody>
      </p:sp>
      <p:sp>
        <p:nvSpPr>
          <p:cNvPr id="37" name="Flèche droite 36"/>
          <p:cNvSpPr/>
          <p:nvPr>
            <p:custDataLst>
              <p:tags r:id="rId28"/>
            </p:custDataLst>
          </p:nvPr>
        </p:nvSpPr>
        <p:spPr>
          <a:xfrm>
            <a:off x="4215631" y="4698076"/>
            <a:ext cx="443416" cy="11936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>
            <p:custDataLst>
              <p:tags r:id="rId29"/>
            </p:custDataLst>
          </p:nvPr>
        </p:nvSpPr>
        <p:spPr>
          <a:xfrm>
            <a:off x="6360281" y="4650486"/>
            <a:ext cx="761428" cy="756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 smtClean="0">
                <a:solidFill>
                  <a:schemeClr val="accent4"/>
                </a:solidFill>
              </a:rPr>
              <a:t>?</a:t>
            </a:r>
            <a:endParaRPr lang="fr-FR" sz="4400" dirty="0"/>
          </a:p>
        </p:txBody>
      </p:sp>
      <p:sp>
        <p:nvSpPr>
          <p:cNvPr id="39" name="ZoneTexte 38"/>
          <p:cNvSpPr txBox="1"/>
          <p:nvPr>
            <p:custDataLst>
              <p:tags r:id="rId30"/>
            </p:custDataLst>
          </p:nvPr>
        </p:nvSpPr>
        <p:spPr>
          <a:xfrm>
            <a:off x="841696" y="2344775"/>
            <a:ext cx="1607775" cy="39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1"/>
                </a:solidFill>
              </a:rPr>
              <a:t>Bac pro</a:t>
            </a:r>
            <a:endParaRPr lang="fr-FR" sz="2000" b="1" dirty="0">
              <a:solidFill>
                <a:schemeClr val="accent1"/>
              </a:solidFill>
            </a:endParaRPr>
          </a:p>
        </p:txBody>
      </p:sp>
      <p:sp>
        <p:nvSpPr>
          <p:cNvPr id="40" name="ZoneTexte 39"/>
          <p:cNvSpPr txBox="1"/>
          <p:nvPr>
            <p:custDataLst>
              <p:tags r:id="rId31"/>
            </p:custDataLst>
          </p:nvPr>
        </p:nvSpPr>
        <p:spPr>
          <a:xfrm>
            <a:off x="796168" y="3088119"/>
            <a:ext cx="1648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/>
                </a:solidFill>
              </a:rPr>
              <a:t>Bac de faible niveau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41" name="ZoneTexte 40"/>
          <p:cNvSpPr txBox="1"/>
          <p:nvPr>
            <p:custDataLst>
              <p:tags r:id="rId32"/>
            </p:custDataLst>
          </p:nvPr>
        </p:nvSpPr>
        <p:spPr>
          <a:xfrm>
            <a:off x="818941" y="4065337"/>
            <a:ext cx="1607775" cy="363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/>
                </a:solidFill>
              </a:rPr>
              <a:t>Autre profil</a:t>
            </a:r>
            <a:endParaRPr lang="fr-FR" b="1" dirty="0">
              <a:solidFill>
                <a:schemeClr val="accent1"/>
              </a:solidFill>
            </a:endParaRPr>
          </a:p>
        </p:txBody>
      </p:sp>
      <p:cxnSp>
        <p:nvCxnSpPr>
          <p:cNvPr id="14" name="Connecteur droit 13"/>
          <p:cNvCxnSpPr/>
          <p:nvPr>
            <p:custDataLst>
              <p:tags r:id="rId33"/>
            </p:custDataLst>
          </p:nvPr>
        </p:nvCxnSpPr>
        <p:spPr>
          <a:xfrm>
            <a:off x="6702535" y="1984091"/>
            <a:ext cx="46368" cy="3759282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>
            <p:custDataLst>
              <p:tags r:id="rId34"/>
            </p:custDataLst>
          </p:nvPr>
        </p:nvCxnSpPr>
        <p:spPr>
          <a:xfrm>
            <a:off x="2170559" y="2606349"/>
            <a:ext cx="787791" cy="145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>
            <p:custDataLst>
              <p:tags r:id="rId35"/>
            </p:custDataLst>
          </p:nvPr>
        </p:nvCxnSpPr>
        <p:spPr>
          <a:xfrm flipV="1">
            <a:off x="2520910" y="3096659"/>
            <a:ext cx="495638" cy="171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/>
          <p:nvPr>
            <p:custDataLst>
              <p:tags r:id="rId36"/>
            </p:custDataLst>
          </p:nvPr>
        </p:nvCxnSpPr>
        <p:spPr>
          <a:xfrm flipV="1">
            <a:off x="2299963" y="3418623"/>
            <a:ext cx="747057" cy="74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>
            <p:custDataLst>
              <p:tags r:id="rId37"/>
            </p:custDataLst>
          </p:nvPr>
        </p:nvCxnSpPr>
        <p:spPr>
          <a:xfrm>
            <a:off x="8473239" y="1923383"/>
            <a:ext cx="10618" cy="377001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>
            <p:custDataLst>
              <p:tags r:id="rId38"/>
            </p:custDataLst>
          </p:nvPr>
        </p:nvCxnSpPr>
        <p:spPr>
          <a:xfrm>
            <a:off x="10138953" y="1926746"/>
            <a:ext cx="51079" cy="3866598"/>
          </a:xfrm>
          <a:prstGeom prst="line">
            <a:avLst/>
          </a:prstGeom>
          <a:ln w="5715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>
            <p:custDataLst>
              <p:tags r:id="rId39"/>
            </p:custDataLst>
          </p:nvPr>
        </p:nvSpPr>
        <p:spPr>
          <a:xfrm>
            <a:off x="4598186" y="5577160"/>
            <a:ext cx="492257" cy="363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smtClean="0"/>
              <a:t>etc.</a:t>
            </a:r>
            <a:endParaRPr lang="fr-FR" sz="1400" i="1" dirty="0"/>
          </a:p>
        </p:txBody>
      </p:sp>
      <p:sp>
        <p:nvSpPr>
          <p:cNvPr id="23" name="Flèche vers le bas 22"/>
          <p:cNvSpPr/>
          <p:nvPr>
            <p:custDataLst>
              <p:tags r:id="rId40"/>
            </p:custDataLst>
          </p:nvPr>
        </p:nvSpPr>
        <p:spPr>
          <a:xfrm>
            <a:off x="6582182" y="1553070"/>
            <a:ext cx="260922" cy="2554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Accolade fermante 32"/>
          <p:cNvSpPr/>
          <p:nvPr>
            <p:custDataLst>
              <p:tags r:id="rId41"/>
            </p:custDataLst>
          </p:nvPr>
        </p:nvSpPr>
        <p:spPr>
          <a:xfrm rot="16200000">
            <a:off x="7522010" y="1093570"/>
            <a:ext cx="267897" cy="1403341"/>
          </a:xfrm>
          <a:prstGeom prst="rightBrac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à coins arrondis 62"/>
          <p:cNvSpPr/>
          <p:nvPr>
            <p:custDataLst>
              <p:tags r:id="rId42"/>
            </p:custDataLst>
          </p:nvPr>
        </p:nvSpPr>
        <p:spPr>
          <a:xfrm>
            <a:off x="2742657" y="1892474"/>
            <a:ext cx="4179626" cy="40181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63"/>
          <p:cNvSpPr txBox="1"/>
          <p:nvPr>
            <p:custDataLst>
              <p:tags r:id="rId43"/>
            </p:custDataLst>
          </p:nvPr>
        </p:nvSpPr>
        <p:spPr>
          <a:xfrm>
            <a:off x="2038248" y="5917569"/>
            <a:ext cx="6498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D</a:t>
            </a:r>
            <a:r>
              <a:rPr lang="fr-FR" sz="2000" b="1" dirty="0" smtClean="0">
                <a:solidFill>
                  <a:srgbClr val="FF0000"/>
                </a:solidFill>
              </a:rPr>
              <a:t>iagnostic </a:t>
            </a:r>
            <a:r>
              <a:rPr lang="fr-FR" sz="2000" b="1" dirty="0" smtClean="0">
                <a:solidFill>
                  <a:srgbClr val="FF0000"/>
                </a:solidFill>
              </a:rPr>
              <a:t>= Evaluation personnalisée des </a:t>
            </a:r>
            <a:r>
              <a:rPr lang="fr-FR" sz="2000" b="1" dirty="0" smtClean="0">
                <a:solidFill>
                  <a:srgbClr val="FF0000"/>
                </a:solidFill>
              </a:rPr>
              <a:t>items = </a:t>
            </a:r>
            <a:endParaRPr lang="fr-FR" sz="20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curseurs dans le rouge représentent </a:t>
            </a:r>
            <a:r>
              <a:rPr lang="fr-FR" sz="2000" b="1" dirty="0" smtClean="0">
                <a:solidFill>
                  <a:srgbClr val="FF0000"/>
                </a:solidFill>
              </a:rPr>
              <a:t>des scores faibles pour les items évalués. (tous les items ne sont pas évalué)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66" name="ZoneTexte 65"/>
          <p:cNvSpPr txBox="1"/>
          <p:nvPr>
            <p:custDataLst>
              <p:tags r:id="rId44"/>
            </p:custDataLst>
          </p:nvPr>
        </p:nvSpPr>
        <p:spPr>
          <a:xfrm>
            <a:off x="401598" y="1271131"/>
            <a:ext cx="2180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Profil possible des étudiants en </a:t>
            </a:r>
            <a:r>
              <a:rPr lang="fr-FR" sz="2000" b="1" dirty="0" smtClean="0">
                <a:solidFill>
                  <a:srgbClr val="FF0000"/>
                </a:solidFill>
              </a:rPr>
              <a:t>Difficultés/échec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6" name="Accolade fermante 55"/>
          <p:cNvSpPr/>
          <p:nvPr>
            <p:custDataLst>
              <p:tags r:id="rId45"/>
            </p:custDataLst>
          </p:nvPr>
        </p:nvSpPr>
        <p:spPr>
          <a:xfrm rot="16200000">
            <a:off x="9160173" y="1026884"/>
            <a:ext cx="271724" cy="1478436"/>
          </a:xfrm>
          <a:prstGeom prst="righ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7" name="ZoneTexte 56"/>
          <p:cNvSpPr txBox="1"/>
          <p:nvPr>
            <p:custDataLst>
              <p:tags r:id="rId46"/>
            </p:custDataLst>
          </p:nvPr>
        </p:nvSpPr>
        <p:spPr>
          <a:xfrm>
            <a:off x="8873054" y="504250"/>
            <a:ext cx="87053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fr-FR" sz="2000" b="1" baseline="30000" dirty="0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000" b="1" dirty="0" err="1" smtClean="0">
                <a:solidFill>
                  <a:schemeClr val="accent6">
                    <a:lumMod val="75000"/>
                  </a:schemeClr>
                </a:solidFill>
              </a:rPr>
              <a:t>annéeBTS</a:t>
            </a:r>
            <a:endParaRPr lang="fr-F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" name="Rectangle 60"/>
          <p:cNvSpPr/>
          <p:nvPr>
            <p:custDataLst>
              <p:tags r:id="rId47"/>
            </p:custDataLst>
          </p:nvPr>
        </p:nvSpPr>
        <p:spPr>
          <a:xfrm>
            <a:off x="7541074" y="4766461"/>
            <a:ext cx="761428" cy="756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 smtClean="0">
                <a:solidFill>
                  <a:schemeClr val="accent4"/>
                </a:solidFill>
              </a:rPr>
              <a:t>?</a:t>
            </a:r>
            <a:endParaRPr lang="fr-FR" sz="4400" dirty="0"/>
          </a:p>
        </p:txBody>
      </p:sp>
      <p:sp>
        <p:nvSpPr>
          <p:cNvPr id="62" name="Rectangle 61"/>
          <p:cNvSpPr/>
          <p:nvPr>
            <p:custDataLst>
              <p:tags r:id="rId48"/>
            </p:custDataLst>
          </p:nvPr>
        </p:nvSpPr>
        <p:spPr>
          <a:xfrm>
            <a:off x="9165197" y="4785860"/>
            <a:ext cx="761428" cy="756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 smtClean="0">
                <a:solidFill>
                  <a:schemeClr val="accent4"/>
                </a:solidFill>
              </a:rPr>
              <a:t>?</a:t>
            </a:r>
            <a:endParaRPr lang="fr-FR" sz="4400" dirty="0"/>
          </a:p>
        </p:txBody>
      </p:sp>
      <p:sp>
        <p:nvSpPr>
          <p:cNvPr id="67" name="Accolade fermante 66"/>
          <p:cNvSpPr/>
          <p:nvPr>
            <p:custDataLst>
              <p:tags r:id="rId49"/>
            </p:custDataLst>
          </p:nvPr>
        </p:nvSpPr>
        <p:spPr>
          <a:xfrm rot="16200000">
            <a:off x="5453224" y="845737"/>
            <a:ext cx="261327" cy="1774220"/>
          </a:xfrm>
          <a:prstGeom prst="rightBrac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ZoneTexte 67"/>
          <p:cNvSpPr txBox="1"/>
          <p:nvPr>
            <p:custDataLst>
              <p:tags r:id="rId50"/>
            </p:custDataLst>
          </p:nvPr>
        </p:nvSpPr>
        <p:spPr>
          <a:xfrm>
            <a:off x="3495705" y="541578"/>
            <a:ext cx="1607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Niveau </a:t>
            </a: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initial</a:t>
            </a: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Diagnostiqué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69" name="Flèche vers le bas 68"/>
          <p:cNvSpPr/>
          <p:nvPr>
            <p:custDataLst>
              <p:tags r:id="rId51"/>
            </p:custDataLst>
          </p:nvPr>
        </p:nvSpPr>
        <p:spPr>
          <a:xfrm>
            <a:off x="4129983" y="1436985"/>
            <a:ext cx="260922" cy="2554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78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82296"/>
              </p:ext>
            </p:extLst>
          </p:nvPr>
        </p:nvGraphicFramePr>
        <p:xfrm>
          <a:off x="297713" y="1311124"/>
          <a:ext cx="11365022" cy="5418244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948820"/>
                <a:gridCol w="3085241"/>
                <a:gridCol w="2550569"/>
                <a:gridCol w="2780392"/>
              </a:tblGrid>
              <a:tr h="48048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Pré-bac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BTS 1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BTS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Enseignants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Journée</a:t>
                      </a:r>
                      <a:r>
                        <a:rPr lang="fr-FR" baseline="0" dirty="0" smtClean="0"/>
                        <a:t> porte ouverte</a:t>
                      </a:r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Faire des visites</a:t>
                      </a:r>
                      <a:r>
                        <a:rPr lang="fr-FR" baseline="0" dirty="0" smtClean="0"/>
                        <a:t> sur </a:t>
                      </a:r>
                      <a:r>
                        <a:rPr lang="fr-FR" baseline="0" dirty="0" smtClean="0"/>
                        <a:t>site</a:t>
                      </a:r>
                      <a:endParaRPr lang="fr-FR" baseline="0" dirty="0" smtClean="0"/>
                    </a:p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Être motivé aimer sa </a:t>
                      </a:r>
                      <a:r>
                        <a:rPr lang="fr-FR" dirty="0" smtClean="0"/>
                        <a:t>discipline (Formation)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57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Préparer</a:t>
                      </a:r>
                      <a:r>
                        <a:rPr lang="fr-FR" dirty="0" smtClean="0"/>
                        <a:t> </a:t>
                      </a:r>
                      <a:r>
                        <a:rPr lang="fr-FR" b="1" dirty="0" smtClean="0"/>
                        <a:t>MIEUX</a:t>
                      </a:r>
                      <a:r>
                        <a:rPr lang="fr-FR" dirty="0" smtClean="0"/>
                        <a:t> son projet professionnel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Faire venir des professionnels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Travailler en</a:t>
                      </a:r>
                      <a:r>
                        <a:rPr lang="fr-FR" baseline="0" dirty="0" smtClean="0"/>
                        <a:t> groupe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Faire une bonne information par les paires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Semaine d’immersion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Partager les expériences / s’entraider</a:t>
                      </a:r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Stage</a:t>
                      </a:r>
                      <a:r>
                        <a:rPr lang="fr-FR" baseline="0" dirty="0" smtClean="0"/>
                        <a:t> de fin d’année</a:t>
                      </a:r>
                    </a:p>
                    <a:p>
                      <a:pPr algn="ctr"/>
                      <a:r>
                        <a:rPr lang="fr-FR" b="1" baseline="0" dirty="0" smtClean="0"/>
                        <a:t>Avancer période de stage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Stage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1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Interrogations rapides et presque systématiques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Interrogations rapides et presque systématiques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Gestion des évaluations</a:t>
                      </a:r>
                      <a:r>
                        <a:rPr lang="fr-FR" sz="1600" baseline="0" dirty="0" smtClean="0"/>
                        <a:t> rapides </a:t>
                      </a:r>
                      <a:r>
                        <a:rPr lang="fr-FR" sz="1600" dirty="0" smtClean="0"/>
                        <a:t>et presque systématiques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1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Tutorat BTS 2</a:t>
                      </a:r>
                      <a:r>
                        <a:rPr lang="fr-FR" dirty="0" smtClean="0">
                          <a:sym typeface="Wingdings" panose="05000000000000000000" pitchFamily="2" charset="2"/>
                        </a:rPr>
                        <a:t>BTS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Tutorat S/</a:t>
                      </a:r>
                      <a:r>
                        <a:rPr lang="fr-FR" dirty="0" err="1" smtClean="0"/>
                        <a:t>bacpro</a:t>
                      </a:r>
                      <a:endParaRPr lang="fr-FR" dirty="0" smtClean="0"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Tutorat BTS 2</a:t>
                      </a:r>
                      <a:r>
                        <a:rPr lang="fr-FR" dirty="0" smtClean="0">
                          <a:sym typeface="Wingdings" panose="05000000000000000000" pitchFamily="2" charset="2"/>
                        </a:rPr>
                        <a:t>BTS 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Organisation des tutorats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1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Immersion de quelques étudiants</a:t>
                      </a:r>
                      <a:r>
                        <a:rPr lang="fr-FR" baseline="0" dirty="0" smtClean="0"/>
                        <a:t> en TP de seconde année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4831376" y="372357"/>
            <a:ext cx="7157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4"/>
                </a:solidFill>
              </a:rPr>
              <a:t>Comment améliorer la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motivation</a:t>
            </a:r>
            <a:r>
              <a:rPr lang="fr-FR" sz="3200" b="1" dirty="0" smtClean="0">
                <a:solidFill>
                  <a:schemeClr val="accent4"/>
                </a:solidFill>
              </a:rPr>
              <a:t> ?</a:t>
            </a:r>
            <a:endParaRPr lang="fr-FR" sz="3200" b="1" dirty="0">
              <a:solidFill>
                <a:schemeClr val="accent4"/>
              </a:solidFill>
            </a:endParaRPr>
          </a:p>
        </p:txBody>
      </p:sp>
      <p:sp>
        <p:nvSpPr>
          <p:cNvPr id="4" name="Flèche droite 3"/>
          <p:cNvSpPr/>
          <p:nvPr>
            <p:custDataLst>
              <p:tags r:id="rId3"/>
            </p:custDataLst>
          </p:nvPr>
        </p:nvSpPr>
        <p:spPr>
          <a:xfrm>
            <a:off x="4091601" y="387720"/>
            <a:ext cx="552450" cy="5540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>
            <p:custDataLst>
              <p:tags r:id="rId4"/>
            </p:custDataLst>
          </p:nvPr>
        </p:nvSpPr>
        <p:spPr>
          <a:xfrm>
            <a:off x="145076" y="480077"/>
            <a:ext cx="37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Pas ou pas assez de </a:t>
            </a:r>
            <a:r>
              <a:rPr lang="fr-FR" b="1" dirty="0" smtClean="0">
                <a:solidFill>
                  <a:srgbClr val="FF0000"/>
                </a:solidFill>
              </a:rPr>
              <a:t>motivation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>
            <p:custDataLst>
              <p:tags r:id="rId5"/>
            </p:custDataLst>
          </p:nvPr>
        </p:nvSpPr>
        <p:spPr>
          <a:xfrm>
            <a:off x="687927" y="941767"/>
            <a:ext cx="157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accent1">
                    <a:lumMod val="75000"/>
                  </a:schemeClr>
                </a:solidFill>
              </a:rPr>
              <a:t>Propositions</a:t>
            </a:r>
            <a:endParaRPr lang="fr-FR" b="1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4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8864461"/>
              </p:ext>
            </p:extLst>
          </p:nvPr>
        </p:nvGraphicFramePr>
        <p:xfrm>
          <a:off x="736600" y="1621366"/>
          <a:ext cx="10642599" cy="394165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629722"/>
                <a:gridCol w="3481045"/>
                <a:gridCol w="1860873"/>
                <a:gridCol w="2670959"/>
              </a:tblGrid>
              <a:tr h="48048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Pré-bac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BTS 1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BTS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Enseignants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Heures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pPr algn="ctr"/>
                      <a:r>
                        <a:rPr lang="fr-FR" baseline="0" dirty="0" smtClean="0"/>
                        <a:t>Renforcement-Passerelle</a:t>
                      </a:r>
                      <a:endParaRPr lang="fr-FR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Heures</a:t>
                      </a:r>
                      <a:r>
                        <a:rPr lang="fr-FR" baseline="0" dirty="0" smtClean="0"/>
                        <a:t> de soutien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(Attention trop d’heures)</a:t>
                      </a:r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Formation pour les enseignants sur les méthodologies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187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Faire une semaine dédiée</a:t>
                      </a:r>
                      <a:r>
                        <a:rPr lang="fr-FR" baseline="0" dirty="0" smtClean="0"/>
                        <a:t> à la méthodologie au début de la première année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Travailler en</a:t>
                      </a:r>
                      <a:r>
                        <a:rPr lang="fr-FR" baseline="0" dirty="0" smtClean="0"/>
                        <a:t> groupe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187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Pousser les étudiants à faire</a:t>
                      </a:r>
                      <a:r>
                        <a:rPr lang="fr-FR" b="0" baseline="0" dirty="0" smtClean="0"/>
                        <a:t> des fiches</a:t>
                      </a:r>
                      <a:endParaRPr lang="fr-FR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Partager les expériences / s’entraider</a:t>
                      </a:r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187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397500" y="203200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4"/>
                </a:solidFill>
              </a:rPr>
              <a:t>Comment améliorer la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méthodologie</a:t>
            </a:r>
            <a:r>
              <a:rPr lang="fr-FR" sz="3200" b="1" dirty="0" smtClean="0">
                <a:solidFill>
                  <a:schemeClr val="accent4"/>
                </a:solidFill>
              </a:rPr>
              <a:t> et les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connaissances de l’étudiant</a:t>
            </a:r>
            <a:r>
              <a:rPr lang="fr-FR" sz="3200" b="1" dirty="0" smtClean="0">
                <a:solidFill>
                  <a:schemeClr val="accent4"/>
                </a:solidFill>
              </a:rPr>
              <a:t> </a:t>
            </a:r>
            <a:r>
              <a:rPr lang="fr-FR" sz="3200" b="1" dirty="0" smtClean="0">
                <a:solidFill>
                  <a:schemeClr val="accent4"/>
                </a:solidFill>
              </a:rPr>
              <a:t>?</a:t>
            </a:r>
            <a:endParaRPr lang="fr-FR" sz="3200" b="1" dirty="0">
              <a:solidFill>
                <a:schemeClr val="accent4"/>
              </a:solidFill>
            </a:endParaRPr>
          </a:p>
        </p:txBody>
      </p:sp>
      <p:sp>
        <p:nvSpPr>
          <p:cNvPr id="4" name="Flèche droite 3"/>
          <p:cNvSpPr/>
          <p:nvPr>
            <p:custDataLst>
              <p:tags r:id="rId3"/>
            </p:custDataLst>
          </p:nvPr>
        </p:nvSpPr>
        <p:spPr>
          <a:xfrm>
            <a:off x="3904276" y="433442"/>
            <a:ext cx="552450" cy="5540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>
            <p:custDataLst>
              <p:tags r:id="rId4"/>
            </p:custDataLst>
          </p:nvPr>
        </p:nvSpPr>
        <p:spPr>
          <a:xfrm>
            <a:off x="332888" y="372357"/>
            <a:ext cx="375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Pas ou pas assez de </a:t>
            </a:r>
            <a:r>
              <a:rPr lang="fr-FR" b="1" dirty="0" smtClean="0">
                <a:solidFill>
                  <a:srgbClr val="FF0000"/>
                </a:solidFill>
              </a:rPr>
              <a:t>méthodologie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Mauvaise méthodologie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16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9642455"/>
              </p:ext>
            </p:extLst>
          </p:nvPr>
        </p:nvGraphicFramePr>
        <p:xfrm>
          <a:off x="852347" y="2650375"/>
          <a:ext cx="10553701" cy="2492164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527461"/>
                <a:gridCol w="3067291"/>
                <a:gridCol w="2858947"/>
                <a:gridCol w="2100002"/>
              </a:tblGrid>
              <a:tr h="48048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Pré-bac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BTS 1</a:t>
                      </a:r>
                      <a:endParaRPr lang="fr-F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BTS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Enseignants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108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(Motivation)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(Motivation)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(Motivation)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Tutorat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Tutorat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Interrogations rapides et presque systématiques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Interrogations rapides et presque systématiques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Informer sur quels sont les bonnes conditions de travail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4279900" y="4191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4"/>
                </a:solidFill>
              </a:rPr>
              <a:t>Comment améliorer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l’effort au travail </a:t>
            </a:r>
            <a:r>
              <a:rPr lang="fr-FR" sz="3200" b="1" dirty="0" smtClean="0">
                <a:solidFill>
                  <a:schemeClr val="accent4"/>
                </a:solidFill>
              </a:rPr>
              <a:t>?</a:t>
            </a:r>
            <a:endParaRPr lang="fr-FR" sz="3200" b="1" dirty="0">
              <a:solidFill>
                <a:schemeClr val="accent4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4435689" y="1404034"/>
            <a:ext cx="1847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L</a:t>
            </a:r>
            <a:r>
              <a:rPr lang="fr-FR" b="1" dirty="0" smtClean="0">
                <a:solidFill>
                  <a:schemeClr val="accent4"/>
                </a:solidFill>
              </a:rPr>
              <a:t>’effort au travail </a:t>
            </a:r>
            <a:endParaRPr lang="fr-FR" dirty="0"/>
          </a:p>
        </p:txBody>
      </p:sp>
      <p:sp>
        <p:nvSpPr>
          <p:cNvPr id="5" name="Flèche droite 4"/>
          <p:cNvSpPr/>
          <p:nvPr>
            <p:custDataLst>
              <p:tags r:id="rId4"/>
            </p:custDataLst>
          </p:nvPr>
        </p:nvSpPr>
        <p:spPr>
          <a:xfrm>
            <a:off x="6283503" y="1549400"/>
            <a:ext cx="552450" cy="27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6835953" y="1404034"/>
            <a:ext cx="29567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accent4"/>
                </a:solidFill>
              </a:rPr>
              <a:t>Acquisition de connaissances</a:t>
            </a:r>
          </a:p>
          <a:p>
            <a:r>
              <a:rPr lang="fr-FR" b="1" dirty="0" smtClean="0">
                <a:solidFill>
                  <a:schemeClr val="accent4"/>
                </a:solidFill>
              </a:rPr>
              <a:t>Acquisition de compétences</a:t>
            </a:r>
            <a:endParaRPr lang="fr-FR" dirty="0"/>
          </a:p>
        </p:txBody>
      </p:sp>
      <p:sp>
        <p:nvSpPr>
          <p:cNvPr id="7" name="ZoneTexte 6"/>
          <p:cNvSpPr txBox="1"/>
          <p:nvPr>
            <p:custDataLst>
              <p:tags r:id="rId6"/>
            </p:custDataLst>
          </p:nvPr>
        </p:nvSpPr>
        <p:spPr>
          <a:xfrm>
            <a:off x="332888" y="372357"/>
            <a:ext cx="375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Pas ou pas assez de travail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Pas d’habitude de travail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b="1" dirty="0" smtClean="0">
                <a:solidFill>
                  <a:srgbClr val="FF0000"/>
                </a:solidFill>
              </a:rPr>
              <a:t>as encadrement à la maison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Flèche droite 7"/>
          <p:cNvSpPr/>
          <p:nvPr>
            <p:custDataLst>
              <p:tags r:id="rId7"/>
            </p:custDataLst>
          </p:nvPr>
        </p:nvSpPr>
        <p:spPr>
          <a:xfrm>
            <a:off x="3904276" y="433442"/>
            <a:ext cx="552450" cy="5540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>
            <p:custDataLst>
              <p:tags r:id="rId8"/>
            </p:custDataLst>
          </p:nvPr>
        </p:nvSpPr>
        <p:spPr>
          <a:xfrm>
            <a:off x="3883025" y="1587499"/>
            <a:ext cx="552450" cy="27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>
            <p:custDataLst>
              <p:tags r:id="rId9"/>
            </p:custDataLst>
          </p:nvPr>
        </p:nvSpPr>
        <p:spPr>
          <a:xfrm>
            <a:off x="4435689" y="1740474"/>
            <a:ext cx="21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accent4"/>
                </a:solidFill>
              </a:rPr>
              <a:t>Condition de travail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5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536</Words>
  <Application>Microsoft Office PowerPoint</Application>
  <PresentationFormat>Grand écran</PresentationFormat>
  <Paragraphs>144</Paragraphs>
  <Slides>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Thème Office</vt:lpstr>
      <vt:lpstr>Problématique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Problématique</dc:title>
  <dc:creator>romain ferry</dc:creator>
  <cp:lastModifiedBy>bio Bio</cp:lastModifiedBy>
  <cp:revision>38</cp:revision>
  <dcterms:created xsi:type="dcterms:W3CDTF">2017-02-08T13:50:18Z</dcterms:created>
  <dcterms:modified xsi:type="dcterms:W3CDTF">2017-02-12T16:33:40Z</dcterms:modified>
</cp:coreProperties>
</file>