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71" r:id="rId11"/>
    <p:sldId id="267" r:id="rId12"/>
    <p:sldId id="264" r:id="rId13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9188EF-D219-761E-DD7D-E4B6FBE62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D6669-F162-7DD3-6702-93A39094C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256B70-5325-942B-1F19-7C06BD8B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BFEECA-FA3B-0761-2D45-CB3AF02F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A0F62C-B1EA-C36F-8266-CAD05366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5104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E8F18-A117-D293-B45C-F322120AE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04ACE9-08E2-BA21-90C0-8F58336E7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C15893-A519-B5D1-9856-C23FCBB97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9F406C-1B37-DA56-D8E4-8E18EBD51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1AD723-5CA9-8EC9-DAD5-646F5813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6917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9F5EF-E531-C090-10D9-75ECC64A0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B2399-E077-917A-9309-342E57E7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7F0743-0939-A025-8BB9-1B4FB8143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0F42DD-4011-461F-84BE-742072E7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B06BBE-5BBB-9ECB-E8BB-EA9D30274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9396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FDE414-38D9-AD53-5C72-73A8AE267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BD9987-D222-4398-B6D2-20D50C1656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5440E6-A887-62DB-B4DE-D9D93C44BB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E10659-FBC8-A43A-B7AC-6378A9224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C9C592-875F-96B3-E1DC-325585BA1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C76F36-C242-BCF3-6D53-48B9A4D9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1641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A4944D-C159-C32D-EC96-FFC535DFC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547493-6371-A711-DD6A-50B8EE226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C7C102-0699-A385-F0BB-CB3C49F53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9B2EB8E-1183-7204-BFD8-9041EB035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DA91C3-6769-6D54-AAD1-164AA3035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FEA6BC-004A-227B-B550-313A6BC15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0223011-034D-7FB6-7A0A-CA8B1A82B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54EF18-107D-7984-80FC-3B9C3167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69054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721AB-CB83-1E66-DAF5-545775D8B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9955DC7-F857-6351-3955-69AD8782F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B2BA43-1BA8-0533-521D-3C46AD5C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2BB3E72-64CE-F36A-B01D-F07C0DFD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6831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7E51A3-5084-83AD-DB04-ABE29021A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AEE701A-01D3-4715-4B94-0F93F145B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7F156F-04DE-E2C9-C8FC-AB12454E4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2453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58716-9903-53D1-5615-956B4B21A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141E73-7BB0-9EA5-1535-D732FFBFA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65A0B2-13D6-C9E6-9AA1-F6CEBC0BE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26A257-85FB-A81D-F68F-212317CF7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4F0F68-90CE-61B2-0148-AFFDEA09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B3F100-F935-430D-AD37-133A33F1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797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74C4FA-3FCF-17F5-4538-D93C80F4A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B57D67C-5E77-D72A-B6B9-6C16AFCB83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2E5F31-D459-3108-62A2-7CEE7927F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DC5269-E0B6-5E73-C066-C09D668B8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67F05D-33BE-59D3-05A9-B04A1CCC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9C1E90-FBF7-39B5-979C-A4890399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2493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64B8ED-AF42-DBA2-AC69-002900D77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C66907-2EAD-7ACE-0686-9D0CAB1C0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686D0B-A800-D440-01D9-9730A577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255975-1EF2-867D-02BF-45CCC023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E48A01-FC92-7CE5-B34E-74A15903A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9403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1B9F3F-41F6-8949-7260-6F67541E62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F70E36-341E-4F66-D91A-80B0285B4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043C6B-56F4-3E19-855C-98C36CB4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7D458C-73E2-732E-7FE0-80775C2F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862ECC-EFDD-6985-230E-515534242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9126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941B2D2-0C7A-9969-5420-7C71AE3A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3A71C4-D10A-4F3A-28D9-BAC135DA6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89D269-FCFC-32FB-6B88-25DD84D38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0034D-D808-45C1-BB62-C46213E356B7}" type="datetimeFigureOut">
              <a:rPr lang="LID4096" smtClean="0"/>
              <a:t>01/12/2024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816CFB-64C6-94C9-BA1B-8DD4A4040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0894A1-CF3F-4A99-196C-1D638CA1D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A86D7-171D-4287-A6FA-89794DECF493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047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%20%20ce.9720350Y@ac-martinique.fr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fr/search?q=Lyc%C3%A9e+g%C3%A9n%C3%A9ral+et+technologique+joseph+gaillard+martinique%0d%0a(Fort-de-France)&amp;sca_esv=595697517&amp;biw=1872&amp;bih=966&amp;ei=VeCWZcKMBe-KkdUP66yegAo&amp;ved=0ahUKEwiCi6mEl8SDAxVvRaQEHWuWB6AQ4dUDCBA&amp;uact=5&amp;oq=Lyc%C3%A9e+g%C3%A9n%C3%A9ral+et+technologique+joseph+gaillard+martinique%0d%0a(Fort-de-France)&amp;gs_lp=Egxnd3Mtd2l6LXNlcnAiTUx5Y8OpZSBnw6luw6lyYWwgZXQgdGVjaG5vbG9naXF1ZSBqb3NlcGggZ2FpbGxhcmQgbWFydGluaXF1ZQooRm9ydC1kZS1GcmFuY2UpSABQAFgAcAB4AJABAJgBAKABAKoBALgBA8gBAPgBAeIDBBgAIEE&amp;sclient=gws-wiz-ser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18341-4E70-E13F-4FB5-16A1711900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2205B1D-A30C-76D9-7B14-40266783A8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94515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1910EC-0DD4-4EDE-9F44-0D6800BC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1" y="2120348"/>
            <a:ext cx="2713214" cy="3922643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8F0B752-C94C-4B6E-B9CA-E8CDF99F1A76}"/>
              </a:ext>
            </a:extLst>
          </p:cNvPr>
          <p:cNvSpPr txBox="1"/>
          <p:nvPr/>
        </p:nvSpPr>
        <p:spPr>
          <a:xfrm>
            <a:off x="185530" y="-31602"/>
            <a:ext cx="1172817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Accompagner </a:t>
            </a:r>
            <a:br>
              <a:rPr lang="fr-FR" sz="4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l’apprenant vers ses études supérieures</a:t>
            </a:r>
            <a:br>
              <a:rPr lang="fr-FR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fr-FR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fr-FR" sz="2400" b="1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Professeurs de STMS un partenaire de l’orientation »</a:t>
            </a:r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BDCE45-7085-4498-A651-2091D2D23ABE}"/>
              </a:ext>
            </a:extLst>
          </p:cNvPr>
          <p:cNvSpPr txBox="1"/>
          <p:nvPr/>
        </p:nvSpPr>
        <p:spPr>
          <a:xfrm>
            <a:off x="3790122" y="2404945"/>
            <a:ext cx="81235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002060"/>
                </a:solidFill>
                <a:latin typeface="Arial Black" panose="020B0A04020102020204" pitchFamily="34" charset="0"/>
              </a:rPr>
              <a:t>Académies de Guadeloupe et de Martinique</a:t>
            </a:r>
            <a:r>
              <a:rPr lang="fr-FR" sz="3600" dirty="0"/>
              <a:t> </a:t>
            </a:r>
            <a:endParaRPr lang="fr-FR" sz="3600" dirty="0">
              <a:cs typeface="Calibri" panose="020F0502020204030204"/>
            </a:endParaRPr>
          </a:p>
          <a:p>
            <a:pPr algn="ctr"/>
            <a:r>
              <a:rPr lang="fr-FR" sz="2400" b="1" dirty="0">
                <a:cs typeface="Calibri" panose="020F0502020204030204"/>
              </a:rPr>
              <a:t>Jeudi 11 janvier 2024</a:t>
            </a:r>
          </a:p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37C5C5-D2FC-410A-8D1E-8BFB0D74B255}"/>
              </a:ext>
            </a:extLst>
          </p:cNvPr>
          <p:cNvSpPr/>
          <p:nvPr/>
        </p:nvSpPr>
        <p:spPr>
          <a:xfrm>
            <a:off x="3631097" y="4097716"/>
            <a:ext cx="856090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Times New Roman"/>
                <a:cs typeface="Times New Roman"/>
              </a:rPr>
              <a:t>Formation à destination des professeurs de</a:t>
            </a:r>
            <a:r>
              <a:rPr lang="fr-FR" sz="3200" dirty="0">
                <a:latin typeface="Trebuchet MS" panose="020B0603020202020204"/>
                <a:cs typeface="Times New Roman"/>
              </a:rPr>
              <a:t> </a:t>
            </a:r>
            <a:r>
              <a:rPr lang="fr-FR" sz="3200" b="1" dirty="0">
                <a:latin typeface="Times New Roman"/>
                <a:cs typeface="Times New Roman"/>
              </a:rPr>
              <a:t>Sciences et Techniques Médico-Sociales</a:t>
            </a:r>
          </a:p>
          <a:p>
            <a:endParaRPr lang="fr-FR" b="1" dirty="0">
              <a:latin typeface="Times New Roman"/>
              <a:cs typeface="Times New Roman"/>
            </a:endParaRPr>
          </a:p>
          <a:p>
            <a:r>
              <a:rPr lang="fr-FR" sz="1200" b="1" dirty="0">
                <a:latin typeface="Times New Roman"/>
                <a:cs typeface="Times New Roman"/>
              </a:rPr>
              <a:t>Formatrices: </a:t>
            </a:r>
            <a:r>
              <a:rPr lang="fr-FR" sz="1200" dirty="0">
                <a:latin typeface="Times New Roman"/>
                <a:cs typeface="Times New Roman"/>
              </a:rPr>
              <a:t>Madame LUYDLIN, IA-IPR en SMS- BSE</a:t>
            </a:r>
            <a:endParaRPr lang="fr-FR" sz="1200" b="1" dirty="0">
              <a:latin typeface="Times New Roman"/>
              <a:cs typeface="Times New Roman"/>
            </a:endParaRPr>
          </a:p>
          <a:p>
            <a:r>
              <a:rPr lang="fr-FR" sz="1200" dirty="0">
                <a:latin typeface="Times New Roman"/>
                <a:cs typeface="Times New Roman"/>
              </a:rPr>
              <a:t>	           Mesdames BEAUCHAMP / SAINT MAXIMIN / GOMBAULD / RENE-CORAIL, Chargées de mission en SMS-BSE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9F44B27-8C6E-4894-962B-6568EDC970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29808" y="6178401"/>
            <a:ext cx="962192" cy="679599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EEED2EE9-B0F2-4F83-953E-D100E8950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905" y="6178400"/>
            <a:ext cx="962192" cy="67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93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99D5A2-309A-4FFF-B716-8ED3DD700A97}"/>
              </a:ext>
            </a:extLst>
          </p:cNvPr>
          <p:cNvSpPr/>
          <p:nvPr/>
        </p:nvSpPr>
        <p:spPr>
          <a:xfrm>
            <a:off x="132522" y="0"/>
            <a:ext cx="6096000" cy="4462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Accompagner l’apprenant vers ses études supérieures</a:t>
            </a:r>
            <a:br>
              <a:rPr lang="fr-F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fr-FR" sz="1100" b="1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Professeur de STMS un partenaire de l’orientation »</a:t>
            </a:r>
            <a:endParaRPr lang="fr-FR" sz="1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4DC055-B4BD-4385-8A93-01E15461D808}"/>
              </a:ext>
            </a:extLst>
          </p:cNvPr>
          <p:cNvSpPr/>
          <p:nvPr/>
        </p:nvSpPr>
        <p:spPr>
          <a:xfrm>
            <a:off x="4283148" y="896320"/>
            <a:ext cx="3890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 DE LA JOURNEE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4BE840-9CDE-4F11-A7E6-1A18C34F8167}"/>
              </a:ext>
            </a:extLst>
          </p:cNvPr>
          <p:cNvSpPr/>
          <p:nvPr/>
        </p:nvSpPr>
        <p:spPr>
          <a:xfrm>
            <a:off x="417443" y="1080986"/>
            <a:ext cx="11622157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MATIN</a:t>
            </a:r>
          </a:p>
          <a:p>
            <a:endParaRPr lang="fr-FR" sz="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8h30  :	           IFSI :  Intervention M. BIABIANY </a:t>
            </a:r>
            <a:b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09h00  : 	BTS ABM - BTS Bio analyses et contrôles : Intervention M. JEAN BAPTISE Dimitri et LARCHER Nathalie (enseignants BTS ABM)</a:t>
            </a:r>
          </a:p>
          <a:p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09h30  : 	DTS IMRT : Intervention Mme MAMBERT (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coordonatrice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DTS IMRT – Martinique)</a:t>
            </a:r>
          </a:p>
          <a:p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10h00 : 	BTS MECP : Intervention  Mesdames OUZE, MICHEL (académie de Martinique) et Mme MATOU (académie de Guadeloupe)</a:t>
            </a:r>
            <a:b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b="1" u="sng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de 10h30 à 10h45</a:t>
            </a:r>
          </a:p>
          <a:p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10h45  : 	BTS SP3S :  Intervention Mme DEROND (académie de Martinique) et Mme VERDOL (académie de Guadeloupe)</a:t>
            </a:r>
            <a:endParaRPr lang="fr-FR" sz="11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1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11h 15 : 	BTS ESF : Intervention Mesdames CLEMENTE et HEDREVILLE  (STMS) et Mesdames BRELIERE et ZAMORA-REUGE (BSE)	 </a:t>
            </a:r>
          </a:p>
          <a:p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11h45 : 	DE CESF : Intervention Mme MYRTIL et Mme JEAN-ZEPHIRIN CESF exerçant en libéral</a:t>
            </a: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b="1" u="sng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12h30 – 14h pause déjeuner</a:t>
            </a:r>
          </a:p>
          <a:p>
            <a:pPr algn="ctr"/>
            <a:endParaRPr lang="fr-FR" sz="1100" dirty="0"/>
          </a:p>
          <a:p>
            <a:endParaRPr lang="fr-FR" sz="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APRES-MIDI</a:t>
            </a: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14h00 :	IFMES/ FORM’ACTION :  Intervention Mesdames BELLAY et BOUMEZBEUR (IFMES) , Mesdames VAIRAC et BARBEU (FORM’ACTION)</a:t>
            </a:r>
            <a:b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14h30  :  	IUT CSS : Intervention M. EUSTACHE</a:t>
            </a: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15 h00 : 	UFR STAPS : Intervention Mme COPAVER</a:t>
            </a:r>
          </a:p>
        </p:txBody>
      </p:sp>
    </p:spTree>
    <p:extLst>
      <p:ext uri="{BB962C8B-B14F-4D97-AF65-F5344CB8AC3E}">
        <p14:creationId xmlns:p14="http://schemas.microsoft.com/office/powerpoint/2010/main" val="4800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84407A-D5DA-46FC-B699-65E05D5F21F8}"/>
              </a:ext>
            </a:extLst>
          </p:cNvPr>
          <p:cNvSpPr txBox="1"/>
          <p:nvPr/>
        </p:nvSpPr>
        <p:spPr>
          <a:xfrm>
            <a:off x="4943061" y="1404730"/>
            <a:ext cx="3856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D644FB-498E-466B-B85E-51CD7A850B4E}"/>
              </a:ext>
            </a:extLst>
          </p:cNvPr>
          <p:cNvSpPr/>
          <p:nvPr/>
        </p:nvSpPr>
        <p:spPr>
          <a:xfrm>
            <a:off x="132522" y="0"/>
            <a:ext cx="60960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Accompagner </a:t>
            </a:r>
            <a:b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l’apprenant vers ses études supérieures</a:t>
            </a:r>
            <a:br>
              <a:rPr lang="fr-F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1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fr-FR" sz="1100" b="1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Professeur de STMS un partenaire de l’orientation »</a:t>
            </a:r>
            <a:endParaRPr lang="fr-FR" sz="11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0FC305-69CE-4D0E-A262-F9424CC8414D}"/>
              </a:ext>
            </a:extLst>
          </p:cNvPr>
          <p:cNvSpPr txBox="1"/>
          <p:nvPr/>
        </p:nvSpPr>
        <p:spPr>
          <a:xfrm>
            <a:off x="4678017" y="929381"/>
            <a:ext cx="5963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OBJECTIFS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7AEA36-C619-4EE7-8683-05D7F745F348}"/>
              </a:ext>
            </a:extLst>
          </p:cNvPr>
          <p:cNvSpPr txBox="1"/>
          <p:nvPr/>
        </p:nvSpPr>
        <p:spPr>
          <a:xfrm>
            <a:off x="781878" y="2278459"/>
            <a:ext cx="101114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Permettre à l’enseignant par des connaissances actualisées  de mieux accompagner les élèves dans leur processus d'orientation 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Echanger avec les représentants des établissements de l’enseignement supérieur et comprendre leurs exigences et attendus au regard de </a:t>
            </a:r>
            <a:r>
              <a:rPr lang="fr-FR" dirty="0" err="1"/>
              <a:t>Parcoursup</a:t>
            </a:r>
            <a:r>
              <a:rPr lang="fr-FR" dirty="0"/>
              <a:t> (critères de sélection, </a:t>
            </a:r>
            <a:r>
              <a:rPr lang="fr-FR" dirty="0" err="1"/>
              <a:t>pré-requis</a:t>
            </a:r>
            <a:r>
              <a:rPr lang="fr-FR" dirty="0"/>
              <a:t>…);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Permettre à l’enseignant de penser à des perspectives d’action à court, moyen et long termes dans le processus d’orientation des élèves.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73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1">
            <a:extLst>
              <a:ext uri="{FF2B5EF4-FFF2-40B4-BE49-F238E27FC236}">
                <a16:creationId xmlns:a16="http://schemas.microsoft.com/office/drawing/2014/main" id="{F00502A8-72E3-4551-BBF2-94EACD5E6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429" y="43837"/>
            <a:ext cx="1817117" cy="99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9E8763E5-FFB7-4476-9F79-2FA7DE80997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46079" y="99826"/>
            <a:ext cx="1806631" cy="943049"/>
          </a:xfrm>
          <a:prstGeom prst="rect">
            <a:avLst/>
          </a:prstGeom>
        </p:spPr>
      </p:pic>
      <p:pic>
        <p:nvPicPr>
          <p:cNvPr id="2052" name="Picture 4" descr="138 900+ Enseignant Noir Photos, taleaux et images libre de droits - iStock  | Soutien scolaire africain, Soutien scolaire, Menuisier">
            <a:extLst>
              <a:ext uri="{FF2B5EF4-FFF2-40B4-BE49-F238E27FC236}">
                <a16:creationId xmlns:a16="http://schemas.microsoft.com/office/drawing/2014/main" id="{22AEA57A-1162-46EF-8A0A-2D05B5AFE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878" y="1221225"/>
            <a:ext cx="5829300" cy="519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87FD89-B70B-4DAF-988B-E7660F36F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1224"/>
            <a:ext cx="6097007" cy="51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27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s de Sommaire – Téléchargement gratuit sur Freepik">
            <a:extLst>
              <a:ext uri="{FF2B5EF4-FFF2-40B4-BE49-F238E27FC236}">
                <a16:creationId xmlns:a16="http://schemas.microsoft.com/office/drawing/2014/main" id="{84FF6940-CBB5-4C31-AA90-04FBDC415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21" y="1472317"/>
            <a:ext cx="2457070" cy="33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3F47A3-DF6B-4CBF-A17A-B28E7CC617D1}"/>
              </a:ext>
            </a:extLst>
          </p:cNvPr>
          <p:cNvSpPr/>
          <p:nvPr/>
        </p:nvSpPr>
        <p:spPr>
          <a:xfrm>
            <a:off x="5152144" y="52554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Engravers MT" panose="02090707080505020304" pitchFamily="18" charset="0"/>
              </a:rPr>
              <a:t>SOMMAIRE</a:t>
            </a:r>
            <a:r>
              <a:rPr lang="fr-FR" dirty="0"/>
              <a:t>	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D386C7-DE81-4012-A45D-6C6800EF3003}"/>
              </a:ext>
            </a:extLst>
          </p:cNvPr>
          <p:cNvSpPr/>
          <p:nvPr/>
        </p:nvSpPr>
        <p:spPr>
          <a:xfrm>
            <a:off x="4277711" y="1472317"/>
            <a:ext cx="7225176" cy="436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1088" indent="-360363">
              <a:lnSpc>
                <a:spcPct val="140000"/>
              </a:lnSpc>
              <a:buFont typeface="Wingdings" panose="05000000000000000000" pitchFamily="2" charset="2"/>
              <a:buChar char="v"/>
            </a:pPr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Présentation  des formations</a:t>
            </a:r>
          </a:p>
          <a:p>
            <a:pPr marL="1081088" indent="-360363">
              <a:lnSpc>
                <a:spcPct val="140000"/>
              </a:lnSpc>
              <a:buFont typeface="Wingdings" panose="05000000000000000000" pitchFamily="2" charset="2"/>
              <a:buChar char="v"/>
            </a:pPr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Conditions retenues dans le cadre de l’examen des dossiers de candidature reçu via PARCOURSUP</a:t>
            </a:r>
          </a:p>
          <a:p>
            <a:pPr marL="1081088" indent="-360363">
              <a:lnSpc>
                <a:spcPct val="140000"/>
              </a:lnSpc>
              <a:buFont typeface="Wingdings" panose="05000000000000000000" pitchFamily="2" charset="2"/>
              <a:buChar char="v"/>
            </a:pPr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Echanges</a:t>
            </a:r>
          </a:p>
          <a:p>
            <a:pPr marL="720725">
              <a:lnSpc>
                <a:spcPct val="140000"/>
              </a:lnSpc>
            </a:pP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Chaque intervenant dispose de 30 minutes pour : présenter la formation, les conditions d’accès et répondre à quelques questions</a:t>
            </a:r>
          </a:p>
        </p:txBody>
      </p:sp>
    </p:spTree>
    <p:extLst>
      <p:ext uri="{BB962C8B-B14F-4D97-AF65-F5344CB8AC3E}">
        <p14:creationId xmlns:p14="http://schemas.microsoft.com/office/powerpoint/2010/main" val="647182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C7609E-C3A0-4EA1-91E5-69D3915F4486}"/>
              </a:ext>
            </a:extLst>
          </p:cNvPr>
          <p:cNvSpPr/>
          <p:nvPr/>
        </p:nvSpPr>
        <p:spPr>
          <a:xfrm>
            <a:off x="4086944" y="1782302"/>
            <a:ext cx="6690548" cy="246221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sz="3200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Madame PIERROT</a:t>
            </a:r>
          </a:p>
          <a:p>
            <a:r>
              <a:rPr lang="fr-FR" i="1" dirty="0"/>
              <a:t>Directrice des soins</a:t>
            </a:r>
            <a:endParaRPr lang="fr-FR" dirty="0"/>
          </a:p>
          <a:p>
            <a:r>
              <a:rPr lang="fr-FR" i="1" dirty="0"/>
              <a:t>Coordinatrice des Instituts et Ecoles de formation paramédicale</a:t>
            </a:r>
            <a:endParaRPr lang="fr-FR" dirty="0"/>
          </a:p>
          <a:p>
            <a:r>
              <a:rPr lang="fr-FR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Mail : </a:t>
            </a:r>
            <a:r>
              <a:rPr lang="fr-FR" i="1" dirty="0">
                <a:solidFill>
                  <a:srgbClr val="3333FF"/>
                </a:solidFill>
                <a:latin typeface="bookman old style" panose="02050604050505020204" pitchFamily="18" charset="0"/>
              </a:rPr>
              <a:t>niza.pierrot@ief-chguadeloupe.com</a:t>
            </a:r>
          </a:p>
          <a:p>
            <a:endParaRPr lang="fr-FR" i="1" dirty="0">
              <a:solidFill>
                <a:srgbClr val="3333FF"/>
              </a:solidFill>
              <a:latin typeface="bookman old style" panose="02050604050505020204" pitchFamily="18" charset="0"/>
            </a:endParaRPr>
          </a:p>
          <a:p>
            <a:r>
              <a:rPr lang="fr-FR" sz="3200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Madame BAZILE</a:t>
            </a:r>
          </a:p>
          <a:p>
            <a:r>
              <a:rPr lang="fr-FR" i="1" dirty="0"/>
              <a:t>Cadre formateur</a:t>
            </a:r>
            <a:endParaRPr lang="fr-FR" i="1" dirty="0">
              <a:solidFill>
                <a:srgbClr val="3333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CFF5561-B245-42C9-95B1-E643BDA36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38" y="1798557"/>
            <a:ext cx="3454605" cy="251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86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21D1C1-5168-403A-9C19-4024EB36907B}"/>
              </a:ext>
            </a:extLst>
          </p:cNvPr>
          <p:cNvSpPr/>
          <p:nvPr/>
        </p:nvSpPr>
        <p:spPr>
          <a:xfrm>
            <a:off x="3685441" y="1267058"/>
            <a:ext cx="8111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Monsieur JEAN BAPTISE DIMITRI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FA1C3C-DEE5-485E-AE4E-C66541D11510}"/>
              </a:ext>
            </a:extLst>
          </p:cNvPr>
          <p:cNvSpPr/>
          <p:nvPr/>
        </p:nvSpPr>
        <p:spPr>
          <a:xfrm>
            <a:off x="3375351" y="3707665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4000" b="1" i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9BC1CC-7023-4AEB-AD17-79701626005B}"/>
              </a:ext>
            </a:extLst>
          </p:cNvPr>
          <p:cNvSpPr/>
          <p:nvPr/>
        </p:nvSpPr>
        <p:spPr>
          <a:xfrm>
            <a:off x="3375351" y="4504634"/>
            <a:ext cx="6921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A50C6-B4E5-4A9A-954E-693ADC871C47}"/>
              </a:ext>
            </a:extLst>
          </p:cNvPr>
          <p:cNvSpPr/>
          <p:nvPr/>
        </p:nvSpPr>
        <p:spPr>
          <a:xfrm>
            <a:off x="3765567" y="1851833"/>
            <a:ext cx="7078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</a:rPr>
              <a:t>Professeur de Biotechnologies Génie Biologique</a:t>
            </a:r>
          </a:p>
          <a:p>
            <a:r>
              <a:rPr lang="fr-FR" sz="1600" dirty="0">
                <a:latin typeface="arial" panose="020B0604020202020204" pitchFamily="34" charset="0"/>
              </a:rPr>
              <a:t>Académie Martinique</a:t>
            </a:r>
            <a:endParaRPr lang="fr-FR" sz="1600" dirty="0"/>
          </a:p>
        </p:txBody>
      </p:sp>
      <p:pic>
        <p:nvPicPr>
          <p:cNvPr id="1026" name="Picture 2" descr="Bienvenue au lycée de Bellevue">
            <a:extLst>
              <a:ext uri="{FF2B5EF4-FFF2-40B4-BE49-F238E27FC236}">
                <a16:creationId xmlns:a16="http://schemas.microsoft.com/office/drawing/2014/main" id="{712709B0-3456-48AC-AF7B-00869321D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1" y="220205"/>
            <a:ext cx="1708791" cy="18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687DBD8-8A95-4125-AF00-27ADB9F41BDA}"/>
              </a:ext>
            </a:extLst>
          </p:cNvPr>
          <p:cNvSpPr txBox="1"/>
          <p:nvPr/>
        </p:nvSpPr>
        <p:spPr>
          <a:xfrm>
            <a:off x="3050628" y="3252217"/>
            <a:ext cx="6101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45EC04-20FE-47C3-8F51-03B356B08FB4}"/>
              </a:ext>
            </a:extLst>
          </p:cNvPr>
          <p:cNvSpPr/>
          <p:nvPr/>
        </p:nvSpPr>
        <p:spPr>
          <a:xfrm>
            <a:off x="4506026" y="3027306"/>
            <a:ext cx="6096000" cy="147732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Lycée de BELLEVUE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rue Marie-Thérèse Gertrude,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97262 Fort de France Cedex – Martinique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Tél. : 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0596 61 50 14   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Mail. : ce.9720003w@ac-martinique.fr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21D1C1-5168-403A-9C19-4024EB36907B}"/>
              </a:ext>
            </a:extLst>
          </p:cNvPr>
          <p:cNvSpPr/>
          <p:nvPr/>
        </p:nvSpPr>
        <p:spPr>
          <a:xfrm>
            <a:off x="3685441" y="91585"/>
            <a:ext cx="8111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Madame LARCHER Nathalie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CA50C6-B4E5-4A9A-954E-693ADC871C47}"/>
              </a:ext>
            </a:extLst>
          </p:cNvPr>
          <p:cNvSpPr/>
          <p:nvPr/>
        </p:nvSpPr>
        <p:spPr>
          <a:xfrm>
            <a:off x="3765567" y="637741"/>
            <a:ext cx="7078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</a:rPr>
              <a:t>Professeure de Biotechnologies Génie Biologique</a:t>
            </a:r>
          </a:p>
          <a:p>
            <a:r>
              <a:rPr lang="fr-FR" sz="1600" dirty="0">
                <a:latin typeface="arial" panose="020B0604020202020204" pitchFamily="34" charset="0"/>
              </a:rPr>
              <a:t>Académie Martinique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68940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21D1C1-5168-403A-9C19-4024EB36907B}"/>
              </a:ext>
            </a:extLst>
          </p:cNvPr>
          <p:cNvSpPr/>
          <p:nvPr/>
        </p:nvSpPr>
        <p:spPr>
          <a:xfrm>
            <a:off x="3021477" y="873233"/>
            <a:ext cx="3480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MAMBERT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FA1C3C-DEE5-485E-AE4E-C66541D11510}"/>
              </a:ext>
            </a:extLst>
          </p:cNvPr>
          <p:cNvSpPr/>
          <p:nvPr/>
        </p:nvSpPr>
        <p:spPr>
          <a:xfrm>
            <a:off x="3375351" y="3707665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4000" b="1" i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A50C6-B4E5-4A9A-954E-693ADC871C47}"/>
              </a:ext>
            </a:extLst>
          </p:cNvPr>
          <p:cNvSpPr/>
          <p:nvPr/>
        </p:nvSpPr>
        <p:spPr>
          <a:xfrm>
            <a:off x="3048000" y="2871723"/>
            <a:ext cx="7078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</a:rPr>
              <a:t>Académie Martinique</a:t>
            </a:r>
            <a:endParaRPr lang="fr-FR" dirty="0"/>
          </a:p>
        </p:txBody>
      </p:sp>
      <p:pic>
        <p:nvPicPr>
          <p:cNvPr id="3074" name="Picture 2" descr="Bienvenue au lycée de Bellevue">
            <a:extLst>
              <a:ext uri="{FF2B5EF4-FFF2-40B4-BE49-F238E27FC236}">
                <a16:creationId xmlns:a16="http://schemas.microsoft.com/office/drawing/2014/main" id="{64352A68-1C06-446D-BC07-F4F62B08E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58" y="235020"/>
            <a:ext cx="20764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A844F9-1891-4FC5-BC73-93AAEB62EFD0}"/>
              </a:ext>
            </a:extLst>
          </p:cNvPr>
          <p:cNvSpPr/>
          <p:nvPr/>
        </p:nvSpPr>
        <p:spPr>
          <a:xfrm>
            <a:off x="3021477" y="3446988"/>
            <a:ext cx="6096000" cy="147732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Lycée de BELLEVUE</a:t>
            </a:r>
          </a:p>
          <a:p>
            <a:r>
              <a:rPr lang="fr-FR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10 rue Marie-Thérèse Gertrude,</a:t>
            </a:r>
            <a:br>
              <a:rPr lang="fr-FR" dirty="0">
                <a:latin typeface="+mj-lt"/>
                <a:cs typeface="Arial" panose="020B0604020202020204" pitchFamily="34" charset="0"/>
              </a:rPr>
            </a:br>
            <a:r>
              <a:rPr lang="fr-FR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97262 Fort de France Cedex – Martinique</a:t>
            </a:r>
          </a:p>
          <a:p>
            <a:r>
              <a:rPr lang="fr-FR" dirty="0">
                <a:latin typeface="+mj-lt"/>
                <a:cs typeface="Arial" panose="020B0604020202020204" pitchFamily="34" charset="0"/>
              </a:rPr>
              <a:t>Tél. : 0596 61 50 14    </a:t>
            </a:r>
          </a:p>
          <a:p>
            <a:r>
              <a:rPr lang="fr-FR">
                <a:latin typeface="+mj-lt"/>
                <a:cs typeface="Arial" panose="020B0604020202020204" pitchFamily="34" charset="0"/>
              </a:rPr>
              <a:t>mail </a:t>
            </a:r>
            <a:r>
              <a:rPr lang="fr-FR" dirty="0">
                <a:latin typeface="+mj-lt"/>
                <a:cs typeface="Arial" panose="020B0604020202020204" pitchFamily="34" charset="0"/>
              </a:rPr>
              <a:t>: dts.imrt.bellevue@laposte.net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F85E2AC-A15F-4BA3-8DDB-431A520A58FC}"/>
              </a:ext>
            </a:extLst>
          </p:cNvPr>
          <p:cNvSpPr txBox="1"/>
          <p:nvPr/>
        </p:nvSpPr>
        <p:spPr>
          <a:xfrm>
            <a:off x="3021477" y="1472591"/>
            <a:ext cx="61012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Professeure de Sciences-Physiques</a:t>
            </a:r>
          </a:p>
          <a:p>
            <a:r>
              <a:rPr lang="fr-FR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Coordonnatrice du DTS IMRT</a:t>
            </a:r>
          </a:p>
          <a:p>
            <a:r>
              <a:rPr lang="fr-FR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Personne Compétente en Radioprotection</a:t>
            </a:r>
          </a:p>
          <a:p>
            <a:r>
              <a:rPr lang="fr-FR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Tutrice pédagogique du CFA Santé Martinique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700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21D1C1-5168-403A-9C19-4024EB36907B}"/>
              </a:ext>
            </a:extLst>
          </p:cNvPr>
          <p:cNvSpPr/>
          <p:nvPr/>
        </p:nvSpPr>
        <p:spPr>
          <a:xfrm>
            <a:off x="3538330" y="219010"/>
            <a:ext cx="62993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OUZE et Mme MICHEL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FA1C3C-DEE5-485E-AE4E-C66541D11510}"/>
              </a:ext>
            </a:extLst>
          </p:cNvPr>
          <p:cNvSpPr/>
          <p:nvPr/>
        </p:nvSpPr>
        <p:spPr>
          <a:xfrm>
            <a:off x="3375350" y="3075057"/>
            <a:ext cx="2850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MATOU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9BC1CC-7023-4AEB-AD17-79701626005B}"/>
              </a:ext>
            </a:extLst>
          </p:cNvPr>
          <p:cNvSpPr/>
          <p:nvPr/>
        </p:nvSpPr>
        <p:spPr>
          <a:xfrm>
            <a:off x="3538330" y="4276607"/>
            <a:ext cx="8236770" cy="175432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+mj-lt"/>
              </a:rPr>
              <a:t>LPO Nord Grande Terre Quartier de Beauport</a:t>
            </a:r>
          </a:p>
          <a:p>
            <a:r>
              <a:rPr lang="fr-FR" dirty="0">
                <a:latin typeface="+mj-lt"/>
              </a:rPr>
              <a:t>97117 Port-Louis</a:t>
            </a:r>
          </a:p>
          <a:p>
            <a:r>
              <a:rPr lang="fr-FR" dirty="0">
                <a:latin typeface="+mj-lt"/>
              </a:rPr>
              <a:t>05 90 21 73 34</a:t>
            </a:r>
          </a:p>
          <a:p>
            <a:r>
              <a:rPr lang="fr-FR" dirty="0">
                <a:latin typeface="+mj-lt"/>
              </a:rPr>
              <a:t>05 90 21 73 50</a:t>
            </a:r>
          </a:p>
          <a:p>
            <a:r>
              <a:rPr lang="fr-FR" dirty="0">
                <a:latin typeface="+mj-lt"/>
              </a:rPr>
              <a:t>ce.9711082z@ac-guadeloupe.fr</a:t>
            </a:r>
          </a:p>
          <a:p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A50C6-B4E5-4A9A-954E-693ADC871C47}"/>
              </a:ext>
            </a:extLst>
          </p:cNvPr>
          <p:cNvSpPr/>
          <p:nvPr/>
        </p:nvSpPr>
        <p:spPr>
          <a:xfrm>
            <a:off x="3538330" y="888466"/>
            <a:ext cx="7089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</a:rPr>
              <a:t>Professeures  d’esthétique cosmétique</a:t>
            </a:r>
          </a:p>
          <a:p>
            <a:r>
              <a:rPr lang="fr-FR" sz="1600" dirty="0">
                <a:latin typeface="arial" panose="020B0604020202020204" pitchFamily="34" charset="0"/>
              </a:rPr>
              <a:t>Académie Martinique</a:t>
            </a:r>
            <a:endParaRPr lang="fr-FR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BB8C2C-5BF8-400E-9FF7-3A2B903059B5}"/>
              </a:ext>
            </a:extLst>
          </p:cNvPr>
          <p:cNvSpPr/>
          <p:nvPr/>
        </p:nvSpPr>
        <p:spPr>
          <a:xfrm>
            <a:off x="3538330" y="1565730"/>
            <a:ext cx="8390438" cy="147732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202124"/>
                </a:solidFill>
                <a:latin typeface="+mj-lt"/>
              </a:rPr>
              <a:t>LP CHATEAUBOEUF</a:t>
            </a:r>
          </a:p>
          <a:p>
            <a:r>
              <a:rPr lang="fr-FR" dirty="0">
                <a:solidFill>
                  <a:srgbClr val="202124"/>
                </a:solidFill>
                <a:latin typeface="+mj-lt"/>
              </a:rPr>
              <a:t>Rue Raymond LABAT</a:t>
            </a:r>
          </a:p>
          <a:p>
            <a:r>
              <a:rPr lang="fr-FR" dirty="0">
                <a:solidFill>
                  <a:srgbClr val="202124"/>
                </a:solidFill>
                <a:latin typeface="+mj-lt"/>
              </a:rPr>
              <a:t>97200 – Fort-de-France</a:t>
            </a:r>
          </a:p>
          <a:p>
            <a:r>
              <a:rPr lang="fr-FR" dirty="0">
                <a:solidFill>
                  <a:srgbClr val="202124"/>
                </a:solidFill>
                <a:latin typeface="+mj-lt"/>
              </a:rPr>
              <a:t>Tél. 0596 75 40 50 / Fax. 0596 75 48 11</a:t>
            </a:r>
          </a:p>
          <a:p>
            <a:r>
              <a:rPr lang="fr-FR" dirty="0">
                <a:solidFill>
                  <a:srgbClr val="202124"/>
                </a:solidFill>
                <a:latin typeface="+mj-lt"/>
              </a:rPr>
              <a:t>ce.9720501m@ac-martinique.fr</a:t>
            </a:r>
            <a:endParaRPr lang="fr-FR" b="0" i="0" dirty="0">
              <a:solidFill>
                <a:srgbClr val="202124"/>
              </a:solidFill>
              <a:effectLst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129183-3E9D-4A4A-B210-522DB0CC83E2}"/>
              </a:ext>
            </a:extLst>
          </p:cNvPr>
          <p:cNvSpPr/>
          <p:nvPr/>
        </p:nvSpPr>
        <p:spPr>
          <a:xfrm>
            <a:off x="3538330" y="3659831"/>
            <a:ext cx="8390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Professeure d’esthétique cosmétique</a:t>
            </a:r>
          </a:p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Académie Guadeloupe</a:t>
            </a:r>
          </a:p>
        </p:txBody>
      </p:sp>
      <p:pic>
        <p:nvPicPr>
          <p:cNvPr id="2" name="Picture 2" descr="Liste du materiel année scolaire 2023-2024 – Lycée Professionnel de  Chateauboeuf">
            <a:extLst>
              <a:ext uri="{FF2B5EF4-FFF2-40B4-BE49-F238E27FC236}">
                <a16:creationId xmlns:a16="http://schemas.microsoft.com/office/drawing/2014/main" id="{9C403A03-9F45-49CC-99A9-75F966473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" y="169218"/>
            <a:ext cx="3381375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écurisation LPONGT – Lycée polyvalent Nord-Grande-Terre">
            <a:extLst>
              <a:ext uri="{FF2B5EF4-FFF2-40B4-BE49-F238E27FC236}">
                <a16:creationId xmlns:a16="http://schemas.microsoft.com/office/drawing/2014/main" id="{0CA5386C-23DD-49AC-B3CC-70776976F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2" y="3756704"/>
            <a:ext cx="2418890" cy="198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29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21D1C1-5168-403A-9C19-4024EB36907B}"/>
              </a:ext>
            </a:extLst>
          </p:cNvPr>
          <p:cNvSpPr/>
          <p:nvPr/>
        </p:nvSpPr>
        <p:spPr>
          <a:xfrm>
            <a:off x="3731131" y="35829"/>
            <a:ext cx="31390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DEROND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A50C6-B4E5-4A9A-954E-693ADC871C47}"/>
              </a:ext>
            </a:extLst>
          </p:cNvPr>
          <p:cNvSpPr/>
          <p:nvPr/>
        </p:nvSpPr>
        <p:spPr>
          <a:xfrm>
            <a:off x="3788145" y="642608"/>
            <a:ext cx="7078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</a:rPr>
              <a:t>Professeure de Sciences et Techniques Médico-Sociales (STMS) Académie Martinique 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05E06D-9367-4F3A-84B2-D1E89D3C6227}"/>
              </a:ext>
            </a:extLst>
          </p:cNvPr>
          <p:cNvSpPr/>
          <p:nvPr/>
        </p:nvSpPr>
        <p:spPr>
          <a:xfrm>
            <a:off x="3788145" y="1315458"/>
            <a:ext cx="8034771" cy="175432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+mj-lt"/>
              </a:rPr>
              <a:t>LGT Frantz FANON</a:t>
            </a:r>
          </a:p>
          <a:p>
            <a:r>
              <a:rPr lang="fr-FR" dirty="0">
                <a:latin typeface="+mj-lt"/>
              </a:rPr>
              <a:t>Cité scolaire </a:t>
            </a:r>
            <a:r>
              <a:rPr lang="fr-FR" dirty="0" err="1">
                <a:latin typeface="+mj-lt"/>
              </a:rPr>
              <a:t>Beausejour</a:t>
            </a:r>
            <a:endParaRPr lang="fr-FR" dirty="0">
              <a:latin typeface="+mj-lt"/>
            </a:endParaRPr>
          </a:p>
          <a:p>
            <a:r>
              <a:rPr lang="fr-FR" dirty="0">
                <a:latin typeface="+mj-lt"/>
              </a:rPr>
              <a:t>Cite </a:t>
            </a:r>
            <a:r>
              <a:rPr lang="fr-FR" dirty="0" err="1">
                <a:latin typeface="+mj-lt"/>
              </a:rPr>
              <a:t>Beausejour</a:t>
            </a:r>
            <a:endParaRPr lang="fr-FR" dirty="0">
              <a:latin typeface="+mj-lt"/>
            </a:endParaRPr>
          </a:p>
          <a:p>
            <a:r>
              <a:rPr lang="fr-FR" dirty="0">
                <a:latin typeface="+mj-lt"/>
              </a:rPr>
              <a:t>97220 La Trinité </a:t>
            </a:r>
          </a:p>
          <a:p>
            <a:pPr algn="l"/>
            <a:r>
              <a:rPr lang="fr-FR" b="1" i="0" dirty="0">
                <a:solidFill>
                  <a:srgbClr val="000000"/>
                </a:solidFill>
                <a:effectLst/>
                <a:latin typeface="+mj-lt"/>
              </a:rPr>
              <a:t>Tél. : </a:t>
            </a:r>
            <a:r>
              <a:rPr lang="fr-FR" b="0" i="0" dirty="0">
                <a:solidFill>
                  <a:srgbClr val="000000"/>
                </a:solidFill>
                <a:effectLst/>
                <a:latin typeface="+mj-lt"/>
              </a:rPr>
              <a:t>0596582196</a:t>
            </a:r>
          </a:p>
          <a:p>
            <a:pPr algn="l"/>
            <a:r>
              <a:rPr lang="fr-FR" b="1" i="0" dirty="0">
                <a:solidFill>
                  <a:srgbClr val="000000"/>
                </a:solidFill>
                <a:effectLst/>
                <a:latin typeface="+mj-lt"/>
              </a:rPr>
              <a:t>Email :</a:t>
            </a:r>
            <a:r>
              <a:rPr lang="fr-FR" b="0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r>
              <a:rPr lang="fr-FR" b="0" i="0" dirty="0">
                <a:solidFill>
                  <a:srgbClr val="000000"/>
                </a:solidFill>
                <a:effectLst/>
                <a:latin typeface="+mj-lt"/>
                <a:hlinkClick r:id="rId2"/>
              </a:rPr>
              <a:t>ce.9720350Y@ac-martinique.fr</a:t>
            </a:r>
            <a:endParaRPr lang="fr-FR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3074" name="Picture 2" descr="logo">
            <a:extLst>
              <a:ext uri="{FF2B5EF4-FFF2-40B4-BE49-F238E27FC236}">
                <a16:creationId xmlns:a16="http://schemas.microsoft.com/office/drawing/2014/main" id="{E06DC6A7-12C3-4EC9-99A1-F83704CC6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026"/>
            <a:ext cx="3294994" cy="164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DBBA78-FCD8-47C2-9809-A2CB4CFB6CCA}"/>
              </a:ext>
            </a:extLst>
          </p:cNvPr>
          <p:cNvSpPr/>
          <p:nvPr/>
        </p:nvSpPr>
        <p:spPr>
          <a:xfrm>
            <a:off x="3731130" y="4286878"/>
            <a:ext cx="8034771" cy="175432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+mj-lt"/>
              </a:rPr>
              <a:t>LPO Nord Grande Terre Quartier de Beauport</a:t>
            </a:r>
          </a:p>
          <a:p>
            <a:r>
              <a:rPr lang="fr-FR" dirty="0">
                <a:latin typeface="+mj-lt"/>
              </a:rPr>
              <a:t>97117 Port-Louis</a:t>
            </a:r>
          </a:p>
          <a:p>
            <a:r>
              <a:rPr lang="fr-FR" dirty="0">
                <a:latin typeface="+mj-lt"/>
              </a:rPr>
              <a:t>Tél. : </a:t>
            </a:r>
            <a:r>
              <a:rPr lang="fr-FR" dirty="0">
                <a:solidFill>
                  <a:srgbClr val="FF0000"/>
                </a:solidFill>
                <a:latin typeface="+mj-lt"/>
              </a:rPr>
              <a:t>05 90 21 73 34</a:t>
            </a:r>
          </a:p>
          <a:p>
            <a:r>
              <a:rPr lang="fr-FR" dirty="0">
                <a:latin typeface="+mj-lt"/>
              </a:rPr>
              <a:t>Tél. : </a:t>
            </a:r>
            <a:r>
              <a:rPr lang="fr-FR" dirty="0">
                <a:solidFill>
                  <a:srgbClr val="FF0000"/>
                </a:solidFill>
                <a:latin typeface="+mj-lt"/>
              </a:rPr>
              <a:t>05 90 21 73 50</a:t>
            </a:r>
          </a:p>
          <a:p>
            <a:r>
              <a:rPr lang="fr-FR" dirty="0">
                <a:latin typeface="+mj-lt"/>
              </a:rPr>
              <a:t>ce.9711082z@ac-guadeloupe.fr</a:t>
            </a:r>
            <a:endParaRPr lang="fr-FR" dirty="0">
              <a:solidFill>
                <a:srgbClr val="4D5156"/>
              </a:solidFill>
              <a:latin typeface="+mj-lt"/>
            </a:endParaRPr>
          </a:p>
          <a:p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87840-607C-4171-9108-147219044000}"/>
              </a:ext>
            </a:extLst>
          </p:cNvPr>
          <p:cNvSpPr/>
          <p:nvPr/>
        </p:nvSpPr>
        <p:spPr>
          <a:xfrm>
            <a:off x="3673423" y="3136612"/>
            <a:ext cx="3196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VERDOL </a:t>
            </a:r>
          </a:p>
        </p:txBody>
      </p:sp>
      <p:pic>
        <p:nvPicPr>
          <p:cNvPr id="11" name="Picture 2" descr="Sécurisation LPONGT – Lycée polyvalent Nord-Grande-Terre">
            <a:extLst>
              <a:ext uri="{FF2B5EF4-FFF2-40B4-BE49-F238E27FC236}">
                <a16:creationId xmlns:a16="http://schemas.microsoft.com/office/drawing/2014/main" id="{D3F8A229-0F91-4930-852C-2EB30238F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2" y="3756704"/>
            <a:ext cx="2418890" cy="198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ABD6C8-4DB6-4194-83F9-F1B9F54FCF5B}"/>
              </a:ext>
            </a:extLst>
          </p:cNvPr>
          <p:cNvSpPr/>
          <p:nvPr/>
        </p:nvSpPr>
        <p:spPr>
          <a:xfrm>
            <a:off x="3673423" y="3645038"/>
            <a:ext cx="7078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</a:rPr>
              <a:t>Professeure de Sciences et Techniques Médico-Sociales (STMS) Académie Guadeloupe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663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A7701D-958E-47B6-A43B-BE6A835EF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98" y="245514"/>
            <a:ext cx="2492531" cy="1994103"/>
          </a:xfrm>
          <a:prstGeom prst="rect">
            <a:avLst/>
          </a:prstGeom>
        </p:spPr>
      </p:pic>
      <p:pic>
        <p:nvPicPr>
          <p:cNvPr id="2050" name="Picture 2" descr="3 novembre 2020 – Lycée polyvalent Nord-Grande-Terre">
            <a:extLst>
              <a:ext uri="{FF2B5EF4-FFF2-40B4-BE49-F238E27FC236}">
                <a16:creationId xmlns:a16="http://schemas.microsoft.com/office/drawing/2014/main" id="{52689F39-99FD-44B1-A27E-F74ADD1BD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77" y="3659832"/>
            <a:ext cx="2492531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21D1C1-5168-403A-9C19-4024EB36907B}"/>
              </a:ext>
            </a:extLst>
          </p:cNvPr>
          <p:cNvSpPr/>
          <p:nvPr/>
        </p:nvSpPr>
        <p:spPr>
          <a:xfrm>
            <a:off x="3538330" y="219010"/>
            <a:ext cx="84437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CLEMENTE, Mme SAINTE-ROSE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FA1C3C-DEE5-485E-AE4E-C66541D11510}"/>
              </a:ext>
            </a:extLst>
          </p:cNvPr>
          <p:cNvSpPr/>
          <p:nvPr/>
        </p:nvSpPr>
        <p:spPr>
          <a:xfrm>
            <a:off x="3425224" y="3274241"/>
            <a:ext cx="80618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HEDREVILLE Diana et Mme Florence ZAMORA-REUGE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9BC1CC-7023-4AEB-AD17-79701626005B}"/>
              </a:ext>
            </a:extLst>
          </p:cNvPr>
          <p:cNvSpPr/>
          <p:nvPr/>
        </p:nvSpPr>
        <p:spPr>
          <a:xfrm>
            <a:off x="3443438" y="4500895"/>
            <a:ext cx="8236770" cy="147732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+mj-lt"/>
              </a:rPr>
              <a:t>LPO Nord Grande Terre Quartier de Beauport</a:t>
            </a:r>
          </a:p>
          <a:p>
            <a:r>
              <a:rPr lang="fr-FR" dirty="0">
                <a:latin typeface="+mj-lt"/>
              </a:rPr>
              <a:t>97117 Port-Louis</a:t>
            </a:r>
          </a:p>
          <a:p>
            <a:r>
              <a:rPr lang="fr-FR" dirty="0">
                <a:solidFill>
                  <a:srgbClr val="FF0000"/>
                </a:solidFill>
                <a:latin typeface="+mj-lt"/>
              </a:rPr>
              <a:t>05 90 21 73 34</a:t>
            </a:r>
          </a:p>
          <a:p>
            <a:r>
              <a:rPr lang="fr-FR" dirty="0">
                <a:solidFill>
                  <a:srgbClr val="FF0000"/>
                </a:solidFill>
                <a:latin typeface="+mj-lt"/>
              </a:rPr>
              <a:t>05 90 21 73 50</a:t>
            </a:r>
          </a:p>
          <a:p>
            <a:r>
              <a:rPr lang="fr-FR" dirty="0">
                <a:latin typeface="+mj-lt"/>
              </a:rPr>
              <a:t>ce.9711082z@ac-guadeloupe.fr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A50C6-B4E5-4A9A-954E-693ADC871C47}"/>
              </a:ext>
            </a:extLst>
          </p:cNvPr>
          <p:cNvSpPr/>
          <p:nvPr/>
        </p:nvSpPr>
        <p:spPr>
          <a:xfrm>
            <a:off x="3512450" y="508904"/>
            <a:ext cx="7555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</a:rPr>
              <a:t>Professeures de Sciences et Techniques Médico-Sociales (STMS) </a:t>
            </a:r>
          </a:p>
          <a:p>
            <a:r>
              <a:rPr lang="fr-FR" sz="1600" dirty="0">
                <a:latin typeface="arial" panose="020B0604020202020204" pitchFamily="34" charset="0"/>
              </a:rPr>
              <a:t>Académie Martinique</a:t>
            </a:r>
            <a:endParaRPr lang="fr-FR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BB8C2C-5BF8-400E-9FF7-3A2B903059B5}"/>
              </a:ext>
            </a:extLst>
          </p:cNvPr>
          <p:cNvSpPr/>
          <p:nvPr/>
        </p:nvSpPr>
        <p:spPr>
          <a:xfrm>
            <a:off x="3495198" y="1953919"/>
            <a:ext cx="8390438" cy="107721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sz="1600" b="1" dirty="0">
                <a:latin typeface="+mj-lt"/>
              </a:rPr>
              <a:t>LGT Joseph GAILLARD</a:t>
            </a:r>
          </a:p>
          <a:p>
            <a:r>
              <a:rPr lang="fr-FR" sz="1600" dirty="0">
                <a:latin typeface="+mj-lt"/>
              </a:rPr>
              <a:t>Cité Scolaire de la Pointe des Nègres, Rue Marie-Thérèse Gertrude, Fort-de-France 97261, Martinique</a:t>
            </a:r>
          </a:p>
          <a:p>
            <a:r>
              <a:rPr lang="fr-FR" sz="1600" b="1" dirty="0">
                <a:latin typeface="+mj-lt"/>
              </a:rPr>
              <a:t>Téléphone : </a:t>
            </a:r>
            <a:r>
              <a:rPr lang="fr-FR" sz="1600" dirty="0">
                <a:solidFill>
                  <a:srgbClr val="FF0000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+596 596 61 99 10</a:t>
            </a:r>
            <a:endParaRPr lang="fr-FR" sz="1600" b="0" i="0" dirty="0"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129183-3E9D-4A4A-B210-522DB0CC83E2}"/>
              </a:ext>
            </a:extLst>
          </p:cNvPr>
          <p:cNvSpPr/>
          <p:nvPr/>
        </p:nvSpPr>
        <p:spPr>
          <a:xfrm>
            <a:off x="3365802" y="3636958"/>
            <a:ext cx="8390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</a:rPr>
              <a:t>Professeure de Sciences et Techniques </a:t>
            </a:r>
            <a:r>
              <a:rPr lang="fr-FR" sz="1600" dirty="0" err="1">
                <a:latin typeface="arial" panose="020B0604020202020204" pitchFamily="34" charset="0"/>
              </a:rPr>
              <a:t>Médico-Sociales</a:t>
            </a:r>
            <a:r>
              <a:rPr lang="fr-FR" sz="1600" dirty="0">
                <a:latin typeface="arial" panose="020B0604020202020204" pitchFamily="34" charset="0"/>
              </a:rPr>
              <a:t> (STMS)  et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Professeure de Biotechnologies option Santé Environnement (BSE)</a:t>
            </a:r>
            <a:r>
              <a:rPr lang="fr-FR" sz="16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Académie Guadeloupe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21D1C1-5168-403A-9C19-4024EB36907B}"/>
              </a:ext>
            </a:extLst>
          </p:cNvPr>
          <p:cNvSpPr/>
          <p:nvPr/>
        </p:nvSpPr>
        <p:spPr>
          <a:xfrm>
            <a:off x="3535455" y="1078776"/>
            <a:ext cx="84437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Mme BRELIERE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129183-3E9D-4A4A-B210-522DB0CC83E2}"/>
              </a:ext>
            </a:extLst>
          </p:cNvPr>
          <p:cNvSpPr/>
          <p:nvPr/>
        </p:nvSpPr>
        <p:spPr>
          <a:xfrm>
            <a:off x="3518202" y="1399841"/>
            <a:ext cx="8390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Professeure de Biotechnologies option Santé Environnement (BSE)</a:t>
            </a:r>
            <a:r>
              <a:rPr lang="fr-FR" sz="16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Académie Martinique</a:t>
            </a:r>
          </a:p>
        </p:txBody>
      </p:sp>
    </p:spTree>
    <p:extLst>
      <p:ext uri="{BB962C8B-B14F-4D97-AF65-F5344CB8AC3E}">
        <p14:creationId xmlns:p14="http://schemas.microsoft.com/office/powerpoint/2010/main" val="7424443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810</Words>
  <Application>Microsoft Office PowerPoint</Application>
  <PresentationFormat>Grand écran</PresentationFormat>
  <Paragraphs>123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Arial</vt:lpstr>
      <vt:lpstr>Arial</vt:lpstr>
      <vt:lpstr>Arial Black</vt:lpstr>
      <vt:lpstr>bookman old style</vt:lpstr>
      <vt:lpstr>Calibri</vt:lpstr>
      <vt:lpstr>Calibri Light</vt:lpstr>
      <vt:lpstr>Engravers MT</vt:lpstr>
      <vt:lpstr>Times New Roman</vt:lpstr>
      <vt:lpstr>Trebuchet MS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brigitte breliere</dc:creator>
  <cp:lastModifiedBy>brigitte breliere</cp:lastModifiedBy>
  <cp:revision>1</cp:revision>
  <dcterms:created xsi:type="dcterms:W3CDTF">2024-01-12T19:11:21Z</dcterms:created>
  <dcterms:modified xsi:type="dcterms:W3CDTF">2024-01-12T19:13:34Z</dcterms:modified>
</cp:coreProperties>
</file>