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315" r:id="rId3"/>
    <p:sldId id="310" r:id="rId4"/>
    <p:sldId id="328" r:id="rId5"/>
    <p:sldId id="257" r:id="rId6"/>
    <p:sldId id="258" r:id="rId7"/>
    <p:sldId id="259" r:id="rId8"/>
    <p:sldId id="260" r:id="rId9"/>
    <p:sldId id="261" r:id="rId10"/>
    <p:sldId id="313" r:id="rId11"/>
    <p:sldId id="314" r:id="rId12"/>
    <p:sldId id="267" r:id="rId13"/>
    <p:sldId id="269" r:id="rId14"/>
    <p:sldId id="270" r:id="rId15"/>
    <p:sldId id="319" r:id="rId16"/>
    <p:sldId id="326" r:id="rId17"/>
    <p:sldId id="274" r:id="rId18"/>
    <p:sldId id="275" r:id="rId19"/>
    <p:sldId id="282" r:id="rId20"/>
    <p:sldId id="327" r:id="rId21"/>
    <p:sldId id="290" r:id="rId22"/>
    <p:sldId id="316" r:id="rId23"/>
    <p:sldId id="298" r:id="rId24"/>
    <p:sldId id="318" r:id="rId25"/>
    <p:sldId id="317" r:id="rId26"/>
    <p:sldId id="320" r:id="rId27"/>
    <p:sldId id="321" r:id="rId28"/>
    <p:sldId id="312" r:id="rId29"/>
    <p:sldId id="322" r:id="rId30"/>
    <p:sldId id="32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3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6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8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0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1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0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5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3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4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8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25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694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4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63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36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33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3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7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DAF61AA-5A98-4049-A93E-477E5505141A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13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4EEEE-DD9E-4546-A464-BEF5D228D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779" y="4098524"/>
            <a:ext cx="6585124" cy="2818912"/>
          </a:xfrm>
        </p:spPr>
        <p:txBody>
          <a:bodyPr anchor="ctr">
            <a:normAutofit/>
          </a:bodyPr>
          <a:lstStyle/>
          <a:p>
            <a:r>
              <a:rPr lang="fr-FR" sz="2400" dirty="0">
                <a:latin typeface="Abadi Extra Light" panose="020B0604020202020204" pitchFamily="34" charset="0"/>
              </a:rPr>
              <a:t>FORMATION DU JEUDI 11JANVIER  2024</a:t>
            </a:r>
            <a:r>
              <a:rPr lang="fr-FR" sz="2400" dirty="0">
                <a:latin typeface="Bauhaus 93" panose="04030905020B02020C02" pitchFamily="82" charset="0"/>
              </a:rPr>
              <a:t> </a:t>
            </a:r>
            <a:br>
              <a:rPr lang="fr-FR" sz="2400" dirty="0">
                <a:latin typeface="Bauhaus 93" panose="04030905020B02020C02" pitchFamily="82" charset="0"/>
              </a:rPr>
            </a:br>
            <a:r>
              <a:rPr lang="fr-FR" sz="2400" dirty="0">
                <a:latin typeface="Bauhaus 93" panose="04030905020B02020C02" pitchFamily="82" charset="0"/>
              </a:rPr>
              <a:t>PRESENTATION DE LA FORMATION DECESF </a:t>
            </a:r>
            <a:br>
              <a:rPr lang="fr-FR" sz="2400" dirty="0">
                <a:latin typeface="Bauhaus 93" panose="04030905020B02020C02" pitchFamily="82" charset="0"/>
              </a:rPr>
            </a:br>
            <a:r>
              <a:rPr lang="fr-FR" sz="2400" dirty="0">
                <a:latin typeface="Bauhaus 93" panose="04030905020B02020C02" pitchFamily="82" charset="0"/>
              </a:rPr>
              <a:t>PROPOSEE AU LGT GAILLARD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C685EC-0250-40DD-BF7B-9E4D86993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30" y="4085112"/>
            <a:ext cx="3997745" cy="2228758"/>
          </a:xfrm>
        </p:spPr>
        <p:txBody>
          <a:bodyPr anchor="ctr">
            <a:normAutofit/>
          </a:bodyPr>
          <a:lstStyle/>
          <a:p>
            <a:pPr algn="ctr"/>
            <a:r>
              <a:rPr lang="fr-FR" sz="2200" dirty="0"/>
              <a:t>               </a:t>
            </a:r>
            <a:r>
              <a:rPr lang="fr-FR" sz="2200" b="1" dirty="0"/>
              <a:t>PUBLIC</a:t>
            </a:r>
          </a:p>
          <a:p>
            <a:pPr algn="ctr"/>
            <a:r>
              <a:rPr lang="fr-FR" sz="2200" b="1" dirty="0"/>
              <a:t>Enseignants de STMS ET BSE De 971 et 972</a:t>
            </a:r>
          </a:p>
        </p:txBody>
      </p:sp>
      <p:pic>
        <p:nvPicPr>
          <p:cNvPr id="4" name="Picture 3" descr="Crayons colorés à l’intérieur d’un porte-crayon qui se trouve sur une table en bois">
            <a:extLst>
              <a:ext uri="{FF2B5EF4-FFF2-40B4-BE49-F238E27FC236}">
                <a16:creationId xmlns:a16="http://schemas.microsoft.com/office/drawing/2014/main" id="{E47B6F10-0205-4D09-9CCB-034544D73A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214" r="-2" b="3695"/>
          <a:stretch/>
        </p:blipFill>
        <p:spPr>
          <a:xfrm>
            <a:off x="619841" y="10"/>
            <a:ext cx="11084189" cy="3854020"/>
          </a:xfrm>
          <a:custGeom>
            <a:avLst/>
            <a:gdLst/>
            <a:ahLst/>
            <a:cxnLst/>
            <a:rect l="l" t="t" r="r" b="b"/>
            <a:pathLst>
              <a:path w="11084189" h="3854030">
                <a:moveTo>
                  <a:pt x="0" y="0"/>
                </a:moveTo>
                <a:lnTo>
                  <a:pt x="11084189" y="0"/>
                </a:lnTo>
                <a:lnTo>
                  <a:pt x="11061525" y="105743"/>
                </a:lnTo>
                <a:cubicBezTo>
                  <a:pt x="10536186" y="2244886"/>
                  <a:pt x="8264668" y="3854030"/>
                  <a:pt x="5542094" y="3854030"/>
                </a:cubicBezTo>
                <a:cubicBezTo>
                  <a:pt x="2819520" y="3854030"/>
                  <a:pt x="548002" y="2244886"/>
                  <a:pt x="22663" y="105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1334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82EA12-0A3A-4052-AB59-AC8626F1B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435429"/>
            <a:ext cx="8825659" cy="1175657"/>
          </a:xfrm>
        </p:spPr>
        <p:txBody>
          <a:bodyPr/>
          <a:lstStyle/>
          <a:p>
            <a:pPr algn="ctr"/>
            <a:r>
              <a:rPr lang="fr-FR" b="1" dirty="0"/>
              <a:t>LE PROFESSIONNEL CESF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1C43B6-DDCC-4808-BD6C-77C335D77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972" y="1611085"/>
            <a:ext cx="11176000" cy="48114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fr-FR" sz="3200" b="1" dirty="0"/>
              <a:t>Professionnel du travail social diplômé au grade licence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fr-FR" sz="3200" b="1" dirty="0"/>
              <a:t>Intervient dans le cadre d’un mandat ou de missions institutionnels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fr-FR" sz="3200" b="1" dirty="0"/>
              <a:t>Accompagne dans une démarche éducative globale des personnes, des groupes ou des familles  dans les domaines de la vie quotidienne</a:t>
            </a:r>
          </a:p>
        </p:txBody>
      </p:sp>
    </p:spTree>
    <p:extLst>
      <p:ext uri="{BB962C8B-B14F-4D97-AF65-F5344CB8AC3E}">
        <p14:creationId xmlns:p14="http://schemas.microsoft.com/office/powerpoint/2010/main" val="1422652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629401-6A16-4942-8257-9DB7C9C84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88686"/>
            <a:ext cx="9404723" cy="1059543"/>
          </a:xfrm>
        </p:spPr>
        <p:txBody>
          <a:bodyPr/>
          <a:lstStyle/>
          <a:p>
            <a:pPr algn="ctr"/>
            <a:r>
              <a:rPr lang="fr-FR" sz="3200" b="1" dirty="0"/>
              <a:t>CONTEXTE D’OUVERTURE DE LA FORMATION DECESF AU LGT GAILLARD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EF9A1F-CB2D-4BF0-8ABB-5AB605C83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430" y="1944916"/>
            <a:ext cx="10784114" cy="4913084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AVANT 2018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3600" b="1" dirty="0"/>
              <a:t>Les étudiants intéressés par le DECESF quittaient la 972 ou préparaient le diplômes par le CNED. Le suivi de cohorte du lycée montrait de faibles taux réussite.</a:t>
            </a:r>
          </a:p>
        </p:txBody>
      </p:sp>
    </p:spTree>
    <p:extLst>
      <p:ext uri="{BB962C8B-B14F-4D97-AF65-F5344CB8AC3E}">
        <p14:creationId xmlns:p14="http://schemas.microsoft.com/office/powerpoint/2010/main" val="4227439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C6E7E7-7B07-40CD-BF81-6AAD525FBFE8}"/>
              </a:ext>
            </a:extLst>
          </p:cNvPr>
          <p:cNvSpPr txBox="1"/>
          <p:nvPr/>
        </p:nvSpPr>
        <p:spPr>
          <a:xfrm>
            <a:off x="435428" y="1059880"/>
            <a:ext cx="1091474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2018</a:t>
            </a:r>
            <a:r>
              <a:rPr lang="fr-FR" sz="2400" b="1" dirty="0"/>
              <a:t> </a:t>
            </a:r>
          </a:p>
          <a:p>
            <a:pPr algn="just"/>
            <a:endParaRPr lang="fr-FR" sz="1800" b="1" dirty="0"/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fr-FR" sz="3600" b="1" dirty="0"/>
              <a:t>Décision d’ouverture afin de proposer aux étudiants intéressés  des 2      classes de BTS ESF du lycée une poursuite d’études + ceux de la classe du LP Fanon. </a:t>
            </a:r>
            <a:endParaRPr lang="fr-FR" sz="2800" b="1" dirty="0"/>
          </a:p>
          <a:p>
            <a:pPr algn="just">
              <a:buFont typeface="Wingdings" panose="05000000000000000000" pitchFamily="2" charset="2"/>
              <a:buChar char="q"/>
            </a:pPr>
            <a:endParaRPr lang="fr-FR" sz="2800" b="1" dirty="0"/>
          </a:p>
          <a:p>
            <a:pPr algn="ctr">
              <a:buFont typeface="Wingdings" panose="05000000000000000000" pitchFamily="2" charset="2"/>
              <a:buChar char="Ø"/>
            </a:pPr>
            <a:r>
              <a:rPr lang="fr-FR" sz="3600" b="1" dirty="0"/>
              <a:t>Depuis 2020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fr-FR" sz="3600" b="1" dirty="0"/>
              <a:t>Existence de la formation DECESF au LGT Gaillard </a:t>
            </a:r>
          </a:p>
        </p:txBody>
      </p:sp>
    </p:spTree>
    <p:extLst>
      <p:ext uri="{BB962C8B-B14F-4D97-AF65-F5344CB8AC3E}">
        <p14:creationId xmlns:p14="http://schemas.microsoft.com/office/powerpoint/2010/main" val="871293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F6D882-50AA-4BA5-B02B-70DC6EE6B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566059"/>
            <a:ext cx="9404723" cy="1400530"/>
          </a:xfrm>
        </p:spPr>
        <p:txBody>
          <a:bodyPr>
            <a:normAutofit/>
          </a:bodyPr>
          <a:lstStyle/>
          <a:p>
            <a:pPr algn="ctr"/>
            <a:r>
              <a:rPr lang="fr-FR" altLang="fr-FR" sz="3200" b="1" dirty="0">
                <a:solidFill>
                  <a:schemeClr val="tx1"/>
                </a:solidFill>
              </a:rPr>
              <a:t>CADRE JURIDIQUE DU NOUVEAU DIPLÔME DECESF 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6523ED-564C-4DDC-A72C-C4E0A8B9E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87" y="1640114"/>
            <a:ext cx="11408228" cy="4651827"/>
          </a:xfrm>
        </p:spPr>
        <p:txBody>
          <a:bodyPr>
            <a:normAutofit fontScale="92500"/>
          </a:bodyPr>
          <a:lstStyle/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2800" b="1" dirty="0"/>
              <a:t>En 2018 : Réforme de la formation relative aux professions sociales</a:t>
            </a:r>
          </a:p>
          <a:p>
            <a:pPr marL="0" indent="0" algn="just" eaLnBrk="1" hangingPunct="1">
              <a:buNone/>
            </a:pPr>
            <a:r>
              <a:rPr lang="fr-FR" altLang="fr-FR" sz="2800" b="1" dirty="0"/>
              <a:t>                     Applicable à la promotion de CESF de 2021</a:t>
            </a:r>
          </a:p>
          <a:p>
            <a:pPr marL="0" indent="0" algn="just" eaLnBrk="1" hangingPunct="1">
              <a:buNone/>
            </a:pPr>
            <a:endParaRPr lang="fr-FR" altLang="fr-FR" sz="2800" b="1" u="sng" dirty="0"/>
          </a:p>
          <a:p>
            <a:pPr marL="0" indent="0" algn="just" eaLnBrk="1" hangingPunct="1">
              <a:buNone/>
            </a:pPr>
            <a:r>
              <a:rPr lang="fr-FR" altLang="fr-FR" sz="2800" b="1" u="sng" dirty="0"/>
              <a:t>TEXTES DE REFERENCE 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000" b="1" dirty="0"/>
              <a:t>Code de l’action sociale et des familles Article R451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000" b="1" dirty="0"/>
              <a:t> Décret n° 2018-734 du 22 Août 2018 relatif aux formations et diplômes du travail social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000" b="1" dirty="0"/>
              <a:t> Arrêté du 22 Août 2018 relatif au diplôme d’état de conseiller en économie sociale et familiale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2798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C4344-69C9-4B7A-BC5B-2A803A14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fr-FR" sz="4400" b="1" dirty="0">
                <a:solidFill>
                  <a:schemeClr val="tx1"/>
                </a:solidFill>
              </a:rPr>
              <a:t>LE REFERENTIEL DECESF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98D014-7618-40FB-B5CA-BD71EA95B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246859" cy="4195481"/>
          </a:xfrm>
        </p:spPr>
        <p:txBody>
          <a:bodyPr/>
          <a:lstStyle/>
          <a:p>
            <a:endParaRPr lang="fr-FR" altLang="fr-FR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fr-FR" altLang="fr-FR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altLang="fr-FR" sz="3600" b="1" dirty="0">
                <a:solidFill>
                  <a:schemeClr val="tx1"/>
                </a:solidFill>
              </a:rPr>
              <a:t>Arrêté du 22 Août 2018 relatif au diplôme d’état de conseiller en économie sociale familiale</a:t>
            </a:r>
            <a:endParaRPr lang="fr-FR" altLang="fr-FR" sz="3600" dirty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0021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D8321F-8908-482D-B50D-0C7FDF5AA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fr-FR" b="1" dirty="0">
                <a:solidFill>
                  <a:schemeClr val="tx1"/>
                </a:solidFill>
              </a:rPr>
              <a:t>LE REFERENTIEL DECESF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32E49C-431E-4D4D-8711-D3537AE2A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6462"/>
            <a:ext cx="10515600" cy="43513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FR" altLang="fr-FR" dirty="0"/>
              <a:t> 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b="1" dirty="0"/>
              <a:t> </a:t>
            </a:r>
            <a:r>
              <a:rPr lang="fr-FR" altLang="fr-FR" sz="3200" b="1" dirty="0"/>
              <a:t>Référentiel fonctions/activités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200" b="1" dirty="0"/>
              <a:t>Référentiel de compétences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200" b="1" dirty="0"/>
              <a:t> Référentiel de formation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200" b="1" dirty="0"/>
              <a:t> Référentiel de certification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3200" b="1" dirty="0"/>
              <a:t> Objectifs des périodes de formation pratique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070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918CE51-2C1C-4A95-98A4-0A7148977389}"/>
              </a:ext>
            </a:extLst>
          </p:cNvPr>
          <p:cNvSpPr txBox="1"/>
          <p:nvPr/>
        </p:nvSpPr>
        <p:spPr>
          <a:xfrm>
            <a:off x="2264230" y="2293258"/>
            <a:ext cx="83602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latin typeface="Amasis MT Pro Black" panose="020B0604020202020204" pitchFamily="18" charset="0"/>
              </a:rPr>
              <a:t>LES FONCTIONS</a:t>
            </a:r>
            <a:br>
              <a:rPr lang="fr-FR" sz="4000" b="1" dirty="0">
                <a:latin typeface="Amasis MT Pro Black" panose="020B0604020202020204" pitchFamily="18" charset="0"/>
              </a:rPr>
            </a:br>
            <a:r>
              <a:rPr lang="fr-FR" sz="4000" b="1" dirty="0">
                <a:latin typeface="Amasis MT Pro Black" panose="020B0604020202020204" pitchFamily="18" charset="0"/>
              </a:rPr>
              <a:t>DU CESF</a:t>
            </a:r>
            <a:endParaRPr lang="fr-FR" sz="4000" dirty="0">
              <a:latin typeface="Amasis MT Pro Black" panose="020B0604020202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37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9C7CDC-2E6A-468C-B2AA-E62253594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fr-FR" altLang="fr-FR" b="1" dirty="0">
              <a:solidFill>
                <a:srgbClr val="0070C0"/>
              </a:solidFill>
            </a:endParaRPr>
          </a:p>
          <a:p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DB4DB53-A8DA-4462-A160-3F87228C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Britannic Bold" panose="020B0903060703020204" pitchFamily="34" charset="0"/>
              </a:rPr>
              <a:t>FONCTION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DF69D74-7FEC-44A4-8D3A-3E76EAB09DB2}"/>
              </a:ext>
            </a:extLst>
          </p:cNvPr>
          <p:cNvSpPr txBox="1">
            <a:spLocks/>
          </p:cNvSpPr>
          <p:nvPr/>
        </p:nvSpPr>
        <p:spPr>
          <a:xfrm>
            <a:off x="562541" y="2510972"/>
            <a:ext cx="11066918" cy="452845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fr-FR" altLang="fr-FR" sz="4000" dirty="0">
                <a:solidFill>
                  <a:schemeClr val="tx1"/>
                </a:solidFill>
                <a:latin typeface="Britannic Bold" panose="020B0903060703020204" pitchFamily="34" charset="0"/>
              </a:rPr>
              <a:t> </a:t>
            </a:r>
            <a:r>
              <a:rPr lang="fr-FR" altLang="fr-FR" sz="3700" b="1" dirty="0">
                <a:solidFill>
                  <a:schemeClr val="tx1"/>
                </a:solidFill>
              </a:rPr>
              <a:t>Accompagnement social individuel dans une dimension socio-économique et éducative dans les domaines de la vie quotidienne</a:t>
            </a:r>
            <a:br>
              <a:rPr lang="fr-FR" altLang="fr-FR" sz="3700" b="1" dirty="0">
                <a:solidFill>
                  <a:schemeClr val="tx1"/>
                </a:solidFill>
              </a:rPr>
            </a:br>
            <a:endParaRPr lang="fr-FR" sz="3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38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228533-A668-4B9C-97F8-D35ED14E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dirty="0">
                <a:solidFill>
                  <a:schemeClr val="tx1"/>
                </a:solidFill>
                <a:latin typeface="Britannic Bold" panose="020B0903060703020204" pitchFamily="34" charset="0"/>
              </a:rPr>
              <a:t>FONCTION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D6AFE3-6252-4EB5-985E-B76D6C24A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116231" cy="4195481"/>
          </a:xfrm>
        </p:spPr>
        <p:txBody>
          <a:bodyPr>
            <a:normAutofit/>
          </a:bodyPr>
          <a:lstStyle/>
          <a:p>
            <a:endParaRPr lang="fr-FR" sz="3600" b="1" dirty="0">
              <a:solidFill>
                <a:schemeClr val="tx1"/>
              </a:solidFill>
            </a:endParaRPr>
          </a:p>
          <a:p>
            <a:pPr algn="just"/>
            <a:r>
              <a:rPr lang="fr-FR" sz="3600" b="1" dirty="0">
                <a:solidFill>
                  <a:schemeClr val="tx1"/>
                </a:solidFill>
              </a:rPr>
              <a:t>Accompagnement social collectif dans une dimension socio-économique et éducative de la vie quotidienne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260718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98D77-DB10-410B-9AF8-E6F23DEB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452718"/>
            <a:ext cx="9404723" cy="1400530"/>
          </a:xfrm>
        </p:spPr>
        <p:txBody>
          <a:bodyPr/>
          <a:lstStyle/>
          <a:p>
            <a:r>
              <a:rPr lang="fr-FR" b="1" dirty="0"/>
              <a:t>FONCTION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11E987-9778-4851-B806-2990C5B3D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2548111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Expertise et conseil dans les domaines de la vie quotidienne</a:t>
            </a:r>
          </a:p>
        </p:txBody>
      </p:sp>
    </p:spTree>
    <p:extLst>
      <p:ext uri="{BB962C8B-B14F-4D97-AF65-F5344CB8AC3E}">
        <p14:creationId xmlns:p14="http://schemas.microsoft.com/office/powerpoint/2010/main" val="1104917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1DEAE-215B-4784-A504-6AF83BA1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1968"/>
          </a:xfrm>
        </p:spPr>
        <p:txBody>
          <a:bodyPr>
            <a:normAutofit fontScale="90000"/>
          </a:bodyPr>
          <a:lstStyle/>
          <a:p>
            <a:r>
              <a:rPr lang="fr-FR" altLang="fr-FR" sz="4000" b="1" dirty="0">
                <a:solidFill>
                  <a:schemeClr val="tx1"/>
                </a:solidFill>
              </a:rPr>
              <a:t>FONCTION</a:t>
            </a:r>
            <a:r>
              <a:rPr lang="fr-FR" altLang="fr-FR" sz="3200" b="1" dirty="0">
                <a:solidFill>
                  <a:schemeClr val="tx1"/>
                </a:solidFill>
              </a:rPr>
              <a:t> </a:t>
            </a:r>
            <a:br>
              <a:rPr lang="fr-FR" altLang="fr-FR" sz="3200" b="1" dirty="0">
                <a:solidFill>
                  <a:schemeClr val="tx1"/>
                </a:solidFill>
              </a:rPr>
            </a:br>
            <a:br>
              <a:rPr lang="fr-FR" altLang="fr-FR" sz="3200" b="1" dirty="0">
                <a:solidFill>
                  <a:srgbClr val="0070C0"/>
                </a:solidFill>
              </a:rPr>
            </a:b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9BCF96-48FF-42AB-A4E6-379E5E58E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2577139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fr-FR" sz="4000" b="1" dirty="0"/>
              <a:t>Conduite de projets de développement social territorial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30583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BC6A6A-867E-4086-982F-5BAC1E0E8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713"/>
            <a:ext cx="10515600" cy="835231"/>
          </a:xfrm>
        </p:spPr>
        <p:txBody>
          <a:bodyPr/>
          <a:lstStyle/>
          <a:p>
            <a:pPr algn="ctr"/>
            <a:r>
              <a:rPr lang="fr-FR" b="1" dirty="0"/>
              <a:t>LES 4 DOMAINES DE COMPETENCES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65577E-4758-48DC-9051-5754E5345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115" y="1509485"/>
            <a:ext cx="10232572" cy="4833257"/>
          </a:xfrm>
        </p:spPr>
        <p:txBody>
          <a:bodyPr>
            <a:normAutofit fontScale="92500"/>
          </a:bodyPr>
          <a:lstStyle/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2800" b="1" dirty="0"/>
              <a:t>DC1 : CONSEIL ET EXPERTISE A VISEE SOCIO-EDUCATIVE 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fr-FR" altLang="fr-FR" sz="2800" b="1" dirty="0"/>
              <a:t>          DANS LES  DOMAINES   DE LA VIE QUOTIDIENNE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fr-FR" altLang="fr-FR" sz="2800" b="1" dirty="0"/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2800" b="1" dirty="0"/>
              <a:t>DC2 : </a:t>
            </a:r>
            <a:r>
              <a:rPr lang="fr-FR" altLang="fr-FR" sz="2800" dirty="0">
                <a:solidFill>
                  <a:srgbClr val="0070C0"/>
                </a:solidFill>
              </a:rPr>
              <a:t> </a:t>
            </a:r>
            <a:r>
              <a:rPr lang="fr-FR" altLang="fr-FR" sz="2800" b="1" dirty="0"/>
              <a:t>INTERVENTION SOCIALE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fr-FR" altLang="fr-FR" sz="2800" b="1" dirty="0"/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fr-FR" altLang="fr-FR" sz="2800" b="1" dirty="0"/>
              <a:t>DC3 : COMMUNICATION PROFESSIONNELLE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fr-FR" altLang="fr-FR" sz="2800" b="1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altLang="fr-FR" sz="2800" b="1" dirty="0"/>
              <a:t>DC4</a:t>
            </a:r>
            <a:r>
              <a:rPr lang="fr-FR" altLang="fr-FR" sz="2800" b="1" dirty="0">
                <a:solidFill>
                  <a:srgbClr val="0070C0"/>
                </a:solidFill>
              </a:rPr>
              <a:t> </a:t>
            </a:r>
            <a:r>
              <a:rPr lang="fr-FR" altLang="fr-FR" sz="2800" b="1" dirty="0"/>
              <a:t>: DYNAMIQUE INTERINSTITUTIONNELLES,PARTENARIALES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FR" altLang="fr-FR" sz="2800" b="1" dirty="0"/>
              <a:t>          ET RESEAUX</a:t>
            </a:r>
          </a:p>
          <a:p>
            <a:pPr eaLnBrk="1" hangingPunct="1"/>
            <a:endParaRPr lang="fr-FR" alt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499422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F441FB-969A-4C1E-95E4-FF80577DB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b="1" dirty="0">
                <a:solidFill>
                  <a:schemeClr val="tx1"/>
                </a:solidFill>
              </a:rPr>
              <a:t>UNITE DE FORMATION TRANSVERSALE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298D84-9E1F-48BE-A9B6-1500D875F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828" y="2052918"/>
            <a:ext cx="11756571" cy="4195481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r>
              <a:rPr lang="fr-FR" sz="4000" b="1" dirty="0"/>
              <a:t>METHODOLOGIE  ET ACCOMPAGNEMENT DU MÉMOIRE DE PRATIQUES PROFESSIONNELLES</a:t>
            </a:r>
          </a:p>
        </p:txBody>
      </p:sp>
    </p:spTree>
    <p:extLst>
      <p:ext uri="{BB962C8B-B14F-4D97-AF65-F5344CB8AC3E}">
        <p14:creationId xmlns:p14="http://schemas.microsoft.com/office/powerpoint/2010/main" val="638223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BED99-D716-4EAB-87AD-729D63666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7" y="452718"/>
            <a:ext cx="10914742" cy="911625"/>
          </a:xfrm>
        </p:spPr>
        <p:txBody>
          <a:bodyPr/>
          <a:lstStyle/>
          <a:p>
            <a:pPr algn="ctr"/>
            <a:r>
              <a:rPr lang="fr-FR" b="1" dirty="0"/>
              <a:t>LA PERIODE DE FORMATION PRATIQUE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A70C1C-D32D-405B-B752-F07B699AF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744" y="1669145"/>
            <a:ext cx="10421256" cy="4884056"/>
          </a:xfrm>
        </p:spPr>
        <p:txBody>
          <a:bodyPr>
            <a:noAutofit/>
          </a:bodyPr>
          <a:lstStyle/>
          <a:p>
            <a:endParaRPr lang="fr-FR" sz="2800" b="1" dirty="0"/>
          </a:p>
          <a:p>
            <a:r>
              <a:rPr lang="fr-FR" sz="2800" b="1" dirty="0"/>
              <a:t>16 SEMAINES OBLIGATOIRES </a:t>
            </a:r>
          </a:p>
          <a:p>
            <a:endParaRPr lang="fr-FR" sz="2800" b="1" dirty="0"/>
          </a:p>
          <a:p>
            <a:r>
              <a:rPr lang="fr-FR" sz="2800" b="1" dirty="0"/>
              <a:t>2 PERIODES DE 8 SEMAINES NEGOCIEES AVEC LES REFERENTS PROFESSIONNELS (NOVEMBRE A JANVIER ET MARS A MAI )</a:t>
            </a:r>
          </a:p>
          <a:p>
            <a:pPr marL="0" indent="0">
              <a:buNone/>
            </a:pP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4060331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E77423-64D9-4730-967B-3C0CBCBD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LIEUX DE STAGES PARTENAIRES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E51BDC-78F8-41C3-B654-F1DD06ABC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864" y="1853248"/>
            <a:ext cx="10216850" cy="4195481"/>
          </a:xfrm>
        </p:spPr>
        <p:txBody>
          <a:bodyPr>
            <a:normAutofit lnSpcReduction="10000"/>
          </a:bodyPr>
          <a:lstStyle/>
          <a:p>
            <a:r>
              <a:rPr lang="fr-FR" sz="2400" b="1" dirty="0"/>
              <a:t>CTM – CCAS – ENTREPRISE D’INSERTION – ALS – CROIX ROUGE – </a:t>
            </a:r>
            <a:r>
              <a:rPr lang="fr-FR" sz="2800" b="1" dirty="0"/>
              <a:t>ALLO HEBERGE MOI – CAP NORD –CACEM – EPICERIE SOCIALE etc……</a:t>
            </a:r>
          </a:p>
          <a:p>
            <a:endParaRPr lang="fr-FR" sz="2800" b="1" dirty="0"/>
          </a:p>
          <a:p>
            <a:endParaRPr lang="fr-FR" sz="2800" b="1" dirty="0"/>
          </a:p>
          <a:p>
            <a:r>
              <a:rPr lang="fr-FR" sz="2800" b="1" dirty="0"/>
              <a:t>EXPLOITATION DES PERIODES DE FORMATION PRATIQUE AVEC DES RETOURS PROGRAMMES EN ETABLISSEMENT POUR UN TRAVAIL D’ANALYSE DE PRATIQUES PROFESSIONNELLES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446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F2831-5D20-492C-9A55-59F419551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67345"/>
            <a:ext cx="11049000" cy="2272146"/>
          </a:xfrm>
        </p:spPr>
        <p:txBody>
          <a:bodyPr/>
          <a:lstStyle/>
          <a:p>
            <a:pPr algn="ctr"/>
            <a:br>
              <a:rPr lang="fr-FR" b="1" dirty="0"/>
            </a:br>
            <a:r>
              <a:rPr lang="fr-FR" b="1" dirty="0"/>
              <a:t>LES EPREUVES CERTIFICATIVES</a:t>
            </a:r>
          </a:p>
        </p:txBody>
      </p:sp>
    </p:spTree>
    <p:extLst>
      <p:ext uri="{BB962C8B-B14F-4D97-AF65-F5344CB8AC3E}">
        <p14:creationId xmlns:p14="http://schemas.microsoft.com/office/powerpoint/2010/main" val="548841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77C88-9622-4227-BE95-90BA5DD6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0835"/>
            <a:ext cx="10515600" cy="1801524"/>
          </a:xfrm>
        </p:spPr>
        <p:txBody>
          <a:bodyPr>
            <a:normAutofit fontScale="90000"/>
          </a:bodyPr>
          <a:lstStyle/>
          <a:p>
            <a:pPr algn="ctr"/>
            <a:br>
              <a:rPr lang="fr-FR" altLang="fr-FR" b="1" dirty="0">
                <a:solidFill>
                  <a:srgbClr val="7030A0"/>
                </a:solidFill>
              </a:rPr>
            </a:br>
            <a:r>
              <a:rPr lang="fr-FR" altLang="fr-FR" b="1" dirty="0">
                <a:solidFill>
                  <a:schemeClr val="tx1"/>
                </a:solidFill>
              </a:rPr>
              <a:t>DC1  </a:t>
            </a:r>
            <a:br>
              <a:rPr lang="fr-FR" altLang="fr-FR" b="1" dirty="0">
                <a:solidFill>
                  <a:schemeClr val="tx1"/>
                </a:solidFill>
              </a:rPr>
            </a:br>
            <a:r>
              <a:rPr lang="fr-FR" altLang="fr-FR" b="1" dirty="0">
                <a:solidFill>
                  <a:schemeClr val="tx1"/>
                </a:solidFill>
              </a:rPr>
              <a:t>Conseil et expertise </a:t>
            </a:r>
            <a:r>
              <a:rPr lang="fr-FR" altLang="fr-FR" sz="1800" b="1" dirty="0">
                <a:solidFill>
                  <a:schemeClr val="tx1"/>
                </a:solidFill>
              </a:rPr>
              <a:t>(Epreuve </a:t>
            </a:r>
            <a:r>
              <a:rPr lang="fr-FR" altLang="fr-FR" sz="1800" b="1" dirty="0"/>
              <a:t>1)</a:t>
            </a:r>
            <a:br>
              <a:rPr lang="fr-FR" altLang="fr-FR" b="1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203042-0023-4EA3-9A04-2DDD91153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140"/>
            <a:ext cx="9866376" cy="4351338"/>
          </a:xfrm>
        </p:spPr>
        <p:txBody>
          <a:bodyPr>
            <a:norm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endParaRPr lang="fr-FR" altLang="fr-FR" b="1" dirty="0"/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fr-FR" altLang="fr-FR" sz="2800" b="1" dirty="0">
                <a:latin typeface="Arial Black" panose="020B0A04020102020204" pitchFamily="34" charset="0"/>
              </a:rPr>
              <a:t>Analyse à visée socio-éducative dans les domaines de la vie quotidienne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fr-FR" altLang="fr-FR" sz="2800" b="1" dirty="0"/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fr-FR" alt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Epreuve orale d’analyse d’une intervention socio-éducative 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fr-FR" alt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Durée : 30 mn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929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1B9BDD-57F4-46DA-A6FD-097DB8AC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8440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  <a:t>DC2 EPREUVE ANALYSE EDUCATIVE BUDGETAIRE </a:t>
            </a:r>
            <a:br>
              <a:rPr lang="fr-FR" sz="24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</a:br>
            <a:br>
              <a:rPr lang="fr-FR" sz="24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</a:br>
            <a:b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367184-290E-4929-93A4-3EF4B1034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14" y="1741714"/>
            <a:ext cx="11226575" cy="429332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	Epreuve écrite de 3 Heures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A partir d’un d</a:t>
            </a:r>
            <a:r>
              <a:rPr lang="fr-FR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ossier documentaire, le candidat devra :</a:t>
            </a:r>
          </a:p>
          <a:p>
            <a:pPr lvl="0" algn="just">
              <a:lnSpc>
                <a:spcPct val="115000"/>
              </a:lnSpc>
              <a:buSzPts val="1400"/>
              <a:buFont typeface="Wingdings" panose="05000000000000000000" pitchFamily="2" charset="2"/>
              <a:buChar char="Ø"/>
            </a:pPr>
            <a:r>
              <a:rPr lang="fr-FR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Soit envisager un AEB en réponse à la situation d’une personne ou d’une famille,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400"/>
              <a:buFont typeface="Wingdings" panose="05000000000000000000" pitchFamily="2" charset="2"/>
              <a:buChar char="Ø"/>
            </a:pPr>
            <a:r>
              <a:rPr lang="fr-FR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Soit analyser un AEB à partir du dossier transmis.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Char char="-"/>
            </a:pPr>
            <a:endParaRPr lang="fr-FR" sz="3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Char char="-"/>
            </a:pPr>
            <a:endParaRPr lang="fr-FR" sz="3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Char char="-"/>
            </a:pPr>
            <a:endParaRPr lang="fr-FR" sz="3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Char char="-"/>
            </a:pPr>
            <a:endParaRPr lang="fr-FR" sz="3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Char char="-"/>
            </a:pPr>
            <a:endParaRPr lang="fr-FR" sz="3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Char char="-"/>
            </a:pPr>
            <a:endParaRPr lang="fr-FR" sz="3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8622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B7303-06E5-4C31-BD66-9DE97D1A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82596"/>
          </a:xfrm>
        </p:spPr>
        <p:txBody>
          <a:bodyPr/>
          <a:lstStyle/>
          <a:p>
            <a:pPr algn="ctr"/>
            <a:r>
              <a:rPr lang="fr-FR" b="1" dirty="0"/>
              <a:t>DC2 INTERVENTIONS SOCIALES</a:t>
            </a:r>
            <a:br>
              <a:rPr lang="fr-FR" b="1" dirty="0"/>
            </a:br>
            <a:r>
              <a:rPr lang="fr-FR" b="1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683EE0-42CA-4622-B21A-78BD3A08F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386748"/>
            <a:ext cx="8946541" cy="2606166"/>
          </a:xfrm>
        </p:spPr>
        <p:txBody>
          <a:bodyPr>
            <a:noAutofit/>
          </a:bodyPr>
          <a:lstStyle/>
          <a:p>
            <a:r>
              <a:rPr lang="fr-FR" sz="3600" b="1" dirty="0"/>
              <a:t>PRESENTATION D’UN DOSSIER ET SOUTENANCE ORALE </a:t>
            </a:r>
          </a:p>
          <a:p>
            <a:pPr marL="0" indent="0">
              <a:buNone/>
            </a:pPr>
            <a:endParaRPr lang="fr-FR" sz="3600" b="1" dirty="0"/>
          </a:p>
          <a:p>
            <a:r>
              <a:rPr lang="fr-FR" sz="3600" b="1" dirty="0"/>
              <a:t>DUREE 20 Minutes </a:t>
            </a:r>
          </a:p>
          <a:p>
            <a:endParaRPr lang="fr-FR" sz="3600" b="1" dirty="0"/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934490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80F48-1D3A-4F4B-87C2-B852F74B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741"/>
            <a:ext cx="10515600" cy="585851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  <a:t>DC3 : ECRITS PROFESSIONNELS</a:t>
            </a:r>
            <a:br>
              <a:rPr lang="fr-FR" sz="3600" dirty="0">
                <a:solidFill>
                  <a:srgbClr val="0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</a:br>
            <a:br>
              <a:rPr lang="fr-F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F26A7E-34F8-4BBF-9325-84A0CFDC0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8571"/>
            <a:ext cx="10628086" cy="519031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fr-FR" sz="3900" b="1" dirty="0">
                <a:latin typeface="Times New Roman" panose="02020603050405020304" pitchFamily="18" charset="0"/>
                <a:ea typeface="Calibri" panose="020F0502020204030204" pitchFamily="34" charset="0"/>
              </a:rPr>
              <a:t>Durée : 4 Heures -  </a:t>
            </a: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partir d’un dossier documenté à destination d’un tiers, élaboration d’un écrit professionnel :</a:t>
            </a:r>
          </a:p>
          <a:p>
            <a:pPr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3900" b="1" dirty="0"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ote de synthèse</a:t>
            </a:r>
          </a:p>
          <a:p>
            <a:pPr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3900" b="1" dirty="0"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ote d’information</a:t>
            </a:r>
          </a:p>
          <a:p>
            <a:pPr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3900" b="1" dirty="0"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ote d’aide à la décision</a:t>
            </a:r>
          </a:p>
          <a:p>
            <a:pPr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3900" b="1" dirty="0"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3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apport social</a:t>
            </a:r>
            <a:endParaRPr lang="fr-FR" sz="39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3983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21D6C6-6650-4226-9DA4-EFDF04564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708" y="475342"/>
            <a:ext cx="9774303" cy="729344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  <a:t>DC4 : ANALYSE DES RELATIONS PARTENARIALES</a:t>
            </a:r>
            <a:br>
              <a:rPr lang="fr-FR" sz="4800" dirty="0">
                <a:solidFill>
                  <a:srgbClr val="0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</a:rPr>
            </a:br>
            <a:br>
              <a:rPr lang="fr-F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fr-F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231A67-FF66-4FB7-B35E-92F36EAFC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6427" y="2235200"/>
            <a:ext cx="9652487" cy="3044371"/>
          </a:xfrm>
        </p:spPr>
        <p:txBody>
          <a:bodyPr>
            <a:normAutofit/>
          </a:bodyPr>
          <a:lstStyle/>
          <a:p>
            <a:pPr algn="just"/>
            <a:r>
              <a:rPr lang="fr-FR" sz="3600" b="1" dirty="0"/>
              <a:t>A partir d’une note d’analyse de situation partenariale rencontrée en formation pratique, soutenance de 30 minutes. </a:t>
            </a:r>
          </a:p>
        </p:txBody>
      </p:sp>
    </p:spTree>
    <p:extLst>
      <p:ext uri="{BB962C8B-B14F-4D97-AF65-F5344CB8AC3E}">
        <p14:creationId xmlns:p14="http://schemas.microsoft.com/office/powerpoint/2010/main" val="2843791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A4E10-5FE7-4AC1-9425-EA702409B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LE MÉMOIRE DE PRATIQUES PROFESSIONNELLES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E9C9EA-C6C8-4CA2-9226-21C1DE062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974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/>
          </a:p>
          <a:p>
            <a:pPr marL="0" indent="0" algn="just">
              <a:buNone/>
            </a:pP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Epreuve en centre d’examen organisée par le rectorat et le  SIEC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Présentation d’un document écrit  de 30 à 35 pages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Soutenance orale de 40 minutes </a:t>
            </a:r>
          </a:p>
          <a:p>
            <a:pPr marL="0" indent="0" algn="just">
              <a:buNone/>
            </a:pP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5862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EC07F7-4C6F-4B1B-8F7A-069C749A4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7111"/>
          </a:xfrm>
        </p:spPr>
        <p:txBody>
          <a:bodyPr/>
          <a:lstStyle/>
          <a:p>
            <a:pPr algn="ctr"/>
            <a:r>
              <a:rPr lang="fr-FR" b="1" dirty="0"/>
              <a:t>NOS RESULTATS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05FB0C-3B41-4898-AA9F-A4AACFC04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/>
              <a:t>42 CESF DIPLOMES DEPUIS 2020 </a:t>
            </a:r>
          </a:p>
          <a:p>
            <a:pPr algn="ctr"/>
            <a:endParaRPr lang="fr-FR" sz="3600" b="1" dirty="0"/>
          </a:p>
          <a:p>
            <a:pPr algn="ctr"/>
            <a:r>
              <a:rPr lang="fr-FR" sz="3600" b="1" dirty="0"/>
              <a:t>EN 2023, 90 %</a:t>
            </a:r>
          </a:p>
          <a:p>
            <a:pPr algn="ctr"/>
            <a:endParaRPr lang="fr-FR" sz="3600" b="1" dirty="0"/>
          </a:p>
          <a:p>
            <a:pPr algn="ctr"/>
            <a:r>
              <a:rPr lang="fr-FR" sz="3600" b="1" dirty="0"/>
              <a:t>POUR L’ANNEE SCOLAIRE 2023/2024 11 ETUDIANTES EN FORMATION  </a:t>
            </a:r>
          </a:p>
        </p:txBody>
      </p:sp>
    </p:spTree>
    <p:extLst>
      <p:ext uri="{BB962C8B-B14F-4D97-AF65-F5344CB8AC3E}">
        <p14:creationId xmlns:p14="http://schemas.microsoft.com/office/powerpoint/2010/main" val="118954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1E513-C448-4EA1-B97C-760B7554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54" y="725715"/>
            <a:ext cx="9404723" cy="914400"/>
          </a:xfrm>
        </p:spPr>
        <p:txBody>
          <a:bodyPr/>
          <a:lstStyle/>
          <a:p>
            <a:pPr algn="ctr"/>
            <a:r>
              <a:rPr lang="fr-FR" b="1" dirty="0"/>
              <a:t>ORGANISATION DE LA 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B9361-A5EA-4BED-913C-C6EFC754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1886858"/>
            <a:ext cx="11596914" cy="4971142"/>
          </a:xfrm>
        </p:spPr>
        <p:txBody>
          <a:bodyPr>
            <a:normAutofit/>
          </a:bodyPr>
          <a:lstStyle/>
          <a:p>
            <a:endParaRPr lang="fr-FR" sz="2800" b="1" dirty="0"/>
          </a:p>
          <a:p>
            <a:r>
              <a:rPr lang="fr-FR" sz="3200" b="1" dirty="0"/>
              <a:t>RECRUTEMENT DES ETUDIANTS AU MOIS DE JUIN </a:t>
            </a:r>
          </a:p>
          <a:p>
            <a:r>
              <a:rPr lang="fr-FR" sz="3200" b="1" dirty="0"/>
              <a:t>DOSSIER A TELECHARGER  DISPONIBLE SUR LE SITE DU LYCEE + ENTRETIEN</a:t>
            </a:r>
          </a:p>
          <a:p>
            <a:r>
              <a:rPr lang="fr-FR" sz="3200" b="1" dirty="0"/>
              <a:t>AGREMENT POUR 15 ETUDIANTS</a:t>
            </a:r>
          </a:p>
          <a:p>
            <a:r>
              <a:rPr lang="fr-FR" sz="3200" b="1" dirty="0"/>
              <a:t>CONVENTION POUR LE GRADE LICENCE SIGNEE AVEC L’UNIVERSITE PARIS 8</a:t>
            </a:r>
          </a:p>
          <a:p>
            <a:endParaRPr lang="fr-FR" sz="3200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0524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0FDFD5-971E-4E2B-9A1D-2A7C075691E7}"/>
              </a:ext>
            </a:extLst>
          </p:cNvPr>
          <p:cNvSpPr txBox="1"/>
          <p:nvPr/>
        </p:nvSpPr>
        <p:spPr>
          <a:xfrm>
            <a:off x="573314" y="355323"/>
            <a:ext cx="11045372" cy="7448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PRE REQUIS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32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600" b="1" dirty="0"/>
              <a:t>BTS ESF OBLIGATOIRE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600" b="1" dirty="0"/>
              <a:t>POSTURE ET SAVOIR ETRE PARTICULIEREMENT PRIS EN COMPTE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600" b="1" dirty="0"/>
              <a:t>EXPERIENCES DE BENEVOLES DANS LE DOMAINE SOCIAL APPRECIEES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600" b="1" dirty="0"/>
              <a:t>INCITER LES ETUDIANTS DE BTS ESF INTERESSES PAR LE DECESF A SE RENSEIGNER AUPRES DE CESF ET A EFFECTUER UN DES STAGES DE BTS AUPRES D’UN CESF</a:t>
            </a:r>
          </a:p>
          <a:p>
            <a:endParaRPr lang="fr-FR" sz="3600" b="1" dirty="0"/>
          </a:p>
          <a:p>
            <a:endParaRPr lang="fr-FR" sz="1800" b="1" dirty="0"/>
          </a:p>
          <a:p>
            <a:endParaRPr lang="fr-FR" b="1" dirty="0"/>
          </a:p>
          <a:p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1450151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83D3A2-CCAC-44D5-861D-ED599E85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388256"/>
            <a:ext cx="8825659" cy="1353457"/>
          </a:xfrm>
        </p:spPr>
        <p:txBody>
          <a:bodyPr/>
          <a:lstStyle/>
          <a:p>
            <a:pPr algn="ctr"/>
            <a:r>
              <a:rPr lang="fr-FR" sz="3600" b="1" dirty="0"/>
              <a:t>INSERTION PROFESSIONNELLE DES DIPLOMES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E78CDC-9661-4972-BEB0-EE59100B8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046514"/>
            <a:ext cx="8825659" cy="2986314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b="1" dirty="0"/>
              <a:t>ALS – ALLO HEBERGE MOI – CCAS – SOLIHA – CAP NORD – ACTION SIDA – OASIS – ADEIPH –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b="1" dirty="0"/>
              <a:t>En 971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32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b="1" dirty="0"/>
              <a:t>EN FRANCE HEXAGONALE POUR LES ETUDIANTS QUI SOUHAITAIENT QUITTER LA MARTINIQUE.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373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9E7F9B-DE93-4AAA-A17F-D3D8AED5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REMISE DE DIPLOMES </a:t>
            </a:r>
            <a:br>
              <a:rPr lang="fr-FR" dirty="0"/>
            </a:br>
            <a:r>
              <a:rPr lang="fr-FR" dirty="0"/>
              <a:t>PROMOTION 2022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6C4BEF4-38DD-46A1-BFF6-6220D3B99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79712" y="2052638"/>
            <a:ext cx="5638573" cy="4195762"/>
          </a:xfrm>
        </p:spPr>
      </p:pic>
    </p:spTree>
    <p:extLst>
      <p:ext uri="{BB962C8B-B14F-4D97-AF65-F5344CB8AC3E}">
        <p14:creationId xmlns:p14="http://schemas.microsoft.com/office/powerpoint/2010/main" val="487787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612E6-12B5-486E-BD79-E340D6405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858" y="377372"/>
            <a:ext cx="11030857" cy="986971"/>
          </a:xfrm>
        </p:spPr>
        <p:txBody>
          <a:bodyPr/>
          <a:lstStyle/>
          <a:p>
            <a:r>
              <a:rPr lang="fr-FR" sz="2800" b="1" dirty="0"/>
              <a:t>PRESENTATION D’UNE ETUDIANTE DE LA PROMOTION 2022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FBA610-AB9D-4BF7-95F1-F83151432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6058" y="1103086"/>
            <a:ext cx="10493828" cy="4916714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MADAME ANGELA JEAN-ZEPHIRIN </a:t>
            </a:r>
          </a:p>
          <a:p>
            <a:pPr algn="ctr"/>
            <a:r>
              <a:rPr lang="fr-FR" sz="3200" b="1" dirty="0"/>
              <a:t>CONSEILLERE EN ECONOMIE SOCIALE FAMILIALE </a:t>
            </a:r>
          </a:p>
        </p:txBody>
      </p:sp>
    </p:spTree>
    <p:extLst>
      <p:ext uri="{BB962C8B-B14F-4D97-AF65-F5344CB8AC3E}">
        <p14:creationId xmlns:p14="http://schemas.microsoft.com/office/powerpoint/2010/main" val="2409158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D5E83B-B305-4604-A0CD-D84FCF15B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FIN DE LA PRESENTATION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5AA549-8280-487D-B8E0-DA04330E0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1517596"/>
          </a:xfrm>
        </p:spPr>
        <p:txBody>
          <a:bodyPr/>
          <a:lstStyle/>
          <a:p>
            <a:pPr marL="0" indent="0" algn="ctr">
              <a:buNone/>
            </a:pPr>
            <a:r>
              <a:rPr lang="fr-FR" sz="3200" b="1" dirty="0"/>
              <a:t>MERCI DE VOTRE ATTENTION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90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848</TotalTime>
  <Words>817</Words>
  <Application>Microsoft Office PowerPoint</Application>
  <PresentationFormat>Grand écran</PresentationFormat>
  <Paragraphs>136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2" baseType="lpstr">
      <vt:lpstr>Abadi Extra Light</vt:lpstr>
      <vt:lpstr>Amasis MT Pro Black</vt:lpstr>
      <vt:lpstr>Arial</vt:lpstr>
      <vt:lpstr>Arial Black</vt:lpstr>
      <vt:lpstr>Arial Rounded MT Bold</vt:lpstr>
      <vt:lpstr>Bauhaus 93</vt:lpstr>
      <vt:lpstr>Britannic Bold</vt:lpstr>
      <vt:lpstr>Century Gothic</vt:lpstr>
      <vt:lpstr>Times New Roman</vt:lpstr>
      <vt:lpstr>Wingdings</vt:lpstr>
      <vt:lpstr>Wingdings 3</vt:lpstr>
      <vt:lpstr>Ion</vt:lpstr>
      <vt:lpstr>FORMATION DU JEUDI 11JANVIER  2024  PRESENTATION DE LA FORMATION DECESF  PROPOSEE AU LGT GAILLARD</vt:lpstr>
      <vt:lpstr>LE PROFESSIONNEL CESF </vt:lpstr>
      <vt:lpstr>CONTEXTE D’OUVERTURE DE LA FORMATION DECESF AU LGT GAILLARD</vt:lpstr>
      <vt:lpstr>Présentation PowerPoint</vt:lpstr>
      <vt:lpstr>CADRE JURIDIQUE DU NOUVEAU DIPLÔME DECESF </vt:lpstr>
      <vt:lpstr>LE REFERENTIEL DECESF</vt:lpstr>
      <vt:lpstr>LE REFERENTIEL DECESF</vt:lpstr>
      <vt:lpstr>Présentation PowerPoint</vt:lpstr>
      <vt:lpstr>FONCTION </vt:lpstr>
      <vt:lpstr>FONCTION </vt:lpstr>
      <vt:lpstr>FONCTION</vt:lpstr>
      <vt:lpstr>FONCTION   </vt:lpstr>
      <vt:lpstr>LES 4 DOMAINES DE COMPETENCES</vt:lpstr>
      <vt:lpstr>UNITE DE FORMATION TRANSVERSALE</vt:lpstr>
      <vt:lpstr>LA PERIODE DE FORMATION PRATIQUE </vt:lpstr>
      <vt:lpstr>LIEUX DE STAGES PARTENAIRES </vt:lpstr>
      <vt:lpstr> LES EPREUVES CERTIFICATIVES</vt:lpstr>
      <vt:lpstr> DC1   Conseil et expertise (Epreuve 1) </vt:lpstr>
      <vt:lpstr>DC2 EPREUVE ANALYSE EDUCATIVE BUDGETAIRE     </vt:lpstr>
      <vt:lpstr>DC2 INTERVENTIONS SOCIALES  </vt:lpstr>
      <vt:lpstr>DC3 : ECRITS PROFESSIONNELS  </vt:lpstr>
      <vt:lpstr>DC4 : ANALYSE DES RELATIONS PARTENARIALES   </vt:lpstr>
      <vt:lpstr>LE MÉMOIRE DE PRATIQUES PROFESSIONNELLES</vt:lpstr>
      <vt:lpstr>NOS RESULTATS </vt:lpstr>
      <vt:lpstr>ORGANISATION DE LA FORMATION</vt:lpstr>
      <vt:lpstr>Présentation PowerPoint</vt:lpstr>
      <vt:lpstr>INSERTION PROFESSIONNELLE DES DIPLOMES  </vt:lpstr>
      <vt:lpstr>REMISE DE DIPLOMES  PROMOTION 2022</vt:lpstr>
      <vt:lpstr>PRESENTATION D’UNE ETUDIANTE DE LA PROMOTION 2022 </vt:lpstr>
      <vt:lpstr>FIN DE LA PRESENTATION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DECESF  REUNION DU JEUDI 06 JANVIER 2021  PRESENTATION DES EPREUVES CERTIFICATIVES</dc:title>
  <dc:creator>MONIQUE MYRTIL</dc:creator>
  <cp:lastModifiedBy>Séverine LUYDLIN</cp:lastModifiedBy>
  <cp:revision>114</cp:revision>
  <dcterms:created xsi:type="dcterms:W3CDTF">2022-01-06T08:47:29Z</dcterms:created>
  <dcterms:modified xsi:type="dcterms:W3CDTF">2024-01-11T11:38:27Z</dcterms:modified>
</cp:coreProperties>
</file>