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notesMasterIdLst>
    <p:notesMasterId r:id="rId6"/>
  </p:notesMasterIdLst>
  <p:sldIdLst>
    <p:sldId id="256" r:id="rId7"/>
    <p:sldId id="259" r:id="rId8"/>
    <p:sldId id="260" r:id="rId9"/>
    <p:sldId id="261" r:id="rId10"/>
    <p:sldId id="270" r:id="rId11"/>
    <p:sldId id="257" r:id="rId12"/>
    <p:sldId id="258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1" r:id="rId22"/>
    <p:sldId id="272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5" r:id="rId31"/>
    <p:sldId id="286" r:id="rId32"/>
    <p:sldId id="280" r:id="rId33"/>
  </p:sldIdLst>
  <p:sldSz cx="12192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732227990" val="1218" revOS="4"/>
      <pr:smFileRevision xmlns:pr="smNativeData" xmlns="smNativeData" dt="1732227990" val="101"/>
      <pr:guideOptions xmlns:pr="smNativeData" xmlns="smNativeData" dt="1732227990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93" d="100"/>
          <a:sy n="93" d="100"/>
        </p:scale>
        <p:origin x="381" y="654"/>
      </p:cViewPr>
      <p:guideLst x="0" y="0"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50" d="100"/>
        <a:sy n="50" d="100"/>
      </p:scale>
      <p:origin x="0" y="0"/>
    </p:cViewPr>
  </p:sorterViewPr>
  <p:notesViewPr>
    <p:cSldViewPr snapToObjects="1" showGuides="1">
      <p:cViewPr>
        <p:scale>
          <a:sx n="93" d="100"/>
          <a:sy n="93" d="100"/>
        </p:scale>
        <p:origin x="381" y="654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AAAAAAAAABIEgAAwAMAABAAAAAmAAAACAAAAP//////////"/>
              </a:ext>
            </a:extLst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BcAAAAAAAAwKgAAwAMAABAAAAAmAAAACAAAAP//////////"/>
              </a:ext>
            </a:extLst>
          </p:cNvSpPr>
          <p:nvPr>
            <p:ph type="dt" idx="10"/>
          </p:nvPr>
        </p:nvSpPr>
        <p:spPr>
          <a:xfrm>
            <a:off x="3886200" y="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1704F6A6-E8FA-5100-B4BC-1E55B8F2424B}" type="datetime1">
              <a:t/>
            </a:fld>
          </a:p>
        </p:txBody>
      </p:sp>
      <p:sp>
        <p:nvSpPr>
          <p:cNvPr id="4" name="SlidePictur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KAFAAAoIwAAwCEAABAAAAAmAAAACAAAAP//////////"/>
              </a:ext>
            </a:extLst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KAjAAD4JQAAYEUAABAAAAAmAAAACAAAAP//////////"/>
              </a:ext>
            </a:extLst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AAAAEBHAABIEgAAAEsAABAAAAAmAAAACAAAAP//////////"/>
              </a:ext>
            </a:extLst>
          </p:cNvSpPr>
          <p:nvPr>
            <p:ph type="ftr" sz="quarter" idx="11"/>
          </p:nvPr>
        </p:nvSpPr>
        <p:spPr>
          <a:xfrm>
            <a:off x="0" y="1158240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BcAAEBHAAAwKgAAAEsAABAAAAAmAAAACAAAAP//////////"/>
              </a:ext>
            </a:extLst>
          </p:cNvSpPr>
          <p:nvPr>
            <p:ph type="sldNum" sz="quarter" idx="12"/>
          </p:nvPr>
        </p:nvSpPr>
        <p:spPr>
          <a:xfrm>
            <a:off x="3886200" y="1158240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1704F80A-44FA-510E-B4BC-B25BB6F242E7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9pPr>
  </p:notesStyle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themeOverride" Target="../theme/themeOverride13.xml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Relationship Id="rId3" Type="http://schemas.openxmlformats.org/officeDocument/2006/relationships/themeOverride" Target="../theme/themeOverride14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Relationship Id="rId3" Type="http://schemas.openxmlformats.org/officeDocument/2006/relationships/themeOverride" Target="../theme/themeOverride15.xml"/></Relationships>
</file>

<file path=ppt/notesSlides/_rels/notesSlide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themeOverride" Target="../theme/themeOverride16.xml"/></Relationships>
</file>

<file path=ppt/notesSlides/notesSlide1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KAFAAAoIwAAwCEAABAAAAAmAAAACAAAAP////8AAAAA"/>
              </a:ext>
            </a:extLst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KAjAAD4JQAAYEUAABAAAAAmAAAACAAAAP////8AAAAA"/>
              </a:ext>
            </a:extLst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KAFAAAoIwAAwCEAABAAAAAmAAAACAAAAP////8AAAAA"/>
              </a:ext>
            </a:extLst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KAjAAD4JQAAYEUAABAAAAAmAAAACAAAAP////8AAAAA"/>
              </a:ext>
            </a:extLst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Cps3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KAFAAAoIwAAwCEAABAAAAAmAAAACAAAAP////8AAAAA"/>
              </a:ext>
            </a:extLst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KAjAAD4JQAAYEUAABAAAAAmAAAACAAAAP////8AAAAA"/>
              </a:ext>
            </a:extLst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KAFAAAoIwAAwCEAABAAAAAmAAAACAAAAP////8AAAAA"/>
              </a:ext>
            </a:extLst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KAjAAD4JQAAYEUAABAAAAAmAAAACAAAAP////8AAAAA"/>
              </a:ext>
            </a:extLst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AEAAAAAAAAA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GAAAAAAAAA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E2F2-BCFA-5114-B4BC-4A41ACF2421F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93E8-A6FA-5165-B4BC-5030DDF2420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BB50-1EFA-514D-B4BC-E818F5F242BD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9AF3-BDFA-516C-B4BC-4B39D4F2421E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IGAAAAAAAAA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AAAAAAAAA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99E8-A6FA-516F-B4BC-503AD7F24205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D8E4-AAFA-512E-B4BC-5C7B96F24209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AAAAAAAAA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AAAAAAAAA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A4AA-E4FA-5152-B4BC-1207EAF24247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9139-77FA-5167-B4BC-8132DFF242D4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AAAAAAAAA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AAAAAAAAA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AAAAAAAAA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AAAAAAAAA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C255-1BFA-5134-B4BC-ED618CF242B8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90EA-A4FA-5166-B4BC-5233DEF2420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8DE5-ABFA-517B-B4BC-5D2EC3F24208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EDD6-98FA-511B-B4BC-6E4EA3F2423B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AFF2-BCFA-5159-B4BC-4A0CE1F2421F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8725-6BFA-5171-B4BC-9D24C9F242C8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AAAAAAAAA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AAAAAAAAA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AAAAAAAAA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D7BC-F2FA-5121-B4BC-047499F24251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wY0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CE4D-03FA-5138-B4BC-F56D80F242A0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AAAAAAAAA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AAAAAAAAA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AAAAAAAAA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E683-CDFA-5110-B4BC-3B45A8F2426E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EA04-4AFA-511C-B4BC-BC49A4F242E9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49Ij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IAAAAAAAAA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8FB1-FFFA-5179-B4BC-092CC1F2425C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6c3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D03C-72FA-5126-B4BC-84739EF242D1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MAAAAAAAAA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MAAAAAAAAA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7049651-1FFA-5160-B4BC-E935D8F242BC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704AC75-3BFA-515A-B4BC-CD0FE2F24298}" type="slidenum">
              <a:t/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Default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P//////////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P//////////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</a:t>
            </a:r>
            <a:r>
              <a:t>to </a:t>
            </a:r>
            <a:r>
              <a:t>edit Master </a:t>
            </a:r>
            <a:r>
              <a:t>text styles</a:t>
            </a:r>
          </a:p>
          <a:p>
            <a:pPr lvl="1"/>
            <a:r>
              <a:t>Second </a:t>
            </a:r>
            <a:r>
              <a:t>level</a:t>
            </a:r>
          </a:p>
          <a:p>
            <a:pPr lvl="2"/>
            <a:r>
              <a:t>Third </a:t>
            </a:r>
            <a:r>
              <a:t>level</a:t>
            </a:r>
          </a:p>
          <a:p>
            <a:pPr lvl="3"/>
            <a:r>
              <a:t>Fourth </a:t>
            </a:r>
            <a:r>
              <a:t>level</a:t>
            </a:r>
          </a:p>
          <a:p>
            <a:pPr lvl="4"/>
            <a:r>
              <a:t>Fifth </a:t>
            </a:r>
            <a:r>
              <a:t>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P//////////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fld id="{1704DA2C-62FA-512C-B4BC-947994F242C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P//////////"/>
              </a:ext>
            </a:extLst>
          </p:cNvSpPr>
          <p:nvPr>
            <p:ph type="ftr" sz="quarter" idx="3"/>
          </p:nvPr>
        </p:nvSpPr>
        <p:spPr>
          <a:xfrm>
            <a:off x="4166235" y="6356985"/>
            <a:ext cx="385953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P//////////"/>
              </a:ext>
            </a:extLst>
          </p:cNvSpPr>
          <p:nvPr>
            <p:ph type="sldNum" sz="quarter" idx="4"/>
          </p:nvPr>
        </p:nvSpPr>
        <p:spPr>
          <a:xfrm>
            <a:off x="8738235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1704A8F0-BEFA-515E-B4BC-480BE6F2421D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themeOverride" Target="../theme/themeOverride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themeOverride" Target="../theme/themeOverride2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onedu.org/index.php/joe" TargetMode="External"/><Relationship Id="rId3" Type="http://schemas.openxmlformats.org/officeDocument/2006/relationships/themeOverride" Target="../theme/themeOverride3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Override" Target="../theme/themeOverride4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themeOverride" Target="../theme/themeOverride5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tutorialspoint.com/natural_language_processing/index.htm" TargetMode="External"/><Relationship Id="rId4" Type="http://schemas.openxmlformats.org/officeDocument/2006/relationships/themeOverride" Target="../theme/themeOverride6.xml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peech.cs.cmu.edu/cgi-bin/cmudict" TargetMode="External"/><Relationship Id="rId3" Type="http://schemas.openxmlformats.org/officeDocument/2006/relationships/hyperlink" Target="https://www.fon.hum.uva.nl/praat/" TargetMode="External"/><Relationship Id="rId4" Type="http://schemas.openxmlformats.org/officeDocument/2006/relationships/hyperlink" Target="https://kaldi-asr.org/" TargetMode="External"/><Relationship Id="rId5" Type="http://schemas.openxmlformats.org/officeDocument/2006/relationships/hyperlink" Target="https://montrealcorpustools.github.io/Montreal-Forced-Aligner/" TargetMode="External"/><Relationship Id="rId6" Type="http://schemas.openxmlformats.org/officeDocument/2006/relationships/hyperlink" Target="https://github.com/mlml/autovot" TargetMode="External"/><Relationship Id="rId7" Type="http://schemas.openxmlformats.org/officeDocument/2006/relationships/image" Target="../media/image10.png"/><Relationship Id="rId8" Type="http://schemas.openxmlformats.org/officeDocument/2006/relationships/themeOverride" Target="../theme/themeOverride7.xml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themeOverride" Target="../theme/themeOverride8.xml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themeOverride" Target="../theme/themeOverride9.xml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themeOverride" Target="../theme/themeOverride10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doi.org/10.33200/ijcer.908048" TargetMode="External"/><Relationship Id="rId3" Type="http://schemas.openxmlformats.org/officeDocument/2006/relationships/themeOverride" Target="../theme/themeOverride11.xml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themeOverride" Target="../theme/themeOverride12.xml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pp.prosodyai.com/" TargetMode="External"/><Relationship Id="rId3" Type="http://schemas.openxmlformats.org/officeDocument/2006/relationships/hyperlink" Target="https://app.getpronounce.com/" TargetMode="External"/><Relationship Id="rId4" Type="http://schemas.openxmlformats.org/officeDocument/2006/relationships/hyperlink" Target="https://www.speakpal.ai/" TargetMode="External"/><Relationship Id="rId5" Type="http://schemas.openxmlformats.org/officeDocument/2006/relationships/hyperlink" Target="https://getfluently.app/" TargetMode="External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i.org/10.4018/978-1-7998-8981-6" TargetMode="External"/><Relationship Id="rId3" Type="http://schemas.openxmlformats.org/officeDocument/2006/relationships/hyperlink" Target="https://sites2.csfoy.ca/fileadmin/documents/babillard/Babillard/3.Donner/3.1.2_les_actes_pedagogique_en_lien_avec_le_processus_d_apprentissage.pdf" TargetMode="External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pattFill prst="pct25">
          <a:fgClr>
            <a:schemeClr val="bg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2bMBQAAmQEAAAAAAAAAAAAAAAAAAAAAAAAAAAAAAAAAAAAAAAAAAP///wJ/f38AADNmA8zMzADAwP8Af39/AAAAAAAAAAAAAAAAAAAAAAAAAAAAIQAAABgAAAAUAAAAoAUAABoNAABgRQAAJhYAABAAAAAmAAAACAAAAAAAAAAAAAAA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pPr/>
            <a:r>
              <a:t>Une démarche </a:t>
            </a:r>
            <a:r>
              <a:t>holistique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2bMBQAAmQEAAAAAAAAAAAAAAAAAAAAAAAAAAAAAAAAAAAAAAAAAAP///wJ/f38AADNmA8zMzADAwP8Af39/AAAAAAAAAAAAAAAAAAAAAAAAAAAAIQAAABgAAAAUAAAAQAsAAOgXAADAPwAAsCIAABAAAAAmAAAACAAAAAAAAAAAAAAA"/>
              </a:ext>
            </a:extLst>
          </p:cNvSpPr>
          <p:nvPr>
            <p:ph type="subTitle" idx="1"/>
          </p:nvPr>
        </p:nvSpPr>
        <p:spPr/>
        <p:txBody>
          <a:bodyPr/>
          <a:lstStyle/>
          <a:p>
            <a:pPr/>
            <a:r>
              <a:t>Nadine </a:t>
            </a:r>
            <a:r>
              <a:t>Jammet </a:t>
            </a:r>
            <a:r>
              <a:t>PhD</a:t>
            </a:r>
          </a:p>
          <a:p>
            <a:pPr/>
            <a:r>
              <a:t>Professeur(e) agrégée en études anglaises</a:t>
            </a:r>
          </a:p>
          <a:p>
            <a:pPr/>
            <a:r>
              <a:t>Ingénieur(e) en intelligence artificielle</a:t>
            </a:r>
          </a:p>
        </p:txBody>
      </p:sp>
      <p:sp>
        <p:nvSpPr>
          <p:cNvPr id="4" name="TextArtObject1"/>
          <p:cNvSpPr>
            <a:extLst>
              <a:ext uri="smNativeData">
                <pr:smNativeData xmlns:pr="smNativeData" xmlns="smNativeData" val="SMDATA_16_lrM/ZxMAAAAlAAAAEAAAAA8BAAAAkAAAAEgAAACQAAAASAAAAAAAAAAAAAAAAAAAAAEAAABQAAAAAAAAAAAAAAAzMzMzMzPTPwAAAAAAAOA/AAAAAAAA4D8AAAAAAADgPwAAAAAAAOA/AAAAAAAA4D8AAAAAAADgPwAAAAAAAOA/AAAAAAAA4D8CAAAAjAAAAAEAAAADAAAA3Ov1AFUmHAAAAAAAAAAAAAAAAAAAAAAAAAAAAAAAAAAAAAAAZAAAAAEAAABAAAAAAAAAAGQAAABaAAAAAAAAAAgAAAAIAAAAg6fDAA0AAAB2j7kAFQAAAIOnwwA0AAAA////ADgAAACcZWMAOgAAAIAwLQBHAAAAwFJOAF4AAADr2tQAFAAAADwAAAABAAAAAAAAAAAAAAABAAAAAQAAABQAAAAUAAAAFAAAAAEAAAAAAAAAZAAAAGQAAAAAAAAAZAAAAGQAAAAVAAAAYAAAAAAAAAAAAAAAAAAAACYCAAAAAAAAqP3//wEAAAA2MQAAAAAAAAAAAAAAAAAAwMDAAAEAAABkAAAAAAAAAAQAAABD4f//AAAAADQAAAAAAAAAvR4AAAAAAAAOAAAAZAAAABYAAABMAAAAAAAAAAAAAAAEAAAAAAAAAAEAAABNTU0AAAAAACEAAAAhAAAAZAAAAGQAAAAAAAAAzMzMAAAAAABQAAAAUAAAAGQAAABkAAAAAAAAAAYAAABRAAAAQQByAGkAYQBsACAAQgBsAGEAYwBrAAAAAAAAAAAAAAAAAAAAAAAAAAAAAAAAAAAAAAAAAAAAAAAAAAAAAAAAABAOAAAAAAAAAGQAAABkAAAAFwAAABQAAAAAAAAAAAAAAP9/AAD/fwAAAAAAAAkAAAAEAAAAAAAAAB4AAABoAAAAAAAAAAAAAAAAAAAAAAAAAAAAAAAQJwAAECcAAAAAAAAAAAAAAAAAAAAAAAAAAAAAAAAAAAAAAAAAAAAAFAAAAAAAAADAwP8AAAAAAGQAAAAyAAAAAAAAAGQAAAAAAAAAf39/AAoAAAAiAAAAGAAAAAAAAAAAAAAAAAAAAAAAAAAAAAAAAAAAACQAAAAkAAAAAAAAAAAAAAAAAAAAAAAAAAAAAAAAAAAAJgIAAAEAAADAwMAAJQAAAFgAAAAAAAAAAAAAAAAAAAAAAAAAAAAAAAAAAAAAAAAAAAAAAAAAAAAAAAAAAAAAAD8AAAAAAAAAoIYBAAAAAAAAAAAAAAAAAA8AAAABAAAAAAAAAAAAAAAAAAAAHwAAAFQAAADc6/UAVSYcAIOnwwB2j7kAg6fDAP///wCcZWMAgDAtAMBSTgDr2tQAAAAAAMDAwABNTU0AzMzMAMDA/wB/f38AAAAAAAAAAAAAAAAAAAAAAAAAAAAhAAAAGAAAABQAAABTAQAApgIAAF1IAAAJCwAAEAAAACYAAAAIAAAA//////////8="/>
              </a:ext>
            </a:extLst>
          </p:cNvSpPr>
          <p:nvPr/>
        </p:nvSpPr>
        <p:spPr>
          <a:xfrm>
            <a:off x="215265" y="430530"/>
            <a:ext cx="11548110" cy="136334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pAutoFit/>
          </a:bodyPr>
          <a:lstStyle/>
          <a:p>
            <a:pPr algn="l"/>
            <a:r>
              <a:rPr sz="3600">
                <a:ln w="635" cap="flat" cmpd="sng" algn="ctr">
                  <a:solidFill>
                    <a:srgbClr val="000000"/>
                  </a:solidFill>
                  <a:prstDash val="solid"/>
                  <a:headEnd type="none"/>
                  <a:tailEnd type="none"/>
                </a:ln>
                <a:gradFill flip="none"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0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0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0"/>
                  <a:tileRect/>
                </a:gradFill>
                <a:effectLst/>
                <a:latin typeface="Arial Black"/>
              </a:rPr>
              <a:t>Enseigner la phonologie anglaise avec l'intelligence</a:t>
            </a:r>
            <a:br/>
            <a:r>
              <a:rPr sz="3600">
                <a:ln w="635" cap="flat" cmpd="sng" algn="ctr">
                  <a:solidFill>
                    <a:srgbClr val="000000"/>
                  </a:solidFill>
                  <a:prstDash val="solid"/>
                  <a:headEnd type="none"/>
                  <a:tailEnd type="none"/>
                </a:ln>
                <a:gradFill flip="none"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0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0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0"/>
                  <a:tileRect/>
                </a:gradFill>
                <a:effectLst/>
                <a:latin typeface="Arial Black"/>
              </a:rPr>
              <a:t> artificielle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p14:dur="1300">
    <p:wheel spokes="1"/>
    <p:extLst>
      <p:ext uri="smNativeData">
        <pr:smNativeData xmlns:pr="smNativeData" xmlns="smNativeData" val="lrM/ZwAAAAAUBQAAAAAAABoAAAAB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wQAAAAFAAAA/f///wEAAAAeAAAAAAAAAAAAAAAAAAAAAAAAAA8AAAAAAAAAAQAAAC8AAAAAAAAAAAAAAAAAAAAAAAAAFgAAAAEAAAABAAAALwAAAAAAAAAAAAAAAAAAAAAAAAAdAAAAAgAAAAEAAAAvAAAAAAAAAAAAAAAAAAAAAAAAAA=="/>
      </p:ext>
    </p:ext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gradFill flip="none" rotWithShape="0">
          <a:gsLst>
            <a:gs pos="0">
              <a:schemeClr val="accent1"/>
            </a:gs>
            <a:gs pos="100000">
              <a:schemeClr val="bg1"/>
            </a:gs>
          </a:gsLst>
          <a:path path="circl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GRiBQCAgAEAAAAAAAAAAAAAAAAAAAAAAAAAAAAAAAAAAAAAAAAAAP///wJ/f38AAFpYA8zMzADAwP8Af39/AAAAAAAAAAAAAAAAAAAAAAAAAAAAIQAAABgAAAAUAAAAwAMAALABAABARwAAuAgAABAAAAAmAAAACAAAAHxw////////"/>
              </a:ext>
            </a:extLst>
          </p:cNvSpPr>
          <p:nvPr>
            <p:ph type="title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L’intelligence artificielle, une mode ou une rupture épistémologique ? (1)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GRiBQCAgAEAAAAAAAAAAAAAAAAAAAAAAAAAAAAAAAAAAAAAAAAAAP///wJ/f38AAFpYA8zMzADAwP8Af39/AAAAAAAAAAAAAAAAAAAAAAAAAAAAIQAAABgAAAAUAAAAwAMAANgJAABARwAAsCUAABAAAAAmAAAACAAAAHxw////////"/>
              </a:ext>
            </a:extLst>
          </p:cNvSpPr>
          <p:nvPr>
            <p:ph type="body" idx="1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Définition:</a:t>
            </a:r>
          </a:p>
          <a:p>
            <a:pPr/>
            <a:r>
              <a:rPr sz="20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Des systèmes informatiques capable d’accomplir</a:t>
            </a:r>
            <a:r>
              <a:rPr sz="20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 </a:t>
            </a:r>
            <a:r>
              <a:rPr sz="20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des taches qui requièrent normalement l’intelligence</a:t>
            </a:r>
            <a:r>
              <a:rPr sz="20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 </a:t>
            </a:r>
            <a:r>
              <a:rPr sz="20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humaine.</a:t>
            </a:r>
            <a:r>
              <a:rPr sz="10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.</a:t>
            </a:r>
            <a:endParaRPr sz="1000" cap="none">
              <a:solidFill>
                <a:srgbClr val="FFFFFF"/>
              </a:solidFill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</a:endParaRPr>
          </a:p>
          <a:p>
            <a:pPr>
              <a:defRPr sz="10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>
              <a:defRPr sz="10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>
              <a:buFont typeface="Wingdings" pitchFamily="2" charset="2"/>
              <a:buChar char=""/>
              <a:defRPr sz="2800" b="1" cap="none">
                <a:solidFill>
                  <a:srgbClr val="FBEC64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Les technologies:</a:t>
            </a:r>
          </a:p>
          <a:p>
            <a:pPr>
              <a:buFont typeface="Wingdings" pitchFamily="2" charset="2"/>
              <a:buChar char=""/>
              <a:defRPr sz="1600" b="1" cap="none">
                <a:solidFill>
                  <a:srgbClr val="FBEC64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>
              <a:buFont typeface="Wingdings" pitchFamily="2" charset="2"/>
              <a:buChar char=""/>
              <a:defRPr sz="2400" cap="none">
                <a:solidFill>
                  <a:schemeClr val="hlink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l’apprentissage automatique (machine </a:t>
            </a:r>
            <a:r>
              <a:t>learning)</a:t>
            </a:r>
          </a:p>
          <a:p>
            <a:pPr>
              <a:buFont typeface="Wingdings" pitchFamily="2" charset="2"/>
              <a:buChar char=""/>
              <a:defRPr sz="2400" cap="none">
                <a:solidFill>
                  <a:srgbClr val="00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l’apprentissage profond (</a:t>
            </a:r>
            <a:r>
              <a:t>Deep </a:t>
            </a:r>
            <a:r>
              <a:t>Learning)</a:t>
            </a:r>
          </a:p>
          <a:p>
            <a:pPr>
              <a:buFont typeface="Wingdings" pitchFamily="2" charset="2"/>
              <a:buChar char=""/>
              <a:defRPr sz="2400" cap="none">
                <a:solidFill>
                  <a:srgbClr val="FFFF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</a:t>
            </a:r>
            <a:r>
              <a:rPr cap="none">
                <a:solidFill>
                  <a:srgbClr val="00FFFF"/>
                </a:solidFill>
              </a:rPr>
              <a:t>le traitement des langues naturelles (</a:t>
            </a:r>
            <a:r>
              <a:rPr cap="none">
                <a:solidFill>
                  <a:srgbClr val="00FFFF"/>
                </a:solidFill>
              </a:rPr>
              <a:t>Natural </a:t>
            </a:r>
            <a:r>
              <a:rPr cap="none">
                <a:solidFill>
                  <a:srgbClr val="00FFFF"/>
                </a:solidFill>
              </a:rPr>
              <a:t>Language </a:t>
            </a:r>
            <a:r>
              <a:rPr cap="none">
                <a:solidFill>
                  <a:srgbClr val="00FFFF"/>
                </a:solidFill>
              </a:rPr>
              <a:t>Processing).</a:t>
            </a:r>
            <a:endParaRPr cap="none">
              <a:solidFill>
                <a:srgbClr val="00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woAAAAFAAAA/f///wEAAAAeAAAAAAAAAAAAAAAAAAAAAAAAAA8AAAAAAAAAAQAAAC8AAAAAAAAAAAAAAAAAAAAAAAAAFgAAAAEAAAABAAAALwAAAAAAAAAAAAAAAAAAAAAAAAAdAAAAAgAAAAEAAAAvAAAAAAAAAAAAAAAAAAAAAAAAACQAAAADAAAAAQAAAC8AAAAAAAAAAAAAAAAAAAAAAAAAKwAAAAQAAAABAAAALwAAAAAAAAAAAAAAAAAAAAAAAAAyAAAABQAAAAEAAAAvAAAAAAAAAAAAAAAAAAAAAAAAADkAAAAGAAAAAQAAAC8AAAAAAAAAAAAAAAAAAAAAAAAAQAAAAAcAAAABAAAALwAAAAAAAAAAAAAAAAAAAAAAAABHAAAACAAAAAEAAAAvAAAAAAAAAAAAAAAAAAAAAAAAAA=="/>
      </p:ext>
    </p:ext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pattFill prst="dkHorz">
          <a:fgClr>
            <a:schemeClr val="bg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sz="3000" cap="none"/>
            </a:pPr>
            <a:r>
              <a:t>L’intelligence artificielle, une mode ou une rupture épistémologique en matière d’enseignement ? (2)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wAMAANgJAABARwAAsCUAAAAAAAAmAAAACAAAAAEAAAAAAAAA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</p:spPr>
        <p:txBody>
          <a:bodyPr/>
          <a:lstStyle/>
          <a:p>
            <a:pPr>
              <a:defRPr sz="20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Une spécialité issue de la guerre froide: l’enseignement assisté par </a:t>
            </a:r>
            <a:r>
              <a:t>IA (</a:t>
            </a:r>
            <a:r>
              <a:t>AIED en anglais). </a:t>
            </a:r>
          </a:p>
          <a:p>
            <a:pPr>
              <a:defRPr sz="20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Un apport pour l’enseignement des langues étrangères confirmé par de nombreuses études:</a:t>
            </a:r>
          </a:p>
          <a:p>
            <a:pPr algn="just">
              <a:defRPr sz="1400" cap="none">
                <a:solidFill>
                  <a:srgbClr val="FFFFFF"/>
                </a:solidFill>
              </a:defRPr>
            </a:pP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“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Through a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comprehensive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review of relevant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literature,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various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research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studies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were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examined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to gain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insights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into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 impact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potential of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technology in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language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learning.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findings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highlight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that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 use of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new technologies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positively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contributes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to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learners'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language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skills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enhances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their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overall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proficiency. Mobile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ICT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tools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have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been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identified as effective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resources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that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facilitate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English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language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by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providing accessible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efficient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environments.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Additionally,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research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indicates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that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technology-supported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language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is as effective as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with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human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teachers,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indicating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potential of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technology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to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offer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personalized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tailored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experiences.”</a:t>
            </a:r>
            <a:endParaRPr cap="none"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</a:endParaRPr>
          </a:p>
          <a:p>
            <a:pPr marL="0" indent="0" algn="just">
              <a:buNone/>
              <a:defRPr sz="14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>
              <a:buFont typeface="Wingdings" pitchFamily="2" charset="2"/>
              <a:buChar char=""/>
              <a:defRPr sz="14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Source: </a:t>
            </a:r>
            <a:r>
              <a:t>Technology-Enhanced </a:t>
            </a:r>
            <a:r>
              <a:t>Language </a:t>
            </a:r>
            <a:r>
              <a:t>Learning: A </a:t>
            </a:r>
            <a:r>
              <a:t>Meta-Analysis </a:t>
            </a:r>
            <a:r>
              <a:t>Study On </a:t>
            </a:r>
            <a:r>
              <a:t>English </a:t>
            </a:r>
            <a:r>
              <a:t>Language </a:t>
            </a:r>
            <a:r>
              <a:t>Teaching </a:t>
            </a:r>
            <a:r>
              <a:t>Tools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Ira </a:t>
            </a:r>
            <a:r>
              <a:t>Nurmala1 , </a:t>
            </a:r>
            <a:r>
              <a:t>Sugeng </a:t>
            </a:r>
            <a:r>
              <a:t>Irianto2 , </a:t>
            </a:r>
            <a:r>
              <a:t>Sherly </a:t>
            </a:r>
            <a:r>
              <a:t>Franchisca3 , </a:t>
            </a:r>
            <a:r>
              <a:t>Helfany </a:t>
            </a:r>
            <a:r>
              <a:t>Amsa4 , </a:t>
            </a:r>
            <a:r>
              <a:t>Ratna </a:t>
            </a:r>
            <a:r>
              <a:t>Susanti</a:t>
            </a:r>
          </a:p>
          <a:p>
            <a:pPr>
              <a:buFont typeface="Wingdings" pitchFamily="2" charset="2"/>
              <a:buChar char=""/>
              <a:defRPr sz="14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Journal on </a:t>
            </a:r>
            <a:r>
              <a:t>Education Volume 06, No. 01, </a:t>
            </a:r>
            <a:r>
              <a:t>September-Desember 2023, </a:t>
            </a:r>
            <a:r>
              <a:t>pp. 2188- 2195 </a:t>
            </a:r>
            <a:r>
              <a:t>E-ISSN: 2654-5497, </a:t>
            </a:r>
            <a:r>
              <a:t>P-ISSN: 2655-1365 </a:t>
            </a:r>
            <a:r>
              <a:t>Website: </a:t>
            </a:r>
            <a:r>
              <a:rPr cap="none">
                <a:hlinkClick r:id="rId2"/>
              </a:rPr>
              <a:t>http://</a:t>
            </a:r>
            <a:r>
              <a:rPr cap="none">
                <a:hlinkClick r:id="rId2"/>
              </a:rPr>
              <a:t>jonedu.org/</a:t>
            </a:r>
            <a:r>
              <a:rPr cap="none">
                <a:hlinkClick r:id="rId2"/>
              </a:rPr>
              <a:t>index.php/</a:t>
            </a:r>
            <a:r>
              <a:rPr cap="none">
                <a:hlinkClick r:id="rId2"/>
              </a:rPr>
              <a:t>joe</a:t>
            </a:r>
            <a:endParaRPr cap="none">
              <a:hlinkClick r:id="rId2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wgAAAAFAAAA/f///wEAAAAKAAAAAAAAAAAAAAAAAAAAAAAAAAoAAAAAAAAAAQAAABYAAAAIAAAAAAAAAAAAAAAAAAAADwAAAAEAAAABAAAAFgAAAAgAAAAAAAAAAAAAAAAAAAAUAAAAAgAAAAEAAAAWAAAACAAAAAAAAAAAAAAAAAAAABkAAAADAAAAAQAAABYAAAAIAAAAAAAAAAAAAAAAAAAAHgAAAAQAAAABAAAAFgAAAAgAAAAAAAAAAAAAAAAAAAAjAAAABQAAAAEAAAAWAAAACAAAAAAAAAAAAAAAAAAAACgAAAAGAAAAAQAAABYAAAAIAAAAAAAAAAAAAAAAAAAA"/>
      </p:ext>
    </p:ext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DOZBQAAAAEAAAAAAAAAAAAAAAAAAAAAAAAAAAAAAAAAAAAAAAAAAP///wJ/f38AM2aZA8zMzADAwP8Af39/AAAAAAAAAAAAAAAAAAAAAAAAAAAAIQAAABgAAAAUAAAAwAMAALABAABARwAA8gcAAB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017270"/>
          </a:xfrm>
        </p:spPr>
        <p:txBody>
          <a:bodyPr/>
          <a:lstStyle/>
          <a:p>
            <a:pPr>
              <a:defRPr sz="3000" cap="none"/>
            </a:pPr>
            <a:r>
              <a:t>L’intelligence artificielle, une mode ou une rupture épistémologique ? (3) 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DOZBQAAAAEAAAAAAAAAAAAAAAAAAAAAAAAAAAAAAAAAAAAAAAAAAP///wJ/f38AM2aZA8zMzADAwP8Af39/AAAAAAAAAAAAAAAAAAAAAAAAAAAAIQAAABgAAAAUAAAAwAMAANgJAABARwAAsCUAAAAAAAAmAAAACAAAAAEAAAAAAAAA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</p:spPr>
        <p:txBody>
          <a:bodyPr/>
          <a:lstStyle/>
          <a:p>
            <a:pPr>
              <a:defRPr sz="20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Une rupture épistémologique dans l’approche  du système phonologique de la langue étudiée. Passer de la norme à la </a:t>
            </a:r>
            <a:r>
              <a:t>cocréation.</a:t>
            </a:r>
          </a:p>
          <a:p>
            <a:pPr algn="just">
              <a:defRPr sz="1600" cap="none">
                <a:solidFill>
                  <a:srgbClr val="FFFFFF"/>
                </a:solidFill>
              </a:defRPr>
            </a:pP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 "AI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could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also change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people's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fundamental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understanding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practices of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teaching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learning" (An et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al., 2023, p. 188). AI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systems are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based on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system's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ability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to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imitate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human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behaviour (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Almelhes, 2023)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even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from interactions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with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humans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other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systems. In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language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education, AI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based on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natural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language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processing, speech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synthesis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recognition (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Shufang, 2021). In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practice, AI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tools analyse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human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linguistic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behaviour,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create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their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own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language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model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apply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it in communication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with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human speakers.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Lim (2023)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introduce an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example of a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teachable agent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who analyses a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learner's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pronunciation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and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then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adapts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it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to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learner's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developing </a:t>
            </a:r>
            <a:r>
              <a:rPr cap="none"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skills.”</a:t>
            </a:r>
            <a:endParaRPr cap="none"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</a:endParaRPr>
          </a:p>
          <a:p>
            <a:pPr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Sources</a:t>
            </a:r>
            <a:r>
              <a:rPr cap="none">
                <a:solidFill>
                  <a:srgbClr val="00FFFF"/>
                </a:solidFill>
              </a:rPr>
              <a:t>:AI </a:t>
            </a:r>
            <a:r>
              <a:rPr cap="none">
                <a:solidFill>
                  <a:srgbClr val="00FFFF"/>
                </a:solidFill>
              </a:rPr>
              <a:t>and </a:t>
            </a:r>
            <a:r>
              <a:rPr cap="none">
                <a:solidFill>
                  <a:srgbClr val="00FFFF"/>
                </a:solidFill>
              </a:rPr>
              <a:t>AI-powered </a:t>
            </a:r>
            <a:r>
              <a:rPr cap="none">
                <a:solidFill>
                  <a:srgbClr val="00FFFF"/>
                </a:solidFill>
              </a:rPr>
              <a:t>tools for </a:t>
            </a:r>
            <a:r>
              <a:rPr cap="none">
                <a:solidFill>
                  <a:srgbClr val="00FFFF"/>
                </a:solidFill>
              </a:rPr>
              <a:t>pronunciation </a:t>
            </a:r>
            <a:r>
              <a:rPr cap="none">
                <a:solidFill>
                  <a:srgbClr val="00FFFF"/>
                </a:solidFill>
              </a:rPr>
              <a:t>training</a:t>
            </a:r>
            <a:r>
              <a:t> </a:t>
            </a:r>
            <a:r>
              <a:t>Hana </a:t>
            </a:r>
            <a:r>
              <a:t>Vančová </a:t>
            </a:r>
            <a:r>
              <a:t>Trnava </a:t>
            </a:r>
            <a:r>
              <a:t>University in </a:t>
            </a:r>
            <a:r>
              <a:t>Trnava, </a:t>
            </a:r>
            <a:r>
              <a:t>Slovakia </a:t>
            </a:r>
            <a:r>
              <a:t>hana.vancova@</a:t>
            </a:r>
            <a:r>
              <a:t>truni.sk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Journal of </a:t>
            </a:r>
            <a:r>
              <a:t>Language </a:t>
            </a:r>
            <a:r>
              <a:t>and </a:t>
            </a:r>
            <a:r>
              <a:t>Cultural </a:t>
            </a:r>
            <a:r>
              <a:t>Education, 2023, 11(3)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</a:t>
            </a:r>
            <a:r>
              <a:rPr cap="none">
                <a:solidFill>
                  <a:srgbClr val="00FFFF"/>
                </a:solidFill>
              </a:rPr>
              <a:t> </a:t>
            </a:r>
            <a:r>
              <a:rPr cap="none">
                <a:solidFill>
                  <a:srgbClr val="00FFFF"/>
                </a:solidFill>
              </a:rPr>
              <a:t>Almelhes, S. A. (2023). A </a:t>
            </a:r>
            <a:r>
              <a:rPr cap="none">
                <a:solidFill>
                  <a:srgbClr val="00FFFF"/>
                </a:solidFill>
              </a:rPr>
              <a:t>Review of </a:t>
            </a:r>
            <a:r>
              <a:rPr cap="none">
                <a:solidFill>
                  <a:srgbClr val="00FFFF"/>
                </a:solidFill>
              </a:rPr>
              <a:t>Artificial Intelligence Adoption in </a:t>
            </a:r>
            <a:r>
              <a:rPr cap="none">
                <a:solidFill>
                  <a:srgbClr val="00FFFF"/>
                </a:solidFill>
              </a:rPr>
              <a:t>Second-Language </a:t>
            </a:r>
            <a:r>
              <a:rPr cap="none">
                <a:solidFill>
                  <a:srgbClr val="00FFFF"/>
                </a:solidFill>
              </a:rPr>
              <a:t>Learnin</a:t>
            </a:r>
            <a:r>
              <a:t>g. </a:t>
            </a:r>
            <a:r>
              <a:t>Theory </a:t>
            </a:r>
            <a:r>
              <a:t>and </a:t>
            </a:r>
            <a:r>
              <a:t>Practice in </a:t>
            </a:r>
            <a:r>
              <a:t>Language </a:t>
            </a:r>
            <a:r>
              <a:t>Studies, 13(5), 1259-1269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.      </a:t>
            </a:r>
            <a:r>
              <a:rPr cap="none">
                <a:solidFill>
                  <a:srgbClr val="00FFFF"/>
                </a:solidFill>
              </a:rPr>
              <a:t> An, X., Chai, C. S., </a:t>
            </a:r>
            <a:r>
              <a:rPr cap="none">
                <a:solidFill>
                  <a:srgbClr val="00FFFF"/>
                </a:solidFill>
              </a:rPr>
              <a:t>Li, Y., </a:t>
            </a:r>
            <a:r>
              <a:rPr cap="none">
                <a:solidFill>
                  <a:srgbClr val="00FFFF"/>
                </a:solidFill>
              </a:rPr>
              <a:t>Zhou, Y., </a:t>
            </a:r>
            <a:r>
              <a:rPr cap="none">
                <a:solidFill>
                  <a:srgbClr val="00FFFF"/>
                </a:solidFill>
              </a:rPr>
              <a:t>Shen, X., </a:t>
            </a:r>
            <a:r>
              <a:rPr cap="none">
                <a:solidFill>
                  <a:srgbClr val="00FFFF"/>
                </a:solidFill>
              </a:rPr>
              <a:t>Zheng, C., &amp; </a:t>
            </a:r>
            <a:r>
              <a:rPr cap="none">
                <a:solidFill>
                  <a:srgbClr val="00FFFF"/>
                </a:solidFill>
              </a:rPr>
              <a:t>Chen, M. (2022). </a:t>
            </a:r>
            <a:r>
              <a:rPr cap="none">
                <a:solidFill>
                  <a:srgbClr val="00FFFF"/>
                </a:solidFill>
              </a:rPr>
              <a:t>Modeling </a:t>
            </a:r>
            <a:r>
              <a:rPr cap="none">
                <a:solidFill>
                  <a:srgbClr val="00FFFF"/>
                </a:solidFill>
              </a:rPr>
              <a:t>English </a:t>
            </a:r>
            <a:r>
              <a:rPr cap="none">
                <a:solidFill>
                  <a:srgbClr val="00FFFF"/>
                </a:solidFill>
              </a:rPr>
              <a:t>teachers’ </a:t>
            </a:r>
            <a:r>
              <a:rPr cap="none">
                <a:solidFill>
                  <a:srgbClr val="00FFFF"/>
                </a:solidFill>
              </a:rPr>
              <a:t>behavioral intention </a:t>
            </a:r>
            <a:r>
              <a:rPr cap="none">
                <a:solidFill>
                  <a:srgbClr val="00FFFF"/>
                </a:solidFill>
              </a:rPr>
              <a:t>to use </a:t>
            </a:r>
            <a:r>
              <a:rPr cap="none">
                <a:solidFill>
                  <a:srgbClr val="00FFFF"/>
                </a:solidFill>
              </a:rPr>
              <a:t>artificial intelligence in </a:t>
            </a:r>
            <a:r>
              <a:rPr cap="none">
                <a:solidFill>
                  <a:srgbClr val="00FFFF"/>
                </a:solidFill>
              </a:rPr>
              <a:t>middle        </a:t>
            </a:r>
            <a:endParaRPr cap="none">
              <a:solidFill>
                <a:srgbClr val="00FFFF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cap="none">
                <a:solidFill>
                  <a:srgbClr val="00FFFF"/>
                </a:solidFill>
              </a:rPr>
              <a:t>        </a:t>
            </a:r>
            <a:r>
              <a:rPr cap="none">
                <a:solidFill>
                  <a:srgbClr val="00FFFF"/>
                </a:solidFill>
              </a:rPr>
              <a:t>schools.</a:t>
            </a:r>
            <a:r>
              <a:t> </a:t>
            </a:r>
            <a:r>
              <a:t>Education </a:t>
            </a:r>
            <a:r>
              <a:t>and Information Technologies, 1-22.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</a:t>
            </a:r>
            <a:r>
              <a:rPr cap="none">
                <a:solidFill>
                  <a:srgbClr val="00FFFF"/>
                </a:solidFill>
              </a:rPr>
              <a:t> </a:t>
            </a:r>
            <a:r>
              <a:rPr cap="none">
                <a:solidFill>
                  <a:srgbClr val="00FFFF"/>
                </a:solidFill>
              </a:rPr>
              <a:t>Li, Y. (2022). </a:t>
            </a:r>
            <a:r>
              <a:rPr cap="none">
                <a:solidFill>
                  <a:srgbClr val="00FFFF"/>
                </a:solidFill>
              </a:rPr>
              <a:t>Teaching mode of oral </a:t>
            </a:r>
            <a:r>
              <a:rPr cap="none">
                <a:solidFill>
                  <a:srgbClr val="00FFFF"/>
                </a:solidFill>
              </a:rPr>
              <a:t>English in </a:t>
            </a:r>
            <a:r>
              <a:rPr cap="none">
                <a:solidFill>
                  <a:srgbClr val="00FFFF"/>
                </a:solidFill>
              </a:rPr>
              <a:t>the </a:t>
            </a:r>
            <a:r>
              <a:rPr cap="none">
                <a:solidFill>
                  <a:srgbClr val="00FFFF"/>
                </a:solidFill>
              </a:rPr>
              <a:t>age of </a:t>
            </a:r>
            <a:r>
              <a:rPr cap="none">
                <a:solidFill>
                  <a:srgbClr val="00FFFF"/>
                </a:solidFill>
              </a:rPr>
              <a:t>artificial intelligence</a:t>
            </a:r>
            <a:r>
              <a:t>. </a:t>
            </a:r>
            <a:r>
              <a:t>Frontiers in </a:t>
            </a:r>
            <a:r>
              <a:t>Psychology, 13, 953482. </a:t>
            </a:r>
            <a:r>
              <a:t>Lim, W. M., </a:t>
            </a:r>
            <a:r>
              <a:t>Kumar, S., </a:t>
            </a:r>
            <a:r>
              <a:t>Verma, S., &amp; </a:t>
            </a:r>
            <a:r>
              <a:t>Chaturvedi, R.   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(2022). </a:t>
            </a:r>
            <a:r>
              <a:t>Alexa, </a:t>
            </a:r>
            <a:r>
              <a:t>what do </a:t>
            </a:r>
            <a:r>
              <a:t>we </a:t>
            </a:r>
            <a:r>
              <a:t>know </a:t>
            </a:r>
            <a:r>
              <a:t>about </a:t>
            </a:r>
            <a:r>
              <a:t>conversational commerce? </a:t>
            </a:r>
            <a:r>
              <a:t>Insights </a:t>
            </a:r>
            <a:r>
              <a:t>from a </a:t>
            </a:r>
            <a:r>
              <a:t>systematic </a:t>
            </a:r>
            <a:r>
              <a:t>literature </a:t>
            </a:r>
            <a:r>
              <a:t>review. </a:t>
            </a:r>
            <a:r>
              <a:t>Psychology &amp; Marketing, 39(6), 1129-1155.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</a:t>
            </a:r>
            <a:r>
              <a:rPr cap="none">
                <a:solidFill>
                  <a:srgbClr val="00FFFF"/>
                </a:solidFill>
              </a:rPr>
              <a:t> </a:t>
            </a:r>
            <a:r>
              <a:rPr cap="none">
                <a:solidFill>
                  <a:srgbClr val="00FFFF"/>
                </a:solidFill>
              </a:rPr>
              <a:t>Shufang, Z. (2021). </a:t>
            </a:r>
            <a:r>
              <a:rPr cap="none">
                <a:solidFill>
                  <a:srgbClr val="00FFFF"/>
                </a:solidFill>
              </a:rPr>
              <a:t>Design of an </a:t>
            </a:r>
            <a:r>
              <a:rPr cap="none">
                <a:solidFill>
                  <a:srgbClr val="00FFFF"/>
                </a:solidFill>
              </a:rPr>
              <a:t>Automatic </a:t>
            </a:r>
            <a:r>
              <a:rPr cap="none">
                <a:solidFill>
                  <a:srgbClr val="00FFFF"/>
                </a:solidFill>
              </a:rPr>
              <a:t>English </a:t>
            </a:r>
            <a:r>
              <a:rPr cap="none">
                <a:solidFill>
                  <a:srgbClr val="00FFFF"/>
                </a:solidFill>
              </a:rPr>
              <a:t>Pronunciation </a:t>
            </a:r>
            <a:r>
              <a:rPr cap="none">
                <a:solidFill>
                  <a:srgbClr val="00FFFF"/>
                </a:solidFill>
              </a:rPr>
              <a:t>Error Correction </a:t>
            </a:r>
            <a:r>
              <a:rPr cap="none">
                <a:solidFill>
                  <a:srgbClr val="00FFFF"/>
                </a:solidFill>
              </a:rPr>
              <a:t>System </a:t>
            </a:r>
            <a:r>
              <a:rPr cap="none">
                <a:solidFill>
                  <a:srgbClr val="00FFFF"/>
                </a:solidFill>
              </a:rPr>
              <a:t>Based on Radio </a:t>
            </a:r>
            <a:r>
              <a:rPr cap="none">
                <a:solidFill>
                  <a:srgbClr val="00FFFF"/>
                </a:solidFill>
              </a:rPr>
              <a:t>Magnetic </a:t>
            </a:r>
            <a:r>
              <a:rPr cap="none">
                <a:solidFill>
                  <a:srgbClr val="00FFFF"/>
                </a:solidFill>
              </a:rPr>
              <a:t>Pronunciation </a:t>
            </a:r>
            <a:r>
              <a:rPr cap="none">
                <a:solidFill>
                  <a:srgbClr val="00FFFF"/>
                </a:solidFill>
              </a:rPr>
              <a:t>Recording </a:t>
            </a:r>
            <a:r>
              <a:rPr cap="none">
                <a:solidFill>
                  <a:srgbClr val="00FFFF"/>
                </a:solidFill>
              </a:rPr>
              <a:t>Devices</a:t>
            </a:r>
            <a:r>
              <a:t>. Journal of </a:t>
            </a:r>
            <a:r>
              <a:t>Sen  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sors, 2021, 1-12.</a:t>
            </a:r>
            <a:r>
              <a:rPr sz="1800" cap="none"/>
              <a:t> </a:t>
            </a:r>
            <a:endParaRPr sz="1800" cap="non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wwAAAAFAAAA/f///wEAAAAKAAAAAAAAAAAAAAAAAAAAAAAAAAoAAAAAAAAAAQAAABYAAAAIAAAAAAAAAAAAAAAAAAAADwAAAAEAAAABAAAAFgAAAAgAAAAAAAAAAAAAAAAAAAAUAAAAAgAAAAEAAAAWAAAACAAAAAAAAAAAAAAAAAAAABkAAAADAAAAAQAAABYAAAAIAAAAAAAAAAAAAAAAAAAAHgAAAAQAAAABAAAAFgAAAAgAAAAAAAAAAAAAAAAAAAAjAAAABQAAAAEAAAAWAAAACAAAAAAAAAAAAAAAAAAAACgAAAAGAAAAAQAAABYAAAAIAAAAAAAAAAAAAAAAAAAALQAAAAcAAAABAAAAFgAAAAgAAAAAAAAAAAAAAAAAAAAyAAAACAAAAAEAAAAWAAAACAAAAAAAAAAAAAAAAAAAADcAAAAJAAAAAQAAABYAAAAIAAAAAAAAAAAAAAAAAAAAPAAAAAoAAAABAAAAFgAAAAgAAAAAAAAAAAAAAAAAAAA="/>
      </p:ext>
    </p:ext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BAHAABYAAAA9iUAADA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148080" y="55880"/>
            <a:ext cx="5022850" cy="68021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extbox1"/>
          <p:cNvSpPr txBox="1">
            <a:extLst>
              <a:ext uri="smNativeData">
                <pr:smNativeData xmlns:pr="smNativeData" xmlns="smNativeData" val="SMDATA_15_lrM/Z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EwFAAD/fwAA/38AAAAAAAAJAAAABAAAANs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QisAALYJAAD6QwAAFhYAABAgAAAmAAAACAAAAP//////////"/>
              </a:ext>
            </a:extLst>
          </p:cNvSpPr>
          <p:nvPr/>
        </p:nvSpPr>
        <p:spPr>
          <a:xfrm>
            <a:off x="7031990" y="1578610"/>
            <a:ext cx="4018280" cy="20116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solidFill>
                  <a:srgbClr val="0000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Literature </a:t>
            </a:r>
            <a:r>
              <a:t>review :</a:t>
            </a:r>
          </a:p>
          <a:p>
            <a:pPr>
              <a:defRPr cap="none">
                <a:solidFill>
                  <a:srgbClr val="0000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AI </a:t>
            </a:r>
            <a:r>
              <a:t>and </a:t>
            </a:r>
            <a:r>
              <a:t>AI-powered </a:t>
            </a:r>
            <a:r>
              <a:t>tools for </a:t>
            </a:r>
            <a:r>
              <a:t>pronunciation </a:t>
            </a:r>
            <a:r>
              <a:t>training, </a:t>
            </a:r>
            <a:r>
              <a:t>Hana </a:t>
            </a:r>
            <a:r>
              <a:t>Vančová </a:t>
            </a:r>
          </a:p>
          <a:p>
            <a:pPr>
              <a:defRPr cap="none">
                <a:solidFill>
                  <a:srgbClr val="0000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Trnava </a:t>
            </a:r>
            <a:r>
              <a:t>University in </a:t>
            </a:r>
            <a:r>
              <a:t>Trnava, </a:t>
            </a:r>
            <a:r>
              <a:t>Slovakia. Journal of </a:t>
            </a:r>
            <a:r>
              <a:t>Language </a:t>
            </a:r>
            <a:r>
              <a:t>and </a:t>
            </a:r>
            <a:r>
              <a:t>Cultural </a:t>
            </a:r>
            <a:r>
              <a:t>Education, 2023, 11(3) </a:t>
            </a:r>
          </a:p>
          <a:p>
            <a:pPr>
              <a:defRPr cap="none">
                <a:solidFill>
                  <a:srgbClr val="0000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ISSN 1339-4584 </a:t>
            </a:r>
          </a:p>
        </p:txBody>
      </p:sp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gradFill flip="none" rotWithShape="0">
          <a:gsLst>
            <a:gs pos="0">
              <a:schemeClr val="accent1"/>
            </a:gs>
            <a:gs pos="100000">
              <a:schemeClr val="bg1"/>
            </a:gs>
          </a:gsLst>
          <a:path path="circl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zDMABYAAAAEAAAAAAAAAAAAAAAAAAAAAAAAAAAAAAAAAAAAAAAAAAP///wJ/f38AXB8AA8zMzADAwP8Af39/AAAAAAAAAAAAAAAAAAAAAAAAAAAAIQAAABgAAAAUAAAAiAMAAFMBAAAIRwAAWwgAABAAAAAmAAAACAAAAAEAAAAAAAAA"/>
              </a:ext>
            </a:extLst>
          </p:cNvSpPr>
          <p:nvPr>
            <p:ph type="title"/>
          </p:nvPr>
        </p:nvSpPr>
        <p:spPr>
          <a:xfrm>
            <a:off x="574040" y="215265"/>
            <a:ext cx="10972800" cy="1143000"/>
          </a:xfrm>
        </p:spPr>
        <p:txBody>
          <a:bodyPr/>
          <a:lstStyle/>
          <a:p>
            <a:pPr/>
            <a:r>
              <a:t>Choisir un outil pour la classe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zDMABYAAAAEAAAAAAAAAAAAAAAAAAAAAAAAAAAAAAAAAAAAAAAAAAP///wJ/f38AXB8AA8zMzADAwP8Af39/AAAAAAAAAAAAAAAAAAAAAAAAAAAAIQAAABgAAAAUAAAAwAMAANgJAABARw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sz="2600" cap="none"/>
            </a:pPr>
            <a:r>
              <a:t>Une offre pléthorique mais peu diversifiée du point de vue technologique.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Q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MwzAAWAAAABAAAAAAAAAAAAAAAAAAAAAAAAAAAAAAAAAAAAAAAAAAD///8Cf39/AFwfAAPMzMwAwMD/AH9/fwAAAAAAAAAAAAAAAAD///8AAAAAACEAAAAYAAAAFAAAANgFAACWDgAA7RoAAFQU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49960" y="2371090"/>
            <a:ext cx="3427095" cy="9334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2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Bx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MwzAAWAAAABAAAAAAAAAAAAAAAAAAAAAAAAAAAAAAAAAAAAAAAAAAD///8Cf39/AFwfAAPMzMwAwMD/AH9/fwAAAAAAAAAAAAAAAAD///8AAAAAACEAAAAYAAAAFAAAAFkuAAADDQAAv0AAAKgR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534275" y="2115185"/>
            <a:ext cx="2990850" cy="7550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3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MwzAAWAAAABAAAAAAAAAAAAAAAAAAAAAAAAAAAAAAAAAAAAAAAAAAD///8Cf39/AFwfAAPMzMwAwMD/AH9/fwAAAAAAAAAAAAAAAAD///8AAAAAACEAAAAYAAAAFAAAAEQ0AACkGAAAtkMAAJMd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8496300" y="4005580"/>
            <a:ext cx="2510790" cy="80200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4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MwzAAWAAAABAAAAAAAAAAAAAAAAAAAAAAAAAAAAAAAAAAAAAAAAAAD///8Cf39/AFwfAAPMzMwAwMD/AH9/fwAAAAAAAAAAAAAAAAD///8AAAAAACEAAAAYAAAAFAAAADcIAAC4GAAA4xgAAAQe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1335405" y="4018280"/>
            <a:ext cx="2710180" cy="8610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5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Bx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MwzAAWAAAABAAAAAAAAAAAAAAAAAAAAAAAAAAAAAAAAAAAAAAAAAAD///8Cf39/AFwfAAPMzMwAwMD/AH9/fwAAAAAAAAAAAAAAAAD///8AAAAAACEAAAAYAAAAFAAAAF4bAACTHQAAFjAAACsi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>
            <a:off x="4448810" y="4807585"/>
            <a:ext cx="3368040" cy="7467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6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MwzAAWAAAABAAAAAAAAAAAAAAAAAAAAAAAAAAAAAAAAAAAAAAAAAAD///8Cf39/AFwfAAPMzMwAwMD/AH9/fwAAAAAAAAAAAAAAAAD///8AAAAAACEAAAAYAAAAFAAAAJgKAADuHgAAMBYAAFAjAAAQAAAAJgAAAAgAAAD//////////w=="/>
              </a:ext>
            </a:extLst>
          </p:cNvPicPr>
          <p:nvPr/>
        </p:nvPicPr>
        <p:blipFill>
          <a:blip r:embed="rId8"/>
          <a:stretch>
            <a:fillRect/>
          </a:stretch>
        </p:blipFill>
        <p:spPr>
          <a:xfrm>
            <a:off x="1722120" y="5027930"/>
            <a:ext cx="1884680" cy="7124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7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I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MwzAAWAAAABAAAAAAAAAAAAAAAAAAAAAAAAAAAAAAAAAAAAAAAAAAD///8Cf39/AFwfAAPMzMwAwMD/AH9/fwAAAAAAAAAAAAAAAAD///8AAAAAACEAAAAYAAAAFAAAALsdAABzDwAAMSkAAPsSAAAQAAAAJgAAAAgAAAD//////////w=="/>
              </a:ext>
            </a:extLst>
          </p:cNvPicPr>
          <p:nvPr/>
        </p:nvPicPr>
        <p:blipFill>
          <a:blip r:embed="rId9"/>
          <a:stretch>
            <a:fillRect/>
          </a:stretch>
        </p:blipFill>
        <p:spPr>
          <a:xfrm>
            <a:off x="4832985" y="2511425"/>
            <a:ext cx="1863090" cy="5740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8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MwzAAWAAAABAAAAAAAAAAAAAAAAAAAAAAAAAAAAAAAAAAAAAAAAAAD///8Cf39/AFwfAAPMzMwAwMD/AH9/fwAAAAAAAAAAAAAAAAD///8AAAAAACEAAAAYAAAAFAAAAIwhAABlFwAAZCgAAIkaAAAQAAAAJgAAAAgAAAD//////////w=="/>
              </a:ext>
            </a:extLst>
          </p:cNvPicPr>
          <p:nvPr/>
        </p:nvPicPr>
        <p:blipFill>
          <a:blip r:embed="rId10"/>
          <a:stretch>
            <a:fillRect/>
          </a:stretch>
        </p:blipFill>
        <p:spPr>
          <a:xfrm>
            <a:off x="5453380" y="3803015"/>
            <a:ext cx="1112520" cy="5105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wIAAAAFAAAA/f///wEAAAAeAAAAAAAAAAAAAAAAAAAAAAAAAA8AAAAAAAAAAQAAAC8AAAAAAAAAAAAAAAAAAAAAAAAA"/>
      </p:ext>
    </p:ext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HtwBVI+JgEAAAAAAAAAAAAAAAAAAAAAAAAAAAAAAAAAAAAAAAAAAP///wJ/f38ALSAV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sz="3000" cap="none"/>
            </a:pPr>
            <a:r>
              <a:t>Connaître les forces et faiblesses de la technologie </a:t>
            </a:r>
            <a:r>
              <a:t>IA en matière de phonologie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HtwBVI+JgEAAAAAAAAAAAAAAAAAAAAAAAAAAAAAAAAAAAAAAAAAAP///wJ/f38ALSAVA8zMzADAwP8Af39/AAAAAAAAAAAAAAAAAAAAAAAAAAAAIQAAABgAAAAUAAAA+QMAAK0JAAB5RwAAhSUAAAAAAAAmAAAACAAAAAEAAAAAAAAA"/>
              </a:ext>
            </a:extLst>
          </p:cNvSpPr>
          <p:nvPr>
            <p:ph type="body" idx="1"/>
          </p:nvPr>
        </p:nvSpPr>
        <p:spPr>
          <a:xfrm>
            <a:off x="645795" y="1572895"/>
            <a:ext cx="10972800" cy="4526280"/>
          </a:xfrm>
        </p:spPr>
        <p:txBody>
          <a:bodyPr/>
          <a:lstStyle/>
          <a:p>
            <a:pPr>
              <a:defRPr sz="2600" cap="none"/>
            </a:pPr>
            <a:r>
              <a:t>Comprendre par l’histoire.</a:t>
            </a:r>
          </a:p>
          <a:p>
            <a:pPr>
              <a:defRPr sz="2000" cap="none"/>
            </a:pPr>
            <a:r>
              <a:rPr b="1" cap="none">
                <a:solidFill>
                  <a:srgbClr val="00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La première phase (1950 → 1960) : la traduction automatique, naissance du traitement automatique des langues naturelles (</a:t>
            </a:r>
            <a:r>
              <a:rPr b="1" cap="none">
                <a:solidFill>
                  <a:srgbClr val="00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NLP en anglais)</a:t>
            </a:r>
            <a:endParaRPr b="1" cap="none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</a:endParaRPr>
          </a:p>
          <a:p>
            <a:pPr marL="0" indent="0">
              <a:buNone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cap="none">
                <a:solidFill>
                  <a:srgbClr val="DCEBF5"/>
                </a:solidFill>
              </a:rPr>
              <a:t>La deuxième phase (1960 → 1970): dialoguer avec une base de données, les premiers </a:t>
            </a:r>
            <a:r>
              <a:rPr cap="none">
                <a:solidFill>
                  <a:srgbClr val="DCEBF5"/>
                </a:solidFill>
              </a:rPr>
              <a:t>chatbots</a:t>
            </a:r>
            <a:endParaRPr cap="none">
              <a:solidFill>
                <a:srgbClr val="DCEBF5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cap="none">
                <a:solidFill>
                  <a:srgbClr val="FFFFFF"/>
                </a:solidFill>
              </a:rPr>
              <a:t>La troisième phase (1970 → 2000):  l’approche </a:t>
            </a:r>
            <a:r>
              <a:rPr cap="none">
                <a:solidFill>
                  <a:srgbClr val="FFFFFF"/>
                </a:solidFill>
              </a:rPr>
              <a:t>grammatico-syntaxique / la création des corpus</a:t>
            </a:r>
            <a:endParaRPr cap="none">
              <a:solidFill>
                <a:srgbClr val="FFFFFF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7F8C1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Aujourd’hui : (2000 → 2024) : 4 techniques fondamentales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7F8C1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    1. la </a:t>
            </a:r>
            <a:r>
              <a:t>vectorisation des énonces  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7F8C1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    2. la </a:t>
            </a:r>
            <a:r>
              <a:t>lemmatisation + </a:t>
            </a:r>
            <a:r>
              <a:t>tokenisation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7F8C1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    3. la prédiction en apprentissage automatique et apprentissage profond (réseaux </a:t>
            </a:r>
            <a:r>
              <a:t>neu-		-</a:t>
            </a:r>
            <a:r>
              <a:t>ronaux).(Machine </a:t>
            </a:r>
            <a:r>
              <a:t>learning, </a:t>
            </a:r>
            <a:r>
              <a:t>Deep </a:t>
            </a:r>
            <a:r>
              <a:t>learning)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7F8C1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    4. l’architecture des “</a:t>
            </a:r>
            <a:r>
              <a:t>transformers” en </a:t>
            </a:r>
            <a:r>
              <a:t>Deep </a:t>
            </a:r>
            <a:r>
              <a:t>learning.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CDDCFE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CDDCFE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 site </a:t>
            </a:r>
            <a:r>
              <a:t>web de vulgarisation : </a:t>
            </a:r>
            <a:r>
              <a:rPr b="0" u="sng" cap="none">
                <a:solidFill>
                  <a:srgbClr val="0000FF"/>
                </a:solidFill>
                <a:hlinkClick r:id="rId3"/>
              </a:rPr>
              <a:t>https://www.tutorialspoint.com/</a:t>
            </a:r>
            <a:r>
              <a:rPr b="0" u="sng" cap="none">
                <a:solidFill>
                  <a:srgbClr val="0000FF"/>
                </a:solidFill>
                <a:hlinkClick r:id="rId3"/>
              </a:rPr>
              <a:t>natural_</a:t>
            </a:r>
            <a:r>
              <a:rPr b="0" u="sng" cap="none">
                <a:solidFill>
                  <a:srgbClr val="0000FF"/>
                </a:solidFill>
                <a:hlinkClick r:id="rId3"/>
              </a:rPr>
              <a:t>language_</a:t>
            </a:r>
            <a:r>
              <a:rPr b="0" u="sng" cap="none">
                <a:solidFill>
                  <a:srgbClr val="0000FF"/>
                </a:solidFill>
                <a:hlinkClick r:id="rId3"/>
              </a:rPr>
              <a:t>processing/</a:t>
            </a:r>
            <a:r>
              <a:rPr b="0" u="sng" cap="none">
                <a:solidFill>
                  <a:srgbClr val="0000FF"/>
                </a:solidFill>
                <a:hlinkClick r:id="rId3"/>
              </a:rPr>
              <a:t>index.htm</a:t>
            </a:r>
            <a:endParaRPr sz="1000" b="0" u="sng" cap="none">
              <a:solidFill>
                <a:srgbClr val="0000FF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CDDCFE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			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          </a:t>
            </a: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>
              <a:defRPr sz="18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>
              <a:defRPr sz="18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xUAAAAFAAAA/f///wEAAAAKAAAAAAAAAAAAAAAAAAAAAAAAAAoAAAAAAAAAAQAAABYAAAAIAAAAAAAAAAAAAAAAAAAADwAAAAEAAAABAAAAFgAAAAgAAAAAAAAAAAAAAAAAAAAUAAAAAgAAAAEAAAAWAAAACAAAAAAAAAAAAAAAAAAAABkAAAADAAAAAQAAABYAAAAIAAAAAAAAAAAAAAAAAAAAHgAAAAQAAAABAAAAFgAAAAgAAAAAAAAAAAAAAAAAAAAjAAAABQAAAAEAAAAWAAAACAAAAAAAAAAAAAAAAAAAACgAAAAGAAAAAQAAABYAAAAIAAAAAAAAAAAAAAAAAAAALQAAAAcAAAABAAAAFgAAAAgAAAAAAAAAAAAAAAAAAAAyAAAACAAAAAEAAAAWAAAACAAAAAAAAAAAAAAAAAAAADcAAAAJAAAAAQAAABYAAAAIAAAAAAAAAAAAAAAAAAAAPAAAAAoAAAABAAAAFgAAAAgAAAAAAAAAAAAAAAAAAABBAAAACwAAAAEAAAAWAAAACAAAAAAAAAAAAAAAAAAAAEYAAAAMAAAAAQAAABYAAAAIAAAAAAAAAAAAAAAAAAAASwAAAA0AAAABAAAAFgAAAAgAAAAAAAAAAAAAAAAAAABQAAAADgAAAAEAAAAWAAAACAAAAAAAAAAAAAAAAAAAAFUAAAAPAAAAAQAAABYAAAAIAAAAAAAAAAAAAAAAAAAAWgAAABAAAAABAAAAFgAAAAgAAAAAAAAAAAAAAAAAAABfAAAAEQAAAAEAAAAWAAAACAAAAAAAAAAAAAAAAAAAAGQAAAASAAAAAQAAABYAAAAIAAAAAAAAAAAAAAAAAAAAaQAAABMAAAABAAAAFgAAAAgAAAAAAAAAAAAAAAAAAAA="/>
      </p:ext>
    </p:ext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pattFill prst="lgConfetti">
          <a:fgClr>
            <a:schemeClr val="bg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d728QEAAAAAAAAAAAAAAAAAAAAAAAAAAAAAAAAAAAAAAAAAAAAAAAJ/f38AlpaW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sz="36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Le défi de la langue orale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d728QEAAAAAAAAAAAAAAAAAAAAAAAAAAAAAAAAAAAAAAAAAAAAAAAJ/f38AlpaWA8zMzADAwP8Af39/AAAAAAAAAAAAAAAAAAAAAAAAAAAAIQAAABgAAAAUAAAAAgQAAIEHAACCRwAAoyQAAAAAAAAmAAAACAAAAAEAAAAAAAAA"/>
              </a:ext>
            </a:extLst>
          </p:cNvSpPr>
          <p:nvPr>
            <p:ph type="body" idx="1"/>
          </p:nvPr>
        </p:nvSpPr>
        <p:spPr>
          <a:xfrm>
            <a:off x="651510" y="1219835"/>
            <a:ext cx="10972800" cy="4735830"/>
          </a:xfrm>
        </p:spPr>
        <p:txBody>
          <a:bodyPr/>
          <a:lstStyle/>
          <a:p>
            <a:pPr marL="0" indent="0">
              <a:buFont typeface="Wingdings" pitchFamily="2" charset="2"/>
              <a:buChar char=""/>
              <a:defRPr sz="2000" cap="none"/>
            </a:pPr>
            <a:r>
              <a:t>L’analyse phonétique :</a:t>
            </a:r>
          </a:p>
          <a:p>
            <a:pPr marL="0" indent="0">
              <a:buNone/>
            </a:pPr>
            <a:r>
              <a:t>  </a:t>
            </a:r>
            <a:r>
              <a:rPr sz="1800" cap="none"/>
              <a:t> Des outils :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	- </a:t>
            </a:r>
            <a:r>
              <a:t>The </a:t>
            </a:r>
            <a:r>
              <a:t>Carnagie </a:t>
            </a:r>
            <a:r>
              <a:t>Mellon </a:t>
            </a:r>
            <a:r>
              <a:t>University </a:t>
            </a:r>
            <a:r>
              <a:t>Pronouncing </a:t>
            </a:r>
            <a:r>
              <a:t>Dictionary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	   </a:t>
            </a:r>
            <a:r>
              <a:rPr u="sng" cap="none">
                <a:solidFill>
                  <a:srgbClr val="0000FF"/>
                </a:solidFill>
                <a:hlinkClick r:id="rId2"/>
              </a:rPr>
              <a:t>http://www.speech.cs.cmu.edu/</a:t>
            </a:r>
            <a:r>
              <a:rPr u="sng" cap="none">
                <a:solidFill>
                  <a:srgbClr val="0000FF"/>
                </a:solidFill>
                <a:hlinkClick r:id="rId2"/>
              </a:rPr>
              <a:t>cgi-bin/</a:t>
            </a:r>
            <a:r>
              <a:rPr u="sng" cap="none">
                <a:solidFill>
                  <a:srgbClr val="0000FF"/>
                </a:solidFill>
                <a:hlinkClick r:id="rId2"/>
              </a:rPr>
              <a:t>cmudict</a:t>
            </a:r>
            <a:r>
              <a:t>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	- </a:t>
            </a:r>
            <a:r>
              <a:t>The </a:t>
            </a:r>
            <a:r>
              <a:t>ARPAbet</a:t>
            </a:r>
          </a:p>
          <a:p>
            <a:pPr marL="0" indent="0">
              <a:buNone/>
            </a:pPr>
            <a:r>
              <a:t>	    </a:t>
            </a:r>
            <a:r>
              <a:rPr sz="1600" b="1" cap="none"/>
              <a:t> - Les logiciels d’analyse acoustique :</a:t>
            </a:r>
            <a:endParaRPr sz="2600" cap="none"/>
          </a:p>
          <a:p>
            <a:pPr indent="0" algn="l">
              <a:buFont typeface="Wingdings" pitchFamily="0" charset="2"/>
              <a:buChar char=""/>
              <a:defRPr sz="1600" cap="none"/>
            </a:pPr>
            <a:r>
              <a:rPr b="1" cap="none"/>
              <a:t> </a:t>
            </a:r>
            <a:r>
              <a:rPr b="1" cap="none"/>
              <a:t>Praat</a:t>
            </a:r>
            <a:r>
              <a:t> →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3"/>
              </a:rPr>
              <a:t> 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3"/>
              </a:rPr>
              <a:t>https://www.fon.hum.uva.nl/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3"/>
              </a:rPr>
              <a:t>praat/</a:t>
            </a:r>
            <a:endParaRPr cap="none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  <a:hlinkClick r:id="rId3"/>
            </a:endParaRPr>
          </a:p>
          <a:p>
            <a:pPr indent="0" algn="l">
              <a:buFont typeface="Wingdings" pitchFamily="0" charset="2"/>
              <a:buChar char=""/>
              <a:defRPr sz="1600" cap="none"/>
            </a:pP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 </a:t>
            </a: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KALD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I →  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4"/>
              </a:rPr>
              <a:t>https://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4"/>
              </a:rPr>
              <a:t>kaldi-asr.org/</a:t>
            </a:r>
            <a:endParaRPr cap="none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  <a:hlinkClick r:id="rId4"/>
            </a:endParaRPr>
          </a:p>
          <a:p>
            <a:pPr indent="0" algn="l">
              <a:buFont typeface="Wingdings" pitchFamily="0" charset="2"/>
              <a:buChar char=""/>
              <a:defRPr sz="1600" cap="none"/>
            </a:pP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 </a:t>
            </a: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The </a:t>
            </a: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Montreal </a:t>
            </a: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Forced Aligner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 →  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5"/>
              </a:rPr>
              <a:t>https://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5"/>
              </a:rPr>
              <a:t>montrealcorpustools.github.io/</a:t>
            </a:r>
            <a:r>
              <a:rPr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5"/>
              </a:rPr>
              <a:t>Montreal-Forced-Aligner/</a:t>
            </a:r>
            <a:endParaRPr cap="none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  <a:hlinkClick r:id="rId5"/>
            </a:endParaRPr>
          </a:p>
          <a:p>
            <a:pPr marL="3429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0" charset="2"/>
              <a:buChar char=""/>
              <a:tabLst/>
              <a:defRPr sz="16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b="1" cap="none"/>
              <a:t> </a:t>
            </a:r>
            <a:r>
              <a:rPr b="1" cap="none"/>
              <a:t>AutoVOT</a:t>
            </a:r>
            <a:r>
              <a:t> → </a:t>
            </a:r>
            <a:r>
              <a:rPr cap="none">
                <a:hlinkClick r:id="rId6"/>
              </a:rPr>
              <a:t>https://</a:t>
            </a:r>
            <a:r>
              <a:rPr cap="none">
                <a:hlinkClick r:id="rId6"/>
              </a:rPr>
              <a:t>github.com/</a:t>
            </a:r>
            <a:r>
              <a:rPr cap="none">
                <a:hlinkClick r:id="rId6"/>
              </a:rPr>
              <a:t>mlml/</a:t>
            </a:r>
            <a:r>
              <a:rPr cap="none">
                <a:hlinkClick r:id="rId6"/>
              </a:rPr>
              <a:t>autovot</a:t>
            </a:r>
            <a:endParaRPr cap="none">
              <a:hlinkClick r:id="rId6"/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Deux références pour aller plus loin :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1.  </a:t>
            </a:r>
            <a:r>
              <a:rPr sz="1400" cap="none"/>
              <a:t> </a:t>
            </a:r>
            <a:r>
              <a:rPr sz="1400" b="1" cap="none">
                <a:solidFill>
                  <a:srgbClr val="7F0000"/>
                </a:solidFill>
              </a:rPr>
              <a:t> </a:t>
            </a:r>
            <a:r>
              <a:rPr sz="1400" b="1" cap="none">
                <a:solidFill>
                  <a:srgbClr val="7F0000"/>
                </a:solidFill>
              </a:rPr>
              <a:t>Natural </a:t>
            </a:r>
            <a:r>
              <a:rPr sz="1400" b="1" cap="none">
                <a:solidFill>
                  <a:srgbClr val="7F0000"/>
                </a:solidFill>
              </a:rPr>
              <a:t>Language </a:t>
            </a:r>
            <a:r>
              <a:rPr sz="1400" b="1" cap="none">
                <a:solidFill>
                  <a:srgbClr val="7F0000"/>
                </a:solidFill>
              </a:rPr>
              <a:t>Processing </a:t>
            </a:r>
            <a:r>
              <a:rPr sz="1400" b="1" cap="none">
                <a:solidFill>
                  <a:srgbClr val="7F0000"/>
                </a:solidFill>
              </a:rPr>
              <a:t>and </a:t>
            </a:r>
            <a:r>
              <a:rPr sz="1400" b="1" cap="none">
                <a:solidFill>
                  <a:srgbClr val="7F0000"/>
                </a:solidFill>
              </a:rPr>
              <a:t>Computational </a:t>
            </a:r>
            <a:r>
              <a:rPr sz="1400" b="1" cap="none">
                <a:solidFill>
                  <a:srgbClr val="7F0000"/>
                </a:solidFill>
              </a:rPr>
              <a:t>Linguistics 1, Speech, </a:t>
            </a:r>
            <a:r>
              <a:rPr sz="1400" b="1" cap="none">
                <a:solidFill>
                  <a:srgbClr val="7F0000"/>
                </a:solidFill>
              </a:rPr>
              <a:t>Morphology </a:t>
            </a:r>
            <a:r>
              <a:rPr sz="1400" b="1" cap="none">
                <a:solidFill>
                  <a:srgbClr val="7F0000"/>
                </a:solidFill>
              </a:rPr>
              <a:t>and  </a:t>
            </a:r>
            <a:endParaRPr sz="1400" b="1" cap="none">
              <a:solidFill>
                <a:srgbClr val="7F0000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b="1" cap="none">
                <a:solidFill>
                  <a:srgbClr val="7F0000"/>
                </a:solidFill>
              </a:rPr>
              <a:t>        </a:t>
            </a:r>
            <a:r>
              <a:rPr b="1" cap="none">
                <a:solidFill>
                  <a:srgbClr val="7F0000"/>
                </a:solidFill>
              </a:rPr>
              <a:t>Syntax.  </a:t>
            </a:r>
            <a:r>
              <a:t>Mohamed </a:t>
            </a:r>
            <a:r>
              <a:t>Zakaria, London, </a:t>
            </a:r>
            <a:r>
              <a:t>ISTE </a:t>
            </a:r>
            <a:r>
              <a:t>Ltd, 2016.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2.    </a:t>
            </a:r>
            <a:r>
              <a:rPr b="1" cap="none">
                <a:solidFill>
                  <a:srgbClr val="7F0000"/>
                </a:solidFill>
              </a:rPr>
              <a:t> Speech </a:t>
            </a:r>
            <a:r>
              <a:rPr b="1" cap="none">
                <a:solidFill>
                  <a:srgbClr val="7F0000"/>
                </a:solidFill>
              </a:rPr>
              <a:t>and </a:t>
            </a:r>
            <a:r>
              <a:rPr b="1" cap="none">
                <a:solidFill>
                  <a:srgbClr val="7F0000"/>
                </a:solidFill>
              </a:rPr>
              <a:t>Language </a:t>
            </a:r>
            <a:r>
              <a:rPr b="1" cap="none">
                <a:solidFill>
                  <a:srgbClr val="7F0000"/>
                </a:solidFill>
              </a:rPr>
              <a:t>Processing : an Introduction </a:t>
            </a:r>
            <a:r>
              <a:rPr b="1" cap="none">
                <a:solidFill>
                  <a:srgbClr val="7F0000"/>
                </a:solidFill>
              </a:rPr>
              <a:t>to </a:t>
            </a:r>
            <a:r>
              <a:rPr b="1" cap="none">
                <a:solidFill>
                  <a:srgbClr val="7F0000"/>
                </a:solidFill>
              </a:rPr>
              <a:t>Natural </a:t>
            </a:r>
            <a:r>
              <a:rPr b="1" cap="none">
                <a:solidFill>
                  <a:srgbClr val="7F0000"/>
                </a:solidFill>
              </a:rPr>
              <a:t>Language </a:t>
            </a:r>
            <a:r>
              <a:rPr b="1" cap="none">
                <a:solidFill>
                  <a:srgbClr val="7F0000"/>
                </a:solidFill>
              </a:rPr>
              <a:t>Processing,  </a:t>
            </a:r>
            <a:endParaRPr b="1" cap="none">
              <a:solidFill>
                <a:srgbClr val="7F0000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b="1" cap="none">
                <a:solidFill>
                  <a:srgbClr val="7F0000"/>
                </a:solidFill>
              </a:rPr>
              <a:t>        </a:t>
            </a:r>
            <a:r>
              <a:rPr b="1" cap="none">
                <a:solidFill>
                  <a:srgbClr val="7F0000"/>
                </a:solidFill>
              </a:rPr>
              <a:t>Computational </a:t>
            </a:r>
            <a:r>
              <a:rPr b="1" cap="none">
                <a:solidFill>
                  <a:srgbClr val="7F0000"/>
                </a:solidFill>
              </a:rPr>
              <a:t>Linguistics, </a:t>
            </a:r>
            <a:r>
              <a:rPr b="1" cap="none">
                <a:solidFill>
                  <a:srgbClr val="7F0000"/>
                </a:solidFill>
              </a:rPr>
              <a:t>and Speech </a:t>
            </a:r>
            <a:r>
              <a:rPr b="1" cap="none">
                <a:solidFill>
                  <a:srgbClr val="7F0000"/>
                </a:solidFill>
              </a:rPr>
              <a:t>Recognition,</a:t>
            </a:r>
            <a:r>
              <a:t>Third </a:t>
            </a:r>
            <a:r>
              <a:t>ed. Daniel </a:t>
            </a:r>
            <a:r>
              <a:t>Jurafsky, James Martin.  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        </a:t>
            </a:r>
            <a:r>
              <a:t>Online </a:t>
            </a:r>
            <a:r>
              <a:t>manuscript </a:t>
            </a:r>
            <a:r>
              <a:t>released </a:t>
            </a:r>
            <a:r>
              <a:t>August 20, 2024. </a:t>
            </a:r>
            <a:r>
              <a:t>https://</a:t>
            </a:r>
            <a:r>
              <a:t>web.stanford.edu/~</a:t>
            </a:r>
            <a:r>
              <a:t>jurafsky/</a:t>
            </a:r>
            <a:r>
              <a:t>slp3.</a:t>
            </a:r>
          </a:p>
          <a:p>
            <a:pPr marL="0" indent="0" algn="ctr">
              <a:buNone/>
              <a:defRPr sz="20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5"/>
              </a:defRPr>
            </a:pPr>
            <a:endParaRPr>
              <a:hlinkClick r:id="rId5"/>
            </a:endParaRPr>
          </a:p>
          <a:p>
            <a:pPr indent="0" algn="ctr">
              <a:buFont typeface="Wingdings" pitchFamily="2" charset="2"/>
              <a:buBlip>
                <a:blip r:embed="rId7"/>
              </a:buBlip>
              <a:defRPr sz="1000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xQAAAAFAAAA/f///wEAAAAeAAAAAAAAAAAAAAAAAAAAAAAAAA8AAAAAAAAAAQAAAC8AAAAAAAAAAAAAAAAAAAAAAAAAFgAAAAEAAAABAAAALwAAAAAAAAAAAAAAAAAAAAAAAAAdAAAAAgAAAAEAAAAvAAAAAAAAAAAAAAAAAAAAAAAAACQAAAADAAAAAQAAAC8AAAAAAAAAAAAAAAAAAAAAAAAAKwAAAAQAAAABAAAALwAAAAAAAAAAAAAAAAAAAAAAAAAyAAAABQAAAAEAAAAvAAAAAAAAAAAAAAAAAAAAAAAAADkAAAAGAAAAAQAAAC8AAAAAAAAAAAAAAAAAAAAAAAAAQAAAAAcAAAABAAAALwAAAAAAAAAAAAAAAAAAAAAAAABHAAAACAAAAAEAAAAvAAAAAAAAAAAAAAAAAAAAAAAAAE4AAAAJAAAAAQAAAC8AAAAAAAAAAAAAAAAAAAAAAAAAVQAAAAoAAAABAAAALwAAAAAAAAAAAAAAAAAAAAAAAABcAAAACwAAAAEAAAAvAAAAAAAAAAAAAAAAAAAAAAAAAGMAAAAMAAAAAQAAAC8AAAAAAAAAAAAAAAAAAAAAAAAAagAAAA0AAAABAAAALwAAAAAAAAAAAAAAAAAAAAAAAABxAAAADgAAAAEAAAAvAAAAAAAAAAAAAAAAAAAAAAAAAHgAAAAPAAAAAQAAAC8AAAAAAAAAAAAAAAAAAAAAAAAAfwAAABAAAAABAAAALwAAAAAAAAAAAAAAAAAAAAAAAACGAAAAEQAAAAEAAAAvAAAAAAAAAAAAAAAAAAAAAAAAAI0AAAASAAAAAQAAAC8AAAAAAAAAAAAAAAAAAAAAAAAA"/>
      </p:ext>
    </p:ext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pattFill prst="pct90">
          <a:fgClr>
            <a:schemeClr val="bg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3Bf//2QEAAAAAAAAAAAAAAAAAAAAAAAAAAAAAAAAAAAAAAAAAAAAAAAJ/f38Ad3d3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sz="3600" cap="none"/>
            </a:pPr>
            <a:r>
              <a:t>Du discours oral  à la machine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3Bf//2QEAAAAAAAAAAAAAAAAAAAAAAAAAAAAAAAAAAAAAAAAAAAAAAAJ/f38Ad3d3A8zMzADAwP8Af39/AAAAAAAAAAAAAAAAAAAAAAAAAAAAIQAAABgAAAAUAAAAwAMAANgJAADhJAAAsCUAABAAAAAmAAAACAAAAAEAAAAAAAAA"/>
              </a:ext>
            </a:extLst>
          </p:cNvSpPr>
          <p:nvPr>
            <p:ph type="body" idx="1"/>
          </p:nvPr>
        </p:nvSpPr>
        <p:spPr>
          <a:xfrm>
            <a:off x="609600" y="1600200"/>
            <a:ext cx="5385435" cy="4526280"/>
          </a:xfrm>
        </p:spPr>
        <p:txBody>
          <a:bodyPr/>
          <a:lstStyle/>
          <a:p>
            <a:pPr>
              <a:defRPr sz="2400" cap="none"/>
            </a:pPr>
            <a:r>
              <a:t>Les aspects du discours oral a intégrer  à la reconnaissance et  à la synthèse vocale :</a:t>
            </a:r>
          </a:p>
          <a:p>
            <a:pPr marL="0" indent="0">
              <a:buNone/>
              <a:defRPr sz="2000" cap="none">
                <a:solidFill>
                  <a:srgbClr val="7F0000"/>
                </a:solidFill>
              </a:defRPr>
            </a:pPr>
            <a:r>
              <a:t>     </a:t>
            </a:r>
            <a:r>
              <a:rPr sz="1600" b="1" cap="none"/>
              <a:t>  Les dimensions sémantique et </a:t>
            </a:r>
            <a:r>
              <a:rPr sz="1600" b="1" cap="none"/>
              <a:t>morphosyntaxique</a:t>
            </a:r>
            <a:endParaRPr sz="1600" b="1" cap="none"/>
          </a:p>
          <a:p>
            <a:pPr marL="457200" indent="0">
              <a:buNone/>
            </a:pPr>
            <a:r>
              <a:t>-</a:t>
            </a:r>
            <a:r>
              <a:rPr sz="2000" cap="none"/>
              <a:t> L’aspect pragmatique</a:t>
            </a:r>
            <a:endParaRPr sz="2000" cap="none"/>
          </a:p>
          <a:p>
            <a:pPr marL="457200" indent="0">
              <a:buNone/>
              <a:defRPr sz="2000" cap="none"/>
            </a:pPr>
            <a:r>
              <a:t>- L’aspect sémantique</a:t>
            </a:r>
          </a:p>
          <a:p>
            <a:pPr marL="457200" indent="0">
              <a:buNone/>
              <a:defRPr sz="2000" cap="none"/>
            </a:pPr>
            <a:r>
              <a:t>- L’aspect syntaxique</a:t>
            </a:r>
          </a:p>
          <a:p>
            <a:pPr marL="457200" indent="0">
              <a:buNone/>
              <a:defRPr sz="2000" cap="none"/>
            </a:pPr>
            <a:r>
              <a:t>- L’aspect morphologique</a:t>
            </a:r>
          </a:p>
          <a:p>
            <a:pPr marL="457200" indent="0">
              <a:buNone/>
              <a:defRPr sz="1600" b="1" cap="none">
                <a:solidFill>
                  <a:srgbClr val="7F0000"/>
                </a:solidFill>
              </a:defRPr>
            </a:pPr>
            <a:r>
              <a:t>Les dimensions segmentale et </a:t>
            </a:r>
            <a:r>
              <a:t>suprasegmentale</a:t>
            </a:r>
          </a:p>
          <a:p>
            <a:pPr marL="457200" indent="0">
              <a:buNone/>
              <a:defRPr sz="2000" cap="none"/>
            </a:pPr>
            <a:r>
              <a:t>- L’aspect phonologique</a:t>
            </a:r>
          </a:p>
          <a:p>
            <a:pPr marL="457200" indent="0">
              <a:buNone/>
              <a:defRPr sz="2000" cap="none"/>
            </a:pPr>
            <a:r>
              <a:t>- L’aspect phonétique</a:t>
            </a:r>
          </a:p>
          <a:p>
            <a:pPr marL="457200" indent="0">
              <a:buNone/>
              <a:defRPr sz="2000" cap="none"/>
            </a:pPr>
            <a:r>
              <a:t>- L’aspect prosodique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9wX//9kBAAAAAAAAAAAAAAAAAAAAAAAAAAAAAAAAAAAAAAAAAAAAAAACf39/AHd3dwPMzMwAwMD/AH9/fwAAAAAAAAAAAAAAAAD///8AAAAAACEAAAAYAAAAFAAAAEIrAADFDAAAtkQAAI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31990" y="2075815"/>
            <a:ext cx="4137660" cy="40233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3Bf//2QEAAAAAAAAAAAAAAAAAAAAAAAAAAAAAAAAAAAAAAAAAAAAAAAJ/f38Ad3d3A8zMzADAwP8Af39/AAAAAAAAAAAAAAAAAAAAAAAAAAAAIQAAABgAAAAUAAAAHyYAANgJAABARwAAsCUAABAAAAAmAAAACAAAAAAAAAAAAAAA"/>
              </a:ext>
            </a:extLst>
          </p:cNvSpPr>
          <p:nvPr>
            <p:ph type="body" idx="2"/>
          </p:nvPr>
        </p:nvSpPr>
        <p:spPr/>
        <p:txBody>
          <a:bodyPr/>
          <a:lstStyle/>
          <a:p>
            <a:pPr>
              <a:defRPr sz="2400" cap="none"/>
            </a:pPr>
            <a:r>
              <a:t>Les couches </a:t>
            </a:r>
            <a:r>
              <a:t>programmatiques nécessaires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  <p:bldP spid="5" grpId="0" build="p"/>
    </p:bldLst>
    <p:extLst>
      <p:ext uri="smNativeData">
        <pr:smNativeData xmlns:pr="smNativeData" xmlns="smNativeData" val="lrM/ZwwAAAAFAAAA/f///wEAAAAKAAAAAAAAAAAAAAAAAAAAAAAAAAoAAAAAAAAAAQAAABYAAAAIAAAAAAAAAAAAAAAAAAAADwAAAAEAAAABAAAAFgAAAAgAAAAAAAAAAAAAAAAAAAAUAAAAAgAAAAEAAAAWAAAACAAAAAAAAAAAAAAAAAAAABkAAAADAAAAAQAAABYAAAAIAAAAAAAAAAAAAAAAAAAAHgAAAAQAAAABAAAAFgAAAAgAAAAAAAAAAAAAAAAAAAAjAAAABQAAAAEAAAAWAAAACAAAAAAAAAAAAAAAAAAAACgAAAAGAAAAAQAAABYAAAAIAAAAAAAAAAAAAAAAAAAALQAAAAcAAAABAAAAFgAAAAgAAAAAAAAAAAAAAAAAAAAyAAAACAAAAAEAAAAWAAAACAAAAAAAAAAAAAAAAAAAADcAAAAJAAAAAQAAABYAAAAIAAAAAAAAAAAAAAAAAAAAPAAAAAAAAAABAAAAFgAAAAgAAAAAAAAAAAAAAAAAAAA="/>
      </p:ext>
    </p:ext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gICAA8zMzADAwP8Af39/AAAAAAAAAAAAAAAAAAAAAAAAAAAAIQAAABgAAAAUAAAAwAMAAK8BAABARwAAgQcAABAAAAAmAAAACAAAAAEAAAAAAAAA"/>
              </a:ext>
            </a:extLst>
          </p:cNvSpPr>
          <p:nvPr>
            <p:ph type="title"/>
          </p:nvPr>
        </p:nvSpPr>
        <p:spPr>
          <a:xfrm>
            <a:off x="609600" y="273685"/>
            <a:ext cx="10972800" cy="946150"/>
          </a:xfrm>
        </p:spPr>
        <p:txBody>
          <a:bodyPr/>
          <a:lstStyle/>
          <a:p>
            <a:pPr>
              <a:defRPr sz="3600" cap="none">
                <a:solidFill>
                  <a:srgbClr val="7F0000"/>
                </a:solidFill>
              </a:defRPr>
            </a:pPr>
            <a:r>
              <a:t>Les systèmes existants : un compromis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gICAA8zMzADAwP8Af39/AAAAAAAAAAAAAAAAAAAAAAAAAAAAIQAAABgAAAAUAAAA8QMAAIoHAAAUJQAAegsAABAAAAAmAAAACAAAAIGAAAAAAAAA"/>
              </a:ext>
            </a:extLst>
          </p:cNvSpPr>
          <p:nvPr>
            <p:ph type="body" idx="1"/>
          </p:nvPr>
        </p:nvSpPr>
        <p:spPr>
          <a:xfrm>
            <a:off x="640715" y="1225550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>
              <a:defRPr cap="none">
                <a:solidFill>
                  <a:srgbClr val="296969"/>
                </a:solidFill>
              </a:defRPr>
            </a:pPr>
            <a:r>
              <a:t>Aperçu de la technologie de reconnaissance vocale</a:t>
            </a:r>
          </a:p>
        </p:txBody>
      </p:sp>
      <p:sp>
        <p:nvSpPr>
          <p:cNvPr id="4" name="SlideText3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gICAA8zMzADAwP8Af39/AAAAAAAAAAAAAAAAAAAAAAAAAAAAIQAAABgAAAAUAAAADCUAAIoHAAAvRgAAegsAABAAAAAmAAAACAAAAIGAAAAAAAAA"/>
              </a:ext>
            </a:extLst>
          </p:cNvSpPr>
          <p:nvPr>
            <p:ph type="body" idx="3"/>
          </p:nvPr>
        </p:nvSpPr>
        <p:spPr>
          <a:xfrm>
            <a:off x="6022340" y="1225550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>
              <a:defRPr cap="none">
                <a:solidFill>
                  <a:srgbClr val="007F7F"/>
                </a:solidFill>
              </a:defRPr>
            </a:pPr>
            <a:r>
              <a:t>Aperçu de la technologie de synthèse vocale</a:t>
            </a:r>
          </a:p>
        </p:txBody>
      </p:sp>
      <p:pic>
        <p:nvPicPr>
          <p:cNvPr id="5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JnM/wX///8BAAAAAAAAAAAAAAAAAAAAAAAAAAAAAAAAAAAAAAAAAAAAAAACf39/AICAgAPMzMwAwMD/AH9/fwAAAAAAAAAAAAAAAAD///8AAAAAACEAAAAYAAAAFAAAAEUJAAC1DwAAdR4AAEkn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06855" y="2553335"/>
            <a:ext cx="3444240" cy="38328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Textbox1"/>
          <p:cNvSpPr txBox="1">
            <a:extLst>
              <a:ext uri="smNativeData">
                <pr:smNativeData xmlns:pr="smNativeData" xmlns="smNativeData" val="SMDATA_15_lrM/Z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FMB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gICAA8zMzADAwP8Af39/AAAAAAAAAAAAAAAAAAAAAAAAAAAAIQAAABgAAAAUAAAAGRIAAMgPAACxHAAAqBEAABAgAAAmAAAACAAAAP//////////"/>
              </a:ext>
            </a:extLst>
          </p:cNvSpPr>
          <p:nvPr/>
        </p:nvSpPr>
        <p:spPr>
          <a:xfrm>
            <a:off x="2941955" y="2565400"/>
            <a:ext cx="1722120" cy="30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400" cap="none"/>
            </a:pPr>
            <a:r>
              <a:t>Vocal </a:t>
            </a:r>
            <a:r>
              <a:t>Input</a:t>
            </a:r>
          </a:p>
        </p:txBody>
      </p:sp>
      <p:sp>
        <p:nvSpPr>
          <p:cNvPr id="7" name="Textbox2"/>
          <p:cNvSpPr txBox="1">
            <a:extLst>
              <a:ext uri="smNativeData">
                <pr:smNativeData xmlns:pr="smNativeData" xmlns="smNativeData" val="SMDATA_15_lrM/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DUC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gICAA8zMzADAwP8Af39/AAAAAAAAAAAAAAAAAAAAAAAAAAAAIQAAABgAAAAUAAAAegsAAM8bAAA3EQAAqiAAABAAAAAmAAAACAAAAP//////////"/>
              </a:ext>
            </a:extLst>
          </p:cNvSpPr>
          <p:nvPr/>
        </p:nvSpPr>
        <p:spPr>
          <a:xfrm>
            <a:off x="1865630" y="4520565"/>
            <a:ext cx="932815" cy="7893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200" cap="none"/>
            </a:pPr>
            <a:r>
              <a:t>Neural </a:t>
            </a:r>
            <a:r>
              <a:t>Network</a:t>
            </a:r>
          </a:p>
          <a:p>
            <a:pPr>
              <a:defRPr sz="1200" cap="none"/>
            </a:pPr>
            <a:r>
              <a:t>Phonetics</a:t>
            </a:r>
          </a:p>
          <a:p>
            <a:pPr>
              <a:defRPr sz="1200" cap="none"/>
            </a:pPr>
            <a:r>
              <a:t>Dictionary</a:t>
            </a:r>
          </a:p>
        </p:txBody>
      </p:sp>
      <p:sp>
        <p:nvSpPr>
          <p:cNvPr id="8" name="AutoShape1"/>
          <p:cNvSpPr>
            <a:extLst>
              <a:ext uri="smNativeData">
                <pr:smNativeData xmlns:pr="smNativeData" xmlns="smNativeData" val="SMDATA_15_lrM/ZxMAAAAlAAAA1QAAAA8BAAAAkAAAAEgAAACQAAAASAAAAAAAAAAAAAAAAAAAAAEAAABQAAAAmJmZmZmZyT+HFtnO91PlPwAAAAAAAPA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gICAA8zMzADAwP8Af39/AAAAAAAAAAAAAAAAAAAAAAAAAAAAIQAAABgAAAAUAAAAPQoAAEAcAAB6CwAA/SAAABAAAAAmAAAACAAAAP//////////"/>
              </a:ext>
            </a:extLst>
          </p:cNvSpPr>
          <p:nvPr/>
        </p:nvSpPr>
        <p:spPr>
          <a:xfrm rot="10800000">
            <a:off x="1664335" y="4592320"/>
            <a:ext cx="201295" cy="770255"/>
          </a:xfrm>
          <a:prstGeom prst="curvedLeftArrow">
            <a:avLst>
              <a:gd name="adj1" fmla="val 114795"/>
              <a:gd name="adj2" fmla="val 191325"/>
              <a:gd name="adj3" fmla="val 333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pic>
        <p:nvPicPr>
          <p:cNvPr id="9" name="Picture2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JnM/wX///8BAAAAAAAAAAAAAAAAAAAAAAAAAAAAAAAAAAAAAAAAAAAAAAACf39/AICAgAPMzMwAwMD/AH9/fwAAAAAAAAAAAAAAAAD///8AAAAAACEAAAAYAAAAFAAAACMnAAB6CwAAvkUAAAYo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362065" y="1865630"/>
            <a:ext cx="4975225" cy="46405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  <p:bldP spid="4" grpId="0" build="p"/>
    </p:bldLst>
    <p:extLst>
      <p:ext uri="smNativeData">
        <pr:smNativeData xmlns:pr="smNativeData" xmlns="smNativeData" val="lrM/ZwQAAAAFAAAA/v///wEAAAAKAAAAAAAAAAAAAAAAAAAAAAAAAAkAAAD/////AQAAAAoAAAAAAAAAAAAAAAAAAAAAAAAADgAAAAAAAAABAAAACgAAAAAAAAAAAAAAAAAAAAAAAAATAAAAAAAAAAEAAAAKAAAAAAAAAAAAAAAAAAAAAAAAAA=="/>
      </p:ext>
    </p:ext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kJCCBWhrXQEAAAAAAAAAAAAAAAAAAAAAAAAAAAAAAAAAAAAAAAAAAP///wJ/f38Ad3d3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sz="3600" cap="none">
                <a:solidFill>
                  <a:srgbClr val="333333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Les </a:t>
            </a:r>
            <a:r>
              <a:t>LLMs une valeur ajoutée pour l’enseignement de la phonologie d’une langue 2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kJCCBWhrXQEAAAAAAAAAAAAAAAAAAAAAAAAAAAAAAAAAAAAAAAAAAP///wJ/f38Ad3d3A8zMzADAwP8Af39/AAAAAAAAAAAAAAAAAAAAAAAAAAAAIQAAABgAAAAUAAAAkQMAAOILAAARRwAAuicAABAAAAAmAAAACAAAAAEAAAAAAAAA"/>
              </a:ext>
            </a:extLst>
          </p:cNvSpPr>
          <p:nvPr>
            <p:ph type="body" idx="1"/>
          </p:nvPr>
        </p:nvSpPr>
        <p:spPr>
          <a:xfrm>
            <a:off x="579755" y="1931670"/>
            <a:ext cx="10972800" cy="4526280"/>
          </a:xfrm>
        </p:spPr>
        <p:txBody>
          <a:bodyPr/>
          <a:lstStyle/>
          <a:p>
            <a:pPr/>
            <a:r>
              <a:t>Les Large </a:t>
            </a:r>
            <a:r>
              <a:t>Language </a:t>
            </a:r>
            <a:r>
              <a:t>Models ne produisent et ne reçoivent que du texte.  Mais, certains modèles (</a:t>
            </a:r>
            <a:r>
              <a:t>Gemini, </a:t>
            </a:r>
            <a:r>
              <a:t>ChatGpt ou </a:t>
            </a:r>
            <a:r>
              <a:t>LLAMA 3) comprennent l’alphabet phonétique international.</a:t>
            </a:r>
          </a:p>
          <a:p>
            <a:pPr/>
          </a:p>
          <a:p>
            <a:pPr marL="0" indent="0">
              <a:buNone/>
            </a:pP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JCQggVoa10BAAAAAAAAAAAAAAAAAAAAAAAAAAAAAAAAAAAAAAAAAAD///8Cf39/AHd3dwPMzMwAwMD/AH9/fwAAAAAAAAAAAAAAAAD///8AAAAAACEAAAAYAAAAFAAAAK8NAAA6FgAAjzwAADIk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224405" y="3613150"/>
            <a:ext cx="7620000" cy="22707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p14:dur="1000">
    <p:comb/>
    <p:extLst>
      <p:ext uri="smNativeData">
        <pr:smNativeData xmlns:pr="smNativeData" xmlns="smNativeData" val="lrM/ZwAAAADoAwAAAAAAABUAAAAA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wQAAAAFAAAA/f///wEAAAAeAAAAAAAAAAAAAAAAAAAAAAAAAA8AAAAAAAAAAQAAAC8AAAAAAAAAAAAAAAAAAAAAAAAAFgAAAAEAAAABAAAALwAAAAAAAAAAAAAAAAAAAAAAAAAdAAAAAgAAAAEAAAAvAAAAAAAAAAAAAAAAAAAAAAAAAA=="/>
      </p:ext>
    </p:ext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pattFill prst="dkVert">
          <a:fgClr>
            <a:schemeClr val="bg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Que permettent  ou ne permettent pas les technologies </a:t>
            </a:r>
            <a:r>
              <a:t>IA ?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wAMAAHEJAADjJAAAYQ0AABAAAAAmAAAACAAAAIGAAAAAAAAA"/>
              </a:ext>
            </a:extLst>
          </p:cNvSpPr>
          <p:nvPr>
            <p:ph type="body"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Faiblesses</a:t>
            </a:r>
          </a:p>
        </p:txBody>
      </p:sp>
      <p:sp>
        <p:nvSpPr>
          <p:cNvPr id="4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iAMAADYNAACrJAAAhSUAAAAAAAAmAAAACAAAAAEAAAAAAAAA"/>
              </a:ext>
            </a:extLst>
          </p:cNvSpPr>
          <p:nvPr>
            <p:ph type="body" idx="2"/>
          </p:nvPr>
        </p:nvSpPr>
        <p:spPr>
          <a:xfrm>
            <a:off x="574040" y="2147570"/>
            <a:ext cx="5386705" cy="3951605"/>
          </a:xfrm>
        </p:spPr>
        <p:txBody>
          <a:bodyPr/>
          <a:lstStyle/>
          <a:p>
            <a:pPr>
              <a:defRPr sz="2000" cap="none"/>
            </a:pP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Une </a:t>
            </a: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llm n’analyse que le langage écrit.</a:t>
            </a:r>
            <a:endParaRPr b="1" cap="none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</a:endParaRPr>
          </a:p>
          <a:p>
            <a:pPr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Des difficultés à analyser la prosodie</a:t>
            </a:r>
          </a:p>
          <a:p>
            <a:pPr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 défi pour les enseignants</a:t>
            </a:r>
          </a:p>
          <a:p>
            <a:pPr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Une culture numérique minimale pour les </a:t>
            </a:r>
            <a:r>
              <a:t>apprenants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Références :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sz="1200" cap="none"/>
              <a:t>Dikmen, M. (2021). </a:t>
            </a:r>
            <a:r>
              <a:rPr sz="1200" cap="none">
                <a:solidFill>
                  <a:srgbClr val="FFFFFF"/>
                </a:solidFill>
              </a:rPr>
              <a:t>EFL </a:t>
            </a:r>
            <a:r>
              <a:rPr sz="1200" cap="none">
                <a:solidFill>
                  <a:srgbClr val="FFFFFF"/>
                </a:solidFill>
              </a:rPr>
              <a:t>learners‟ </a:t>
            </a:r>
            <a:r>
              <a:rPr sz="1200" cap="none">
                <a:solidFill>
                  <a:srgbClr val="FFFFFF"/>
                </a:solidFill>
              </a:rPr>
              <a:t>foreign </a:t>
            </a:r>
            <a:r>
              <a:rPr sz="1200" cap="none">
                <a:solidFill>
                  <a:srgbClr val="FFFFFF"/>
                </a:solidFill>
              </a:rPr>
              <a:t>language </a:t>
            </a:r>
            <a:r>
              <a:rPr sz="1200" cap="none">
                <a:solidFill>
                  <a:srgbClr val="FFFFFF"/>
                </a:solidFill>
              </a:rPr>
              <a:t>learning </a:t>
            </a:r>
            <a:r>
              <a:rPr sz="1200" cap="none">
                <a:solidFill>
                  <a:srgbClr val="FFFFFF"/>
                </a:solidFill>
              </a:rPr>
              <a:t>anxiety </a:t>
            </a:r>
            <a:r>
              <a:rPr sz="1200" cap="none">
                <a:solidFill>
                  <a:srgbClr val="FFFFFF"/>
                </a:solidFill>
              </a:rPr>
              <a:t>and </a:t>
            </a:r>
            <a:r>
              <a:rPr sz="1200" cap="none">
                <a:solidFill>
                  <a:srgbClr val="FFFFFF"/>
                </a:solidFill>
              </a:rPr>
              <a:t>language  performance: A </a:t>
            </a:r>
            <a:r>
              <a:rPr sz="1200" cap="none">
                <a:solidFill>
                  <a:srgbClr val="FFFFFF"/>
                </a:solidFill>
              </a:rPr>
              <a:t>meta-analysis </a:t>
            </a:r>
            <a:r>
              <a:rPr sz="1200" cap="none">
                <a:solidFill>
                  <a:srgbClr val="FFFFFF"/>
                </a:solidFill>
              </a:rPr>
              <a:t>study</a:t>
            </a:r>
            <a:r>
              <a:rPr sz="1200" cap="none"/>
              <a:t>. International Journal of </a:t>
            </a:r>
            <a:r>
              <a:rPr sz="1200" cap="none"/>
              <a:t>Contemporary </a:t>
            </a:r>
            <a:r>
              <a:rPr sz="1200" cap="none"/>
              <a:t>Educational. </a:t>
            </a:r>
            <a:r>
              <a:rPr sz="1200" cap="none"/>
              <a:t>Research, 8(3), 206-222. </a:t>
            </a:r>
            <a:r>
              <a:rPr sz="1200" cap="none"/>
              <a:t>DOI: </a:t>
            </a:r>
            <a:r>
              <a:rPr sz="1200" cap="none">
                <a:hlinkClick r:id="rId2"/>
              </a:rPr>
              <a:t>https://</a:t>
            </a:r>
            <a:r>
              <a:rPr sz="1200" cap="none">
                <a:hlinkClick r:id="rId2"/>
              </a:rPr>
              <a:t>doi.org/10.33200/</a:t>
            </a:r>
            <a:r>
              <a:rPr sz="1200" cap="none">
                <a:hlinkClick r:id="rId2"/>
              </a:rPr>
              <a:t>ijcer.908048</a:t>
            </a:r>
            <a:endParaRPr sz="1200" cap="none"/>
          </a:p>
          <a:p>
            <a:pPr marL="0" indent="0" defTabSz="914400">
              <a:buNone/>
              <a:tabLst/>
              <a:defRPr sz="12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cap="none">
                <a:solidFill>
                  <a:srgbClr val="FFFFFF"/>
                </a:solidFill>
              </a:rPr>
              <a:t>The Use of </a:t>
            </a:r>
            <a:r>
              <a:rPr cap="none">
                <a:solidFill>
                  <a:srgbClr val="FFFFFF"/>
                </a:solidFill>
              </a:rPr>
              <a:t>Artificial Intelligence </a:t>
            </a:r>
            <a:r>
              <a:rPr cap="none">
                <a:solidFill>
                  <a:srgbClr val="FFFFFF"/>
                </a:solidFill>
              </a:rPr>
              <a:t>to </a:t>
            </a:r>
            <a:r>
              <a:rPr cap="none">
                <a:solidFill>
                  <a:srgbClr val="FFFFFF"/>
                </a:solidFill>
              </a:rPr>
              <a:t>Promote </a:t>
            </a:r>
            <a:r>
              <a:rPr cap="none">
                <a:solidFill>
                  <a:srgbClr val="FFFFFF"/>
                </a:solidFill>
              </a:rPr>
              <a:t>Autonomous  </a:t>
            </a:r>
            <a:r>
              <a:rPr cap="none">
                <a:solidFill>
                  <a:srgbClr val="FFFFFF"/>
                </a:solidFill>
              </a:rPr>
              <a:t>Pronunciation </a:t>
            </a:r>
            <a:r>
              <a:rPr cap="none">
                <a:solidFill>
                  <a:srgbClr val="FFFFFF"/>
                </a:solidFill>
              </a:rPr>
              <a:t>Learning: Segmental </a:t>
            </a:r>
            <a:r>
              <a:rPr cap="none">
                <a:solidFill>
                  <a:srgbClr val="FFFFFF"/>
                </a:solidFill>
              </a:rPr>
              <a:t>and </a:t>
            </a:r>
            <a:r>
              <a:rPr cap="none">
                <a:solidFill>
                  <a:srgbClr val="FFFFFF"/>
                </a:solidFill>
              </a:rPr>
              <a:t>Suprasegmental </a:t>
            </a:r>
            <a:r>
              <a:rPr cap="none">
                <a:solidFill>
                  <a:srgbClr val="FFFFFF"/>
                </a:solidFill>
              </a:rPr>
              <a:t>Features Perspective,</a:t>
            </a:r>
            <a:r>
              <a:t> </a:t>
            </a:r>
            <a:r>
              <a:t>Senowarsito1, </a:t>
            </a:r>
            <a:r>
              <a:t>Sukma </a:t>
            </a:r>
            <a:r>
              <a:t>Nur </a:t>
            </a:r>
            <a:r>
              <a:t>Ardini. </a:t>
            </a:r>
            <a:r>
              <a:t>Indonesian Journal of </a:t>
            </a:r>
            <a:r>
              <a:t>English </a:t>
            </a:r>
            <a:r>
              <a:t>Language </a:t>
            </a:r>
            <a:r>
              <a:t>Teaching </a:t>
            </a:r>
            <a:r>
              <a:t>and </a:t>
            </a:r>
            <a:r>
              <a:t>Applied </a:t>
            </a:r>
            <a:r>
              <a:t>Linguistics, 8(2), 2023 </a:t>
            </a:r>
          </a:p>
        </p:txBody>
      </p:sp>
      <p:sp>
        <p:nvSpPr>
          <p:cNvPr id="5" name="SlideText4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HSYAAHEJAABARwAAYQ0AABAAAAAmAAAACAAAAIGAAAAAAAAA"/>
              </a:ext>
            </a:extLst>
          </p:cNvSpPr>
          <p:nvPr>
            <p:ph type="body"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Forces</a:t>
            </a:r>
          </a:p>
        </p:txBody>
      </p:sp>
      <p:sp>
        <p:nvSpPr>
          <p:cNvPr id="6" name="SlideText3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ZyYAAGENAABARwAAjCEAAAAAAAAmAAAACAAAAAEAAAAAAAAA"/>
              </a:ext>
            </a:extLst>
          </p:cNvSpPr>
          <p:nvPr>
            <p:ph type="body" idx="4"/>
          </p:nvPr>
        </p:nvSpPr>
        <p:spPr>
          <a:xfrm>
            <a:off x="6242685" y="2174875"/>
            <a:ext cx="5339715" cy="3278505"/>
          </a:xfrm>
        </p:spPr>
        <p:txBody>
          <a:bodyPr/>
          <a:lstStyle/>
          <a:p>
            <a:pPr>
              <a:defRPr sz="2000" cap="none"/>
            </a:pPr>
            <a:r>
              <a:rPr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rPr>
              <a:t>Une omniprésence de la langue étudiée</a:t>
            </a:r>
            <a:endParaRPr b="1" cap="none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itchFamily="1" charset="0"/>
              <a:ea typeface="Times New Roman" pitchFamily="1" charset="0"/>
              <a:cs typeface="Times New Roman" pitchFamily="1" charset="0"/>
            </a:endParaRP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Une correction continue</a:t>
            </a: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Une </a:t>
            </a:r>
            <a:r>
              <a:t>rétroaction riche et détaillée</a:t>
            </a: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Une démarche </a:t>
            </a:r>
            <a:r>
              <a:t>contrastive</a:t>
            </a: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Une démarche </a:t>
            </a:r>
            <a:r>
              <a:t>holistique</a:t>
            </a: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Une démarche individualisée</a:t>
            </a: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Un outil de </a:t>
            </a:r>
            <a:r>
              <a:t>mitigation de l’anxiété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Références :</a:t>
            </a:r>
          </a:p>
          <a:p>
            <a:pPr marL="0" indent="0" defTabSz="914400">
              <a:buNone/>
              <a:tabLst/>
              <a:defRPr sz="1200" b="1" cap="none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Application </a:t>
            </a:r>
            <a:r>
              <a:t>Analysis of </a:t>
            </a:r>
            <a:r>
              <a:t>Artificial Intelligence in Oral </a:t>
            </a:r>
            <a:r>
              <a:t>English </a:t>
            </a:r>
            <a:r>
              <a:t>Assessment</a:t>
            </a:r>
          </a:p>
          <a:p>
            <a:pPr marL="0" indent="0" defTabSz="914400">
              <a:buNone/>
              <a:tabLst/>
              <a:defRPr sz="12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QiaoLing </a:t>
            </a:r>
            <a:r>
              <a:t>Yong1 .</a:t>
            </a:r>
            <a:r>
              <a:t>Published </a:t>
            </a:r>
            <a:r>
              <a:t>under licence </a:t>
            </a:r>
            <a:r>
              <a:t>by </a:t>
            </a:r>
            <a:r>
              <a:t>IOP </a:t>
            </a:r>
            <a:r>
              <a:t>Publishing </a:t>
            </a:r>
            <a:r>
              <a:t>Ltd</a:t>
            </a:r>
          </a:p>
          <a:p>
            <a:pPr marL="0" indent="0" defTabSz="914400">
              <a:buNone/>
              <a:tabLst/>
              <a:defRPr sz="12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t>Journal of </a:t>
            </a:r>
            <a:r>
              <a:t>Physics: </a:t>
            </a:r>
            <a:r>
              <a:t>Conference </a:t>
            </a:r>
            <a:r>
              <a:t>Series, Volume 1533, </a:t>
            </a:r>
            <a:r>
              <a:t>Artificial intelligence</a:t>
            </a:r>
          </a:p>
          <a:p>
            <a:pPr marL="342900" marR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16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  <a:p>
            <a:pPr>
              <a:defRPr sz="1600" b="1" cap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  <p:bldP spid="4" grpId="0" build="p"/>
      <p:bldP spid="5" grpId="0" build="p"/>
      <p:bldP spid="6" grpId="0" build="p"/>
    </p:bldLst>
    <p:extLst>
      <p:ext uri="smNativeData">
        <pr:smNativeData xmlns:pr="smNativeData" xmlns="smNativeData" val="lrM/ZxcAAAAFAAAA/f///wEAAAAXAAAAEAAAAAAAAAAAAAAAAAAAAAsAAAAAAAAAAQAAABcAAAAQAAAAAAAAAAAAAAAAAAAAEQAAAAAAAAABAAAAFwAAABAAAAAAAAAAAAAAAAAAAAAXAAAAAQAAAAEAAAAXAAAAEAAAAAAAAAAAAAAAAAAAAB0AAAACAAAAAQAAABcAAAAQAAAAAAAAAAAAAAAAAAAAIwAAAAMAAAABAAAAFwAAABAAAAAAAAAAAAAAAAAAAAApAAAABAAAAAEAAAAXAAAAEAAAAAAAAAAAAAAAAAAAAC8AAAAFAAAAAQAAABcAAAAQAAAAAAAAAAAAAAAAAAAANQAAAAYAAAABAAAAFwAAABAAAAAAAAAAAAAAAAAAAAA7AAAAAAAAAAEAAAAXAAAAEAAAAAAAAAAAAAAAAAAAAEEAAAAAAAAAAQAAABcAAAAQAAAAAAAAAAAAAAAAAAAARwAAAAEAAAABAAAAFwAAABAAAAAAAAAAAAAAAAAAAABNAAAAAgAAAAEAAAAXAAAAEAAAAAAAAAAAAAAAAAAAAFMAAAADAAAAAQAAABcAAAAQAAAAAAAAAAAAAAAAAAAAWQAAAAQAAAABAAAAFwAAABAAAAAAAAAAAAAAAAAAAABfAAAABQAAAAEAAAAXAAAAEAAAAAAAAAAAAAAAAAAAAGUAAAAGAAAAAQAAABcAAAAQAAAAAAAAAAAAAAAAAAAAawAAAAcAAAABAAAAFwAAABAAAAAAAAAAAAAAAAAAAABxAAAACAAAAAEAAAAXAAAAEAAAAAAAAAAAAAAAAAAAAHcAAAAJAAAAAQAAABcAAAAQAAAAAAAAAAAAAAAAAAAAfQAAAAoAAAABAAAAFwAAABAAAAAAAAAAAAAAAAAAAACDAAAACwAAAAEAAAAXAAAAEAAAAAAAAAAAAAAAAAAAAIkAAAAMAAAAAQAAABcAAAAQAAAAAAAAAAAAAAAAAAAA"/>
      </p:ext>
    </p:extLst>
  </p:timing>
</p:sld>
</file>

<file path=ppt/slides/slide1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solidFill>
          <a:srgbClr val="F1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L’IA dans la classe : une problématique </a:t>
            </a:r>
            <a:r>
              <a:t>multidimensionnelle 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BARw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</a:p>
        </p:txBody>
      </p:sp>
      <p:sp>
        <p:nvSpPr>
          <p:cNvPr id="4" name="AutoShape1"/>
          <p:cNvSpPr>
            <a:extLst>
              <a:ext uri="smNativeData">
                <pr:smNativeData xmlns:pr="smNativeData" xmlns="smNativeData" val="SMDATA_15_lrM/ZxMAAAAlAAAAZQAAAA8BAAAAkAAAAEgAAACQAAAASAAAAAAAAAAAAAAAAAAAAAEAAABQAAAAVVVVVVVV1T8AAAAAAADgPwAAAAAAAOA/AAAAAAAA4D8AAAAAAADgPwAAAAAAAOA/AAAAAAAA4D8AAAAAAADgPwAAAAAAAOA/AAAAAAAA4D8CAAAAjAAAAAEAAAAGAAAAAH9/AP///wAAAAAAAAAAAAAAAAAAAAAAAAAAAAAAAAAAAAAAZAAAAAEAAABAAAAAZAAAAGQAAAAAAAAAAAAAAAAAAAAAAAAAAAAAAAAAAAAAAAAAAAAAAAAAAAAAAAAAAAAAAAAAAAAAAAAAAAAAAAAAAAAAAAAAAAAAAAAAAAAAAAAAFAAAADwAAAABAAAAAAAAAAAAAAkUAAAAAQAAABQAAAAUAAAAFAAAAAEAAAAAAAAAZAAAAGQAAAAAAAAAZAAAAGQAAAAVAAAAYAAAAAAAAAAAAAAADwAAACADAAAAAAAAAAAAAAEAAACgMgAAAAAAAAAAAAA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H9/AP///wAAAAAAAAAAAAAAAAAAAAAAAAAAAAAAAAAAAAAAAAAAAAAAAAJ/f38AgICAA8zMzADAwP8Af39/AAAAAAAAAAAAAAAAAAAAAAAAAAAAIQAAABgAAAAUAAAAQBwAACcKAACcKAAAVBMAABAAAAAmAAAACAAAAP//////////"/>
              </a:ext>
            </a:extLst>
          </p:cNvSpPr>
          <p:nvPr/>
        </p:nvSpPr>
        <p:spPr>
          <a:xfrm>
            <a:off x="4592320" y="1650365"/>
            <a:ext cx="2009140" cy="149161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007F7F"/>
              </a:gs>
            </a:gsLst>
            <a:path path="circle">
              <a:fillToRect l="100000" t="100000" r="0" b="0"/>
            </a:path>
            <a:tileRect/>
          </a:gra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Textbox1"/>
          <p:cNvSpPr txBox="1">
            <a:extLst>
              <a:ext uri="smNativeData">
                <pr:smNativeData xmlns:pr="smNativeData" xmlns="smNativeData" val="SMDATA_15_lrM/Z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DUC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sRwAAJgKAAC6JwAA6BEAABAgAAAmAAAACAAAAP//////////"/>
              </a:ext>
            </a:extLst>
          </p:cNvSpPr>
          <p:nvPr/>
        </p:nvSpPr>
        <p:spPr>
          <a:xfrm>
            <a:off x="4664075" y="1722120"/>
            <a:ext cx="1793875" cy="11887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solidFill>
                  <a:schemeClr val="bg1"/>
                </a:solidFill>
              </a:defRPr>
            </a:pPr>
            <a:r>
              <a:t>Technologies </a:t>
            </a:r>
            <a:r>
              <a:t>IA</a:t>
            </a:r>
          </a:p>
          <a:p>
            <a:pPr>
              <a:defRPr cap="none">
                <a:solidFill>
                  <a:schemeClr val="bg1"/>
                </a:solidFill>
              </a:defRPr>
            </a:pPr>
            <a:r>
              <a:t>Reconnaissance et synthèse vocales + </a:t>
            </a:r>
            <a:r>
              <a:t>LLMs</a:t>
            </a:r>
          </a:p>
        </p:txBody>
      </p:sp>
      <p:sp>
        <p:nvSpPr>
          <p:cNvPr id="6" name="AutoShape2"/>
          <p:cNvSpPr>
            <a:extLst>
              <a:ext uri="smNativeData">
                <pr:smNativeData xmlns:pr="smNativeData" xmlns="smNativeData" val="SMDATA_15_lrM/ZxMAAAAlAAAAZQAAAA8BAAAAkAAAAEgAAACQAAAASAAAAAAAAAAAAAAAAAAAAAEAAABQAAAAVVVVVVVV1T8AAAAAAADgPwAAAAAAAOA/AAAAAAAA4D8AAAAAAADgPwAAAAAAAOA/AAAAAAAA4D8AAAAAAADgPwAAAAAAAOA/AAAAAAAA4D8CAAAAjAAAAAEAAAAGAAAAfwAAAP///wAAAAAAAAAAAAAAAAAAAAAAAAAAAAAAAAAAAAAAZAAAAAEAAABAAAAAZAAAAJz///8AAAAAAAAAAAAAAAAAAAAAAAAAAAAAAAAAAAAAAAAAAAAAAAAAAAAAAAAAAAAAAAAAAAAAAAAAAAAAAAAAAAAAAAAAAAAAAAAAAAAAFAAAADwAAAABAAAAAAAAAAAAAAkUAAAAAQAAABQAAAAUAAAAFAAAAAEAAAAAAAAAZAAAAGQAAAAAAAAAZAAAAGQAAAAVAAAAYAAAAAAAAAAAAAAADwAAACADAAAAAAAAAAAAAAEAAACgMgAAAAAAAAAAAAA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fwAAAP///wAAAAAAAAAAAAAAAAAAAAAAAAAAAAAAAAAAAAAAAAAAAAAAAAJ/f38AgICAA8zMzADAwP8Af39/AAAAAAAAAAAAAAAAAAAAAAAAAAAAIQAAABgAAAAUAAAACQsAAKgRAABHGAAA0BgAABAAAAAmAAAACAAAAP//////////"/>
              </a:ext>
            </a:extLst>
          </p:cNvSpPr>
          <p:nvPr/>
        </p:nvSpPr>
        <p:spPr>
          <a:xfrm>
            <a:off x="1793875" y="2870200"/>
            <a:ext cx="2152650" cy="1163320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7F0000"/>
              </a:gs>
            </a:gsLst>
            <a:path path="circle">
              <a:fillToRect l="100000" t="0" r="0" b="100000"/>
            </a:path>
            <a:tileRect/>
          </a:gra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7" name="Textbox2"/>
          <p:cNvSpPr txBox="1">
            <a:extLst>
              <a:ext uri="smNativeData">
                <pr:smNativeData xmlns:pr="smNativeData" xmlns="smNativeData" val="SMDATA_15_lrM/Z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Pg0AADYSAAD0FgAA1hcAABAgAAAmAAAACAAAAP//////////"/>
              </a:ext>
            </a:extLst>
          </p:cNvSpPr>
          <p:nvPr/>
        </p:nvSpPr>
        <p:spPr>
          <a:xfrm>
            <a:off x="2152650" y="2960370"/>
            <a:ext cx="1578610" cy="914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solidFill>
                  <a:srgbClr val="FFFFFF"/>
                </a:solidFill>
              </a:defRPr>
            </a:pPr>
            <a:r>
              <a:t>Système phonologique de la </a:t>
            </a:r>
            <a:r>
              <a:t>L2</a:t>
            </a:r>
          </a:p>
        </p:txBody>
      </p:sp>
      <p:sp>
        <p:nvSpPr>
          <p:cNvPr id="8" name="AutoShape3"/>
          <p:cNvSpPr>
            <a:extLst>
              <a:ext uri="smNativeData">
                <pr:smNativeData xmlns:pr="smNativeData" xmlns="smNativeData" val="SMDATA_15_lrM/ZxMAAAAlAAAAZQAAAA8BAAAAkAAAAEgAAACQAAAASAAAAAAAAAAAAAAAAAAAAAEAAABQAAAAVFVVVVVV1T8AAAAAAADgPwAAAAAAAOA/AAAAAAAA4D8AAAAAAADgPwAAAAAAAOA/AAAAAAAA4D8AAAAAAADgPwAAAAAAAOA/AAAAAAAA4D8CAAAAjAAAAAEAAAAGAAAAf38AAP///wAAAAAAAAAAAAAAAAAAAAAAAAAAAAAAAAAAAAAAZAAAAAEAAABAAAAAnP///5z///8AAAAAAAAAAAAAAAAAAAAAAAAAAAAAAAAAAAAAAAAAAAAAAAAAAAAAAAAAAAAAAAAAAAAAAAAAAAAAAAAAAAAAAAAAAAAAAAAAAAAAFAAAADwAAAABAAAAAAAAAAAAAAkUAAAAAQAAABQAAAAUAAAAFAAAAAEAAAAAAAAAZAAAAGQAAAAAAAAAZAAAAGQAAAAVAAAAYAAAAAAAAAAAAAAADwAAACADAAAAAAAAAAAAAAEAAACgMgAAAAAAAAAAAAABAAAAf39/AAEAAABkAAAAAAAAABQAAABAHwAAAAAAACYAAAAAAAAAwOD//wAAAAAmAAAAZAAAABYAAABMAAAAAAAAAAAAAAAEAAAAAAAAAAEAAACAgIA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f38AAP///wAAAAAAAAAAAAAAAAAAAAAAAAAAAAAAAAAAAAAAAAAAAAAAAAJ/f38AgICAA8zMzADAwP8Af39/AAAAAAAAAAAAAAAAAAAAAAAAAAAAIQAAABgAAAAUAAAAlSwAAK8NAACXOwAAIh0AABAAAAAmAAAACAAAAP//////////"/>
              </a:ext>
            </a:extLst>
          </p:cNvSpPr>
          <p:nvPr/>
        </p:nvSpPr>
        <p:spPr>
          <a:xfrm>
            <a:off x="7247255" y="2224405"/>
            <a:ext cx="2439670" cy="251142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7F7F00"/>
              </a:gs>
            </a:gsLst>
            <a:path path="circle">
              <a:fillToRect l="0" t="0" r="100000" b="100000"/>
            </a:path>
            <a:tileRect/>
          </a:gra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9" name="Textbox3"/>
          <p:cNvSpPr txBox="1">
            <a:extLst>
              <a:ext uri="smNativeData">
                <pr:smNativeData xmlns:pr="smNativeData" xmlns="smNativeData" val="SMDATA_15_lrM/Z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YC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6C0AADAOAABEOgAAQBwAABAgAAAmAAAACAAAAP//////////"/>
              </a:ext>
            </a:extLst>
          </p:cNvSpPr>
          <p:nvPr/>
        </p:nvSpPr>
        <p:spPr>
          <a:xfrm>
            <a:off x="7462520" y="2306320"/>
            <a:ext cx="2009140" cy="2286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/>
            <a:r>
              <a:t>La démarche didactique adoptée en fonction des capacités </a:t>
            </a:r>
            <a:r>
              <a:t>cognitives du public visé et du type d’enseignement</a:t>
            </a:r>
          </a:p>
        </p:txBody>
      </p:sp>
      <p:sp>
        <p:nvSpPr>
          <p:cNvPr id="10" name="AutoShape4"/>
          <p:cNvSpPr>
            <a:extLst>
              <a:ext uri="smNativeData">
                <pr:smNativeData xmlns:pr="smNativeData" xmlns="smNativeData" val="SMDATA_15_lrM/ZxMAAAAlAAAAZQAAAA8BAAAAkAAAAEgAAACQAAAASAAAAAAAAAAAAAAAAAAAAAEAAABQAAAAVlVVVVVV1T8AAAAAAADgPwAAAAAAAOA/AAAAAAAA4D8AAAAAAADgPwAAAAAAAOA/AAAAAAAA4D8AAAAAAADgPwAAAAAAAOA/AAAAAAAA4D8CAAAAjAAAAAEAAAAGAAAAAAD/AP///wAAAAAAAAAAAAAAAAAAAAAAAAAAAAAAAAAAAAAAZAAAAAEAAABAAAAAnP///5z///8AAAAAAAAAAAAAAAAAAAAAAAAAAAAAAAAAAAAAAAAAAAAAAAAAAAAAAAAAAAAAAAAAAAAAAAAAAAAAAAAAAAAAAAAAAAAAAAAAAAAAFAAAADwAAAABAAAAAAAAAAAAAAkUAAAAAQAAABQAAAAUAAAAFAAAAAEAAAAAAAAAZAAAAGQAAAAAAAAAZAAAAGQAAAAVAAAAYAAAAAAAAAAAAAAADwAAACADAAAAAAAAAAAAAAEAAACgMgAAAAAAAAAAAAA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D/AP///wAAAAAAAAAAAAAAAAAAAAAAAAAAAAAAAAAAAAAAAAAAAAAAAAJ/f38AgICAA8zMzADAwP8Af39/AAAAAAAAAAAAAAAAAAAAAAAAAAAAIQAAABgAAAAUAAAAsysAADkgAACQPwAAhSUAABAAAAAmAAAACAAAAP//////////"/>
              </a:ext>
            </a:extLst>
          </p:cNvSpPr>
          <p:nvPr/>
        </p:nvSpPr>
        <p:spPr>
          <a:xfrm>
            <a:off x="7103745" y="5238115"/>
            <a:ext cx="3228975" cy="861060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0000FF"/>
              </a:gs>
            </a:gsLst>
            <a:path path="circle">
              <a:fillToRect l="0" t="0" r="100000" b="100000"/>
            </a:path>
            <a:tileRect/>
          </a:gra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11" name="Textbox5"/>
          <p:cNvSpPr txBox="1">
            <a:extLst>
              <a:ext uri="smNativeData">
                <pr:smNativeData xmlns:pr="smNativeData" xmlns="smNativeData" val="SMDATA_15_lrM/Zx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DUC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Bi0AAKogAAA9PgAAmiQAABAgAAAmAAAACAAAAP//////////"/>
              </a:ext>
            </a:extLst>
          </p:cNvSpPr>
          <p:nvPr/>
        </p:nvSpPr>
        <p:spPr>
          <a:xfrm>
            <a:off x="7319010" y="5309870"/>
            <a:ext cx="2798445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solidFill>
                  <a:srgbClr val="FFFFFF"/>
                </a:solidFill>
              </a:defRPr>
            </a:pPr>
            <a:r>
              <a:t>Les habiletés numériques du public visé</a:t>
            </a:r>
          </a:p>
        </p:txBody>
      </p:sp>
      <p:sp>
        <p:nvSpPr>
          <p:cNvPr id="12" name="AutoShape5"/>
          <p:cNvSpPr>
            <a:extLst>
              <a:ext uri="smNativeData">
                <pr:smNativeData xmlns:pr="smNativeData" xmlns="smNativeData" val="SMDATA_15_lrM/ZxMAAAAlAAAAZQAAAA8BAAAAkAAAAEgAAACQAAAASAAAAAAAAAAAAAAAAAAAAAEAAABQAAAAUlVVVVVV1T8AAAAAAADgPwAAAAAAAOA/AAAAAAAA4D8AAAAAAADgPwAAAAAAAOA/AAAAAAAA4D8AAAAAAADgPwAAAAAAAOA/AAAAAAAA4D8CAAAAjAAAAAEAAAADAAAATU1NAP///wAAAAAAAAAAAAAAAAAAAAAAAAAAAAAAAAAAAAAAZAAAAAEAAABAAAAAZAAAAJz////hAAAAAAAAAAAAAAAAAAAAAAAAAAAAAAAAAAAAAAAAAAAAAAAAAAAAAAAAAAAAAAAAAAAAAAAAAAAAAAAAAAAAAAAAAAAAAAAAAAAAFAAAADwAAAABAAAAAAAAAAAAAAkUAAAAAQAAABQAAAAUAAAAFAAAAAEAAAAAAAAAZAAAAGQAAAAAAAAAZAAAAGQAAAAVAAAAYAAAAAAAAAAAAAAADwAAACADAAAAAAAAAAAAAAEAAACgMgAAAAAAAAAAAAA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U1NAP///wAAAAAAAAAAAAAAAAAAAAAAAAAAAAAAAAAAAAAAAAAAAAAAAAJ/f38AgICAA8zMzADAwP8Af39/AAAAAAAAAAAAAAAAAAAAAAAAAAAAIQAAABgAAAAUAAAAmAoAAHUeAACaGQAAFCUAABAAAAAmAAAACAAAAP//////////"/>
              </a:ext>
            </a:extLst>
          </p:cNvSpPr>
          <p:nvPr/>
        </p:nvSpPr>
        <p:spPr>
          <a:xfrm>
            <a:off x="1722120" y="4951095"/>
            <a:ext cx="2439670" cy="107632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4D4D4D"/>
              </a:gs>
              <a:gs pos="100000">
                <a:srgbClr val="FFFFFF"/>
              </a:gs>
            </a:gsLst>
            <a:lin ang="18900000" scaled="0"/>
            <a:tileRect/>
          </a:gra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13" name="Textbox4"/>
          <p:cNvSpPr txBox="1">
            <a:extLst>
              <a:ext uri="smNativeData">
                <pr:smNativeData xmlns:pr="smNativeData" xmlns="smNativeData" val="SMDATA_15_lrM/Z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YC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XAwAAOYeAABHGAAAoyQAABAAAAAmAAAACAAAAP//////////"/>
              </a:ext>
            </a:extLst>
          </p:cNvSpPr>
          <p:nvPr/>
        </p:nvSpPr>
        <p:spPr>
          <a:xfrm>
            <a:off x="2009140" y="5022850"/>
            <a:ext cx="1937385" cy="9328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/>
            <a:r>
              <a:t>Les supports matériels nécessaires</a:t>
            </a:r>
          </a:p>
        </p:txBody>
      </p:sp>
      <p:sp>
        <p:nvSpPr>
          <p:cNvPr id="14" name="AutoShape6"/>
          <p:cNvSpPr>
            <a:extLst>
              <a:ext uri="smNativeData">
                <pr:smNativeData xmlns:pr="smNativeData" xmlns="smNativeData" val="SMDATA_15_lrM/ZxMAAAAlAAAA1QAAAA8BAAAAkAAAAEgAAACQAAAASAAAAAAAAAAAAAAAAAAAAAEAAABQAAAAmJmZmZmZyT+HFtnO91PlP7TIdr6fGus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YC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FCUAAE4UAABCKwAAFCUAABAAAAAmAAAACAAAAP//////////"/>
              </a:ext>
            </a:extLst>
          </p:cNvSpPr>
          <p:nvPr/>
        </p:nvSpPr>
        <p:spPr>
          <a:xfrm>
            <a:off x="6027420" y="3300730"/>
            <a:ext cx="1004570" cy="2726690"/>
          </a:xfrm>
          <a:prstGeom prst="curvedLeftArrow">
            <a:avLst>
              <a:gd name="adj1" fmla="val 60664"/>
              <a:gd name="adj2" fmla="val 114950"/>
              <a:gd name="adj3" fmla="val 3335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15" name="AutoShape7"/>
          <p:cNvSpPr>
            <a:extLst>
              <a:ext uri="smNativeData">
                <pr:smNativeData xmlns:pr="smNativeData" xmlns="smNativeData" val="SMDATA_15_lrM/ZxMAAAAlAAAA1QAAAA8BAAAAkAAAAEgAAACQAAAASAAAAAAAAAAAAAAAAAAAAAEAAABQAAAAmJmZmZmZyT88uwPk0VneP7TIdr6fGus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CxoAAGwTAACMIQAAMiQAABAAAAAmAAAACAAAAP//////////"/>
              </a:ext>
            </a:extLst>
          </p:cNvSpPr>
          <p:nvPr/>
        </p:nvSpPr>
        <p:spPr>
          <a:xfrm flipH="1" flipV="1">
            <a:off x="4233545" y="3157220"/>
            <a:ext cx="1219835" cy="2726690"/>
          </a:xfrm>
          <a:prstGeom prst="curvedLeftArrow">
            <a:avLst>
              <a:gd name="adj1" fmla="val 49959"/>
              <a:gd name="adj2" fmla="val 94665"/>
              <a:gd name="adj3" fmla="val 5257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wIAAAAFAAAA/f///wEAAAAXAAAAEAAAAAAAAAAAAAAAAAAAAAsAAAAAAAAAAQAAABcAAAAQAAAAAAAAAAAAAAAAAAAA"/>
      </p:ext>
    </p:extLst>
  </p:timing>
</p:sld>
</file>

<file path=ppt/slides/slide1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gradFill flip="none" rotWithShape="0">
          <a:gsLst>
            <a:gs pos="0">
              <a:schemeClr val="accent1"/>
            </a:gs>
            <a:gs pos="100000">
              <a:srgbClr val="296969"/>
            </a:gs>
          </a:gsLst>
          <a:path path="circl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+QMAALABAAB5RwAAEAcAABAAAAAmAAAACAAAAAEAAAAAAAAA"/>
              </a:ext>
            </a:extLst>
          </p:cNvSpPr>
          <p:nvPr>
            <p:ph type="title"/>
          </p:nvPr>
        </p:nvSpPr>
        <p:spPr>
          <a:xfrm>
            <a:off x="645795" y="274320"/>
            <a:ext cx="10972800" cy="873760"/>
          </a:xfrm>
        </p:spPr>
        <p:txBody>
          <a:bodyPr/>
          <a:lstStyle/>
          <a:p>
            <a:pPr>
              <a:defRPr sz="3600" cap="none"/>
            </a:pPr>
            <a:r>
              <a:t>Des contraintes et des objectifs à aligner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kQMAAHgHAAARRwAAUCMAABAAAAAmAAAACAAAAAEAAAAAAAAA"/>
              </a:ext>
            </a:extLst>
          </p:cNvSpPr>
          <p:nvPr>
            <p:ph type="body" idx="1"/>
          </p:nvPr>
        </p:nvSpPr>
        <p:spPr>
          <a:xfrm>
            <a:off x="579755" y="1214120"/>
            <a:ext cx="10972800" cy="4526280"/>
          </a:xfrm>
        </p:spPr>
        <p:txBody>
          <a:bodyPr/>
          <a:lstStyle/>
          <a:p>
            <a:pPr/>
            <a:r>
              <a:t>Objectifs :</a:t>
            </a:r>
          </a:p>
          <a:p>
            <a:pPr>
              <a:defRPr sz="2600" cap="none"/>
            </a:pPr>
            <a:r>
              <a:t>Réception : développer la conscience </a:t>
            </a:r>
            <a:r>
              <a:t>phonémique, prosodique et phonologique/la distinction des mots dans la phrase.</a:t>
            </a:r>
          </a:p>
          <a:p>
            <a:pPr>
              <a:defRPr sz="2600" cap="none"/>
            </a:pPr>
            <a:r>
              <a:t>Production : produire des sons nouveaux, adopter un rythme de diction, moduler sa voix, pour produire du sens.</a:t>
            </a:r>
          </a:p>
          <a:p>
            <a:pPr>
              <a:buFont typeface="Wingdings" pitchFamily="2" charset="2"/>
              <a:buChar char=""/>
            </a:pPr>
            <a:r>
              <a:t>Les contraintes :</a:t>
            </a:r>
          </a:p>
          <a:p>
            <a:pPr marL="0" indent="0">
              <a:buNone/>
              <a:defRPr sz="2600" cap="none"/>
            </a:pPr>
            <a:r>
              <a:t>Des démarches didactiques différentes en fonction de l’âge</a:t>
            </a:r>
          </a:p>
          <a:p>
            <a:pPr marL="0" indent="0">
              <a:buNone/>
              <a:defRPr sz="2600" cap="none"/>
            </a:pPr>
            <a:r>
              <a:t>    - Avant la puberté , acquisition de la </a:t>
            </a:r>
            <a:r>
              <a:t>L2.</a:t>
            </a:r>
          </a:p>
          <a:p>
            <a:pPr marL="0" indent="0">
              <a:buNone/>
              <a:defRPr sz="2600" cap="none"/>
            </a:pPr>
            <a:r>
              <a:t>    - Après la puberté, apprentissage de </a:t>
            </a:r>
            <a:r>
              <a:t>L2 avec mobilisation des fonctions cérébrales supérieures.</a:t>
            </a:r>
          </a:p>
          <a:p>
            <a:pPr marL="0" indent="0">
              <a:buNone/>
              <a:defRPr sz="2200" cap="none"/>
            </a:pPr>
            <a:r>
              <a:t>Référence : </a:t>
            </a:r>
            <a:r>
              <a:t>Rawski, Jonathan (2015) "</a:t>
            </a:r>
            <a:r>
              <a:t>Second-Language </a:t>
            </a:r>
            <a:r>
              <a:t>Phonology </a:t>
            </a:r>
            <a:r>
              <a:t>Learning </a:t>
            </a:r>
            <a:r>
              <a:t>and </a:t>
            </a:r>
            <a:r>
              <a:t>Neuroplasticity," </a:t>
            </a:r>
            <a:r>
              <a:t>Linguistic </a:t>
            </a:r>
            <a:r>
              <a:t>Portfolios: Vol. 4 , Article 3.</a:t>
            </a:r>
          </a:p>
          <a:p>
            <a:pPr marL="0" indent="0">
              <a:buNone/>
              <a:defRPr sz="2200" cap="none"/>
            </a:pPr>
            <a:r>
              <a:t> </a:t>
            </a:r>
            <a:r>
              <a:t>Available </a:t>
            </a:r>
            <a:r>
              <a:t>at: </a:t>
            </a:r>
            <a:r>
              <a:t>https://</a:t>
            </a:r>
            <a:r>
              <a:t>repository.stcloudstate.edu/</a:t>
            </a:r>
            <a:r>
              <a:t>stcloud_</a:t>
            </a:r>
            <a:r>
              <a:t>ling/</a:t>
            </a:r>
            <a:r>
              <a:t>vol4/</a:t>
            </a:r>
            <a:r>
              <a:t>iss1/</a:t>
            </a:r>
          </a:p>
        </p:txBody>
      </p:sp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gradFill flip="none" rotWithShape="0">
          <a:gsLst>
            <a:gs pos="0">
              <a:schemeClr val="accent1"/>
            </a:gs>
            <a:gs pos="100000">
              <a:srgbClr val="666666"/>
            </a:gs>
          </a:gsLst>
          <a:path path="shap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sz="36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Des contraintes et des objectifs  à aligner (suite)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BARw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 sz="2600" cap="none"/>
            </a:pPr>
            <a:r>
              <a:t>    - Avant la maîtrise de la lecture : utiliser des images et des sons</a:t>
            </a:r>
          </a:p>
          <a:p>
            <a:pPr marL="0" indent="0">
              <a:buNone/>
              <a:defRPr sz="2600" cap="none"/>
            </a:pPr>
            <a:r>
              <a:t>    - Pour un public capable de </a:t>
            </a:r>
            <a:r>
              <a:t>metadiscours linguistiques : utiliser </a:t>
            </a:r>
            <a:r>
              <a:t>l’API.</a:t>
            </a:r>
          </a:p>
          <a:p>
            <a:pPr>
              <a:defRPr sz="26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Les outils </a:t>
            </a:r>
            <a:r>
              <a:t>IA :</a:t>
            </a:r>
          </a:p>
          <a:p>
            <a:pPr marL="0" indent="0">
              <a:buNone/>
              <a:defRPr sz="2600" cap="none"/>
            </a:pPr>
            <a:r>
              <a:t>   </a:t>
            </a:r>
            <a:r>
              <a:rPr sz="2400" cap="none"/>
              <a:t> - proposent des interfaces pour l’entraînement phonologique ou l’écrit prédomine.   </a:t>
            </a:r>
            <a:endParaRPr sz="2400" cap="none"/>
          </a:p>
          <a:p>
            <a:pPr marL="0" indent="0">
              <a:buNone/>
              <a:defRPr sz="2600" cap="none"/>
            </a:pPr>
            <a:r>
              <a:rPr sz="2400" cap="none"/>
              <a:t>    </a:t>
            </a:r>
            <a:r>
              <a:t>-</a:t>
            </a:r>
            <a:r>
              <a:rPr sz="2400" cap="none"/>
              <a:t> doivent être adaptes aux objectifs et au contexte d’enseignement. </a:t>
            </a:r>
            <a:endParaRPr sz="2400" cap="none"/>
          </a:p>
          <a:p>
            <a:pPr marL="0" indent="0">
              <a:buNone/>
              <a:defRPr sz="2400" cap="none"/>
            </a:pPr>
            <a:r>
              <a:t>    - doivent s’intégrer au cours.</a:t>
            </a:r>
          </a:p>
          <a:p>
            <a:pPr>
              <a:buFont typeface="Wingdings" pitchFamily="2" charset="2"/>
              <a:buChar char=""/>
              <a:defRPr sz="26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Le matériel et les supports</a:t>
            </a:r>
          </a:p>
          <a:p>
            <a:pPr marL="0" indent="0">
              <a:buNone/>
              <a:defRPr sz="2600" cap="none"/>
            </a:pPr>
            <a:r>
              <a:t>    - une classe connectée</a:t>
            </a:r>
          </a:p>
          <a:p>
            <a:pPr marL="0" indent="0">
              <a:buNone/>
              <a:defRPr sz="2600" cap="none"/>
            </a:pPr>
            <a:r>
              <a:t>    - des espaces de travail distincts</a:t>
            </a:r>
          </a:p>
          <a:p>
            <a:pPr marL="0" indent="0">
              <a:buNone/>
              <a:defRPr sz="2600" cap="none"/>
            </a:pPr>
            <a:r>
              <a:t>    - des ordinateurs et tablettes</a:t>
            </a:r>
          </a:p>
          <a:p>
            <a:pPr marL="0" indent="0">
              <a:buNone/>
              <a:defRPr sz="2600" cap="none"/>
            </a:pPr>
            <a:r>
              <a:t>    - des </a:t>
            </a:r>
            <a:r>
              <a:t>smartphones ( profiter du développement des technologies </a:t>
            </a:r>
            <a:r>
              <a:t>IOT)</a:t>
            </a:r>
          </a:p>
          <a:p>
            <a:pPr>
              <a:defRPr sz="2600" cap="none"/>
            </a:pPr>
          </a:p>
        </p:txBody>
      </p:sp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pattFill prst="dkVert">
          <a:fgClr>
            <a:schemeClr val="bg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Apprentissage autonome ou intégré  à la classe ?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YFl7BWZmmQEAAAAAAAAAAAAAAAAAAAAAAAAAAAAAAAAAAAAAAAAAAP///wJ/f38APj5cA8zMzADAwP8Af39/AAAAAAAAAAAAAAAAAAAAAAAAAAAAIQAAABgAAAAUAAAAkQMAALYJAAARRwAAjiUAABAAAAAmAAAACAAAAAEAAAAAAAAA"/>
              </a:ext>
            </a:extLst>
          </p:cNvSpPr>
          <p:nvPr>
            <p:ph type="body" idx="1"/>
          </p:nvPr>
        </p:nvSpPr>
        <p:spPr>
          <a:xfrm>
            <a:off x="579755" y="1578610"/>
            <a:ext cx="10972800" cy="4526280"/>
          </a:xfrm>
        </p:spPr>
        <p:txBody>
          <a:bodyPr/>
          <a:lstStyle/>
          <a:p>
            <a:pPr/>
            <a:r>
              <a:t>Les outils </a:t>
            </a:r>
            <a:r>
              <a:t>IA en classe : pédagogie  centrée sur l’apprenant</a:t>
            </a:r>
          </a:p>
          <a:p>
            <a:pPr lvl="8"/>
            <a:r>
              <a:t> En classe inversée</a:t>
            </a:r>
          </a:p>
          <a:p>
            <a:pPr lvl="8"/>
            <a:r>
              <a:t>Pédagogies </a:t>
            </a:r>
            <a:r>
              <a:t>constructivistes et </a:t>
            </a:r>
            <a:r>
              <a:t>socio-constructivistes (Piaget, </a:t>
            </a:r>
            <a:r>
              <a:t>Vytgotsky)</a:t>
            </a:r>
          </a:p>
          <a:p>
            <a:pPr lvl="8"/>
            <a:r>
              <a:t>(Niveau primaire) pédagogie de type </a:t>
            </a:r>
            <a:r>
              <a:t>Freinet.</a:t>
            </a:r>
          </a:p>
          <a:p>
            <a:pPr lvl="8" marL="0" indent="0">
              <a:buNone/>
              <a:defRPr sz="3000" cap="none"/>
            </a:pPr>
            <a:r>
              <a:t>Les outils :</a:t>
            </a:r>
          </a:p>
          <a:p>
            <a:pPr lvl="8" marL="228600">
              <a:buFont typeface="Wingdings" pitchFamily="2" charset="2"/>
              <a:buChar char=""/>
              <a:defRPr sz="2600" cap="none"/>
            </a:pPr>
            <a:r>
              <a:t>Orientes Réception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VmZpkBAAAAAAAAAAAAAAAAAAAAAAAAAAAAAAAAAAAAAAAAAAD///8Cf39/AD4+XAPMzMwAwMD/AH9/fwAAAAAAAAAAAAAAAAD///8AAAAAACEAAAAYAAAAFAAAAOEFAADNGgAAoRUAAHUe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5675" y="4356735"/>
            <a:ext cx="2560320" cy="5943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2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VmZpkBAAAAAAAAAAAAAAAAAAAAAAAAAAAAAAAAAAAAAAAAAAD///8Cf39/AD4+XAPMzMwAwMD/AH9/fwAAAAAAAAAAAAAAAAD///8AAAAAACEAAAAYAAAAFAAAAHMZAADtGgAAtSYAAOYe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137025" y="4377055"/>
            <a:ext cx="2155190" cy="6457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3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BZewVmZpkBAAAAAAAAAAAAAAAAAAAAAAAAAAAAAAAAAAAAAAAAAAD///8Cf39/AD4+XAPMzMwAwMD/AH9/fwAAAAAAAAAAAAAAAAD///8AAAAAACEAAAAYAAAAFAAAAKQuAADWFwAAOD0AAFsi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581900" y="3874770"/>
            <a:ext cx="2369820" cy="171005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bg>
      <p:bgPr>
        <a:pattFill prst="dkVert">
          <a:fgClr>
            <a:schemeClr val="bg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/>
          <a:p>
            <a:pPr>
              <a:defRPr cap="none"/>
            </a:pPr>
            <a:r>
              <a:t>Apprentissage autonome ou intégré</a:t>
            </a:r>
            <a:r>
              <a: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 à</a:t>
            </a:r>
            <a:r>
              <a:t> la classe ? (2)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BARw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Les outils orientés vers la production orale :</a:t>
            </a:r>
          </a:p>
          <a:p>
            <a:pPr lvl="8"/>
            <a:r>
              <a:t>PROSODYAI</a:t>
            </a:r>
          </a:p>
          <a:p>
            <a:pPr lvl="1" marL="3886200" marR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600" u="sng" cap="none">
                <a:solidFill>
                  <a:srgbClr val="0000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  <a:hlinkClick r:id="rId2"/>
              </a:defRPr>
            </a:pPr>
            <a:r>
              <a:rPr>
                <a:hlinkClick r:id="rId2"/>
              </a:rPr>
              <a:t>https://</a:t>
            </a:r>
            <a:r>
              <a:rPr>
                <a:hlinkClick r:id="rId2"/>
              </a:rPr>
              <a:t>app.prosodyai.com/</a:t>
            </a:r>
            <a:endParaRPr>
              <a:hlinkClick r:id="rId2"/>
            </a:endParaRPr>
          </a:p>
          <a:p>
            <a:pPr lvl="1" marL="3886200" marR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 sz="2600" u="sng" cap="none">
                <a:solidFill>
                  <a:srgbClr val="0000FF"/>
                </a:solidFill>
                <a:uFill>
                  <a:solidFill>
                    <a:srgbClr val="000000"/>
                  </a:solidFill>
                </a:uFill>
                <a:latin typeface="Times New Roman" pitchFamily="1" charset="0"/>
                <a:ea typeface="Times New Roman" pitchFamily="1" charset="0"/>
                <a:cs typeface="Times New Roman" pitchFamily="1" charset="0"/>
              </a:defRPr>
            </a:pPr>
            <a:r>
              <a:rPr sz="1600" u="none" cap="none">
                <a:solidFill>
                  <a:srgbClr val="000000"/>
                </a:solidFill>
              </a:rPr>
              <a:t>PRONOUNCE</a:t>
            </a:r>
            <a:endParaRPr sz="1600" u="none" cap="none">
              <a:solidFill>
                <a:srgbClr val="000000"/>
              </a:solidFill>
            </a:endParaRPr>
          </a:p>
          <a:p>
            <a:pPr lvl="8">
              <a:defRPr sz="2600" cap="none">
                <a:hlinkClick r:id="rId3"/>
              </a:defRPr>
            </a:pPr>
            <a:r>
              <a:rPr>
                <a:hlinkClick r:id="rId3"/>
              </a:rPr>
              <a:t>https://</a:t>
            </a:r>
            <a:r>
              <a:rPr>
                <a:hlinkClick r:id="rId3"/>
              </a:rPr>
              <a:t>app.getpronounce.com/</a:t>
            </a:r>
            <a:endParaRPr>
              <a:hlinkClick r:id="rId3"/>
            </a:endParaRPr>
          </a:p>
          <a:p>
            <a:pPr lvl="8"/>
            <a:r>
              <a:t>SpeakPal</a:t>
            </a:r>
          </a:p>
          <a:p>
            <a:pPr lvl="8">
              <a:defRPr sz="2600" cap="none">
                <a:hlinkClick r:id="rId4"/>
              </a:defRPr>
            </a:pPr>
            <a:r>
              <a:rPr>
                <a:hlinkClick r:id="rId4"/>
              </a:rPr>
              <a:t>https://www.speakpal.ai/</a:t>
            </a:r>
            <a:endParaRPr>
              <a:hlinkClick r:id="rId4"/>
            </a:endParaRPr>
          </a:p>
          <a:p>
            <a:pPr lvl="8"/>
            <a:r>
              <a:t>Fluently</a:t>
            </a:r>
          </a:p>
          <a:p>
            <a:pPr lvl="8">
              <a:defRPr sz="2600" cap="none">
                <a:hlinkClick r:id="rId5"/>
              </a:defRPr>
            </a:pPr>
            <a:r>
              <a:rPr>
                <a:hlinkClick r:id="rId5"/>
              </a:rPr>
              <a:t>https://</a:t>
            </a:r>
            <a:r>
              <a:rPr>
                <a:hlinkClick r:id="rId5"/>
              </a:rPr>
              <a:t>getfluently.app/</a:t>
            </a:r>
            <a:endParaRPr>
              <a:hlinkClick r:id="rId5"/>
            </a:endParaRPr>
          </a:p>
          <a:p>
            <a:pPr lvl="8" marL="0" indent="0">
              <a:buNone/>
            </a:pPr>
          </a:p>
          <a:p>
            <a:pPr/>
          </a:p>
          <a:p>
            <a:pPr/>
          </a:p>
        </p:txBody>
      </p:sp>
    </p:spTree>
  </p:cSld>
  <p:clrMapOvr>
    <a:masterClrMapping/>
  </p:clrMapOvr>
  <p:transition spd="med" p14:dur="1000">
    <p:comb/>
    <p:extLst>
      <p:ext uri="smNativeData">
        <pr:smNativeData xmlns:pr="smNativeData" xmlns="smNativeData" val="lrM/ZwAAAADoAwAAAAAAABUAAAAAAAAAAAAAAAAAAAAAAAAAAQAAAAAAAAAAAAAAAAAAAAAAAAAAAAAA" duo="lrM/ZwAAAAAAAAAAAAAAAAAAAAA=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build="p"/>
    </p:bldLst>
    <p:extLst>
      <p:ext uri="smNativeData">
        <pr:smNativeData xmlns:pr="smNativeData" xmlns="smNativeData" val="lrM/Zw0AAAAFAAAA/f///wEAAAAeAAAAAAAAAAAAAAAAAAAAAAAAAA8AAAAAAAAAAQAAAC8AAAAAAAAAAAAAAAAAAAAAAAAAFAAAAAEAAAABAAAALwAAAAAAAAAAAAAAAAAAAAAAAAAZAAAAAgAAAAEAAAAvAAAAAAAAAAAAAAAAAAAAAAAAAB4AAAADAAAAAQAAAC8AAAAAAAAAAAAAAAAAAAAAAAAAIwAAAAQAAAABAAAALwAAAAAAAAAAAAAAAAAAAAAAAAAoAAAABQAAAAEAAAAvAAAAAAAAAAAAAAAAAAAAAAAAAC0AAAAGAAAAAQAAAC8AAAAAAAAAAAAAAAAAAAAAAAAAMgAAAAcAAAABAAAALwAAAAAAAAAAAAAAAAAAAAAAAAA3AAAACAAAAAEAAAAvAAAAAAAAAAAAAAAAAAAAAAAAADwAAAAJAAAAAQAAAC8AAAAAAAAAAAAAAAAAAAAAAAAAQwAAAAoAAAABAAAALwAAAAAAAAAAAAAAAAAAAAAAAABKAAAACwAAAAEAAAAvAAAAAAAAAAAAAAAAAAAAAAAAAA=="/>
      </p:ext>
    </p:extLst>
  </p:timing>
</p:sld>
</file>

<file path=ppt/slides/slide1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F1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/>
          <a:p>
            <a:pPr/>
            <a:r>
              <a:t>Intégrer la phonologie au cours grâce</a:t>
            </a:r>
            <a:r>
              <a: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 à</a:t>
            </a:r>
            <a:r>
              <a:t> </a:t>
            </a:r>
            <a:r>
              <a:t>l’IA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AgQAAB4KAACCRwAA9iUAAAAAAAAmAAAACAAAAAEAAAAAAAAA"/>
              </a:ext>
            </a:extLst>
          </p:cNvSpPr>
          <p:nvPr>
            <p:ph type="body" idx="1"/>
          </p:nvPr>
        </p:nvSpPr>
        <p:spPr>
          <a:xfrm>
            <a:off x="651510" y="1644650"/>
            <a:ext cx="10972800" cy="4526280"/>
          </a:xfrm>
        </p:spPr>
        <p:txBody>
          <a:bodyPr/>
          <a:lstStyle/>
          <a:p>
            <a:pPr>
              <a:defRPr sz="2000" b="1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Exemple d’une démarche par taches orientée sur les processus (</a:t>
            </a:r>
            <a:r>
              <a:t>Process-oriented </a:t>
            </a:r>
            <a:r>
              <a:t>approach) </a:t>
            </a:r>
          </a:p>
          <a:p>
            <a:pPr>
              <a:defRPr sz="1600" cap="none"/>
            </a:pPr>
            <a:r>
              <a:t>References </a:t>
            </a:r>
            <a:r>
              <a:t>bibliographiques : Zou, </a:t>
            </a:r>
            <a:r>
              <a:t>Bin, et </a:t>
            </a:r>
            <a:r>
              <a:t>al., </a:t>
            </a:r>
            <a:r>
              <a:t>editors. </a:t>
            </a:r>
            <a:r>
              <a:rPr cap="none">
                <a:solidFill>
                  <a:srgbClr val="7F007F"/>
                </a:solidFill>
              </a:rPr>
              <a:t>Emerging Concepts in </a:t>
            </a:r>
            <a:r>
              <a:rPr cap="none">
                <a:solidFill>
                  <a:srgbClr val="7F007F"/>
                </a:solidFill>
              </a:rPr>
              <a:t>Technology-Enhanced </a:t>
            </a:r>
            <a:r>
              <a:rPr cap="none">
                <a:solidFill>
                  <a:srgbClr val="7F007F"/>
                </a:solidFill>
              </a:rPr>
              <a:t>Language </a:t>
            </a:r>
            <a:r>
              <a:rPr cap="none">
                <a:solidFill>
                  <a:srgbClr val="7F007F"/>
                </a:solidFill>
              </a:rPr>
              <a:t>Teaching </a:t>
            </a:r>
            <a:r>
              <a:rPr cap="none">
                <a:solidFill>
                  <a:srgbClr val="7F007F"/>
                </a:solidFill>
              </a:rPr>
              <a:t>and </a:t>
            </a:r>
            <a:r>
              <a:rPr cap="none">
                <a:solidFill>
                  <a:srgbClr val="7F007F"/>
                </a:solidFill>
              </a:rPr>
              <a:t>Learning</a:t>
            </a:r>
            <a:r>
              <a:t>. </a:t>
            </a:r>
            <a:r>
              <a:t>IGI Global, 2022. </a:t>
            </a:r>
            <a:r>
              <a:rPr cap="none">
                <a:hlinkClick r:id="rId2"/>
              </a:rPr>
              <a:t>https://</a:t>
            </a:r>
            <a:r>
              <a:rPr cap="none">
                <a:hlinkClick r:id="rId2"/>
              </a:rPr>
              <a:t>doi.org/10.4018/978-1-7998-8981-6</a:t>
            </a:r>
            <a:endParaRPr cap="none">
              <a:hlinkClick r:id="rId2"/>
            </a:endParaRPr>
          </a:p>
          <a:p>
            <a:pPr>
              <a:defRPr sz="2000" cap="none"/>
            </a:pPr>
            <a:r>
              <a:rPr cap="none">
                <a:solidFill>
                  <a:srgbClr val="7F007F"/>
                </a:solidFill>
              </a:rPr>
              <a:t>Les actes pédagogiques en lien avec le processus d’apprentissage</a:t>
            </a:r>
            <a:r>
              <a:t> </a:t>
            </a:r>
            <a:r>
              <a:rPr sz="1600" cap="none">
                <a:hlinkClick r:id="rId3"/>
              </a:rPr>
              <a:t>https://</a:t>
            </a:r>
            <a:r>
              <a:rPr sz="1600" cap="none">
                <a:hlinkClick r:id="rId3"/>
              </a:rPr>
              <a:t>sites2.csfoy.ca/</a:t>
            </a:r>
            <a:r>
              <a:rPr sz="1600" cap="none">
                <a:hlinkClick r:id="rId3"/>
              </a:rPr>
              <a:t>fileadmin/documents/babillard/Babillard/</a:t>
            </a:r>
            <a:r>
              <a:rPr sz="1600" cap="none">
                <a:hlinkClick r:id="rId3"/>
              </a:rPr>
              <a:t>3.Donner/3.1.2_les_actes_</a:t>
            </a:r>
            <a:r>
              <a:rPr sz="1600" cap="none">
                <a:hlinkClick r:id="rId3"/>
              </a:rPr>
              <a:t>pedagogique_en_lien_avec_le_processus_d_</a:t>
            </a:r>
            <a:r>
              <a:rPr sz="1600" cap="none">
                <a:hlinkClick r:id="rId3"/>
              </a:rPr>
              <a:t>apprentissage.pdf</a:t>
            </a:r>
            <a:endParaRPr sz="1600" cap="none">
              <a:hlinkClick r:id="rId3"/>
            </a:endParaRPr>
          </a:p>
          <a:p>
            <a:pPr>
              <a:defRPr sz="2000" b="1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La nécessite d’outils </a:t>
            </a:r>
            <a:r>
              <a:t>IA simples et multitâches :</a:t>
            </a:r>
          </a:p>
          <a:p>
            <a:pPr lvl="7">
              <a:defRPr sz="1600" cap="none"/>
            </a:pPr>
            <a:r>
              <a:t>En réception =&gt; reconnaissance phonologique (</a:t>
            </a:r>
            <a:r>
              <a:t>Phonological </a:t>
            </a:r>
            <a:r>
              <a:t>awareness), analyse segmentale et </a:t>
            </a:r>
            <a:r>
              <a:t>suprasegmentale, immersion dans le système phonologique de la langue 2, démarche </a:t>
            </a:r>
            <a:r>
              <a:t>contrastive.</a:t>
            </a:r>
          </a:p>
          <a:p>
            <a:pPr lvl="7">
              <a:defRPr sz="1600" cap="none"/>
            </a:pPr>
            <a:r>
              <a:t>Pour les non-lecteurs : renvoi aux phonèmes, images et gestuelle. Accent sur l’identification des sons et de la prosodie/ imitation</a:t>
            </a:r>
          </a:p>
          <a:p>
            <a:pPr lvl="7">
              <a:defRPr sz="1600" cap="none"/>
            </a:pPr>
            <a:r>
              <a:t>Pour les lecteurs : relation phonème/graphème/ image/ </a:t>
            </a:r>
            <a:r>
              <a:t>API pour les jeunes adultes/ </a:t>
            </a:r>
          </a:p>
        </p:txBody>
      </p:sp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gradFill flip="none" rotWithShape="0">
          <a:gsLst>
            <a:gs pos="0">
              <a:srgbClr val="000000"/>
            </a:gs>
            <a:gs pos="100000">
              <a:srgbClr val="2A2A7D"/>
            </a:gs>
          </a:gsLst>
          <a:path path="circl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/>
          <a:p>
            <a:pPr>
              <a:defRPr cap="none">
                <a:solidFill>
                  <a:schemeClr val="bg1"/>
                </a:solidFill>
              </a:defRPr>
            </a:pPr>
            <a:r>
              <a:t>Intégrer la phonologie au cours grâce </a:t>
            </a:r>
            <a:r>
              <a: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à</a:t>
            </a:r>
            <a:r>
              <a:t> </a:t>
            </a:r>
            <a:r>
              <a:t>l’IA (2)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BARw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sz="2600" cap="none">
                <a:solidFill>
                  <a:schemeClr val="bg1"/>
                </a:solidFill>
              </a:defRPr>
            </a:pPr>
            <a:r>
              <a:t>En production orale :</a:t>
            </a:r>
          </a:p>
          <a:p>
            <a:pPr lvl="7">
              <a:defRPr sz="2600" cap="none">
                <a:solidFill>
                  <a:schemeClr val="bg1"/>
                </a:solidFill>
              </a:defRPr>
            </a:pPr>
            <a:r>
              <a:t>Des outils « miroirs », de </a:t>
            </a:r>
            <a:r>
              <a:t>remédiation, correction et imitation</a:t>
            </a:r>
          </a:p>
          <a:p>
            <a:pPr lvl="7">
              <a:defRPr sz="2600" cap="none">
                <a:solidFill>
                  <a:schemeClr val="bg1"/>
                </a:solidFill>
              </a:defRPr>
            </a:pPr>
            <a:r>
              <a:t>Pour les plus jeunes : imitation, application et immersion par le jeu et les manipulations.(Taxonomie de </a:t>
            </a:r>
            <a:r>
              <a:t>Bloom :mémorisation, compréhension, application)</a:t>
            </a:r>
          </a:p>
          <a:p>
            <a:pPr lvl="7">
              <a:defRPr sz="2600" cap="none">
                <a:solidFill>
                  <a:schemeClr val="bg1"/>
                </a:solidFill>
              </a:defRPr>
            </a:pPr>
            <a:r>
              <a:t>Pour les jeunes adultes : imitation, </a:t>
            </a:r>
            <a:r>
              <a:t>conscientisation des règles phonologiques et phonétique. (Taxonomie de </a:t>
            </a:r>
            <a:r>
              <a:t>Bloom :mémorisation, compréhension, application analyse, évaluation et création)</a:t>
            </a:r>
          </a:p>
          <a:p>
            <a:pPr lvl="7" marL="0" indent="0">
              <a:buNone/>
              <a:defRPr sz="2600" cap="none">
                <a:solidFill>
                  <a:schemeClr val="bg1"/>
                </a:solidFill>
              </a:defRPr>
            </a:pPr>
          </a:p>
          <a:p>
            <a:pPr>
              <a:defRPr cap="none">
                <a:solidFill>
                  <a:schemeClr val="bg1"/>
                </a:solidFill>
              </a:defRPr>
            </a:pPr>
          </a:p>
        </p:txBody>
      </p:sp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pattFill prst="dkHorz">
          <a:fgClr>
            <a:srgbClr val="D3EDED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Des exemples, pour finir.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jgMAANgJAAAORwAAsCUAABAAAAAmAAAACAAAAAEAAAAAAAAA"/>
              </a:ext>
            </a:extLst>
          </p:cNvSpPr>
          <p:nvPr>
            <p:ph type="body" idx="1"/>
          </p:nvPr>
        </p:nvSpPr>
        <p:spPr>
          <a:xfrm>
            <a:off x="577850" y="1600200"/>
            <a:ext cx="10972800" cy="4526280"/>
          </a:xfrm>
        </p:spPr>
        <p:txBody>
          <a:bodyPr/>
          <a:lstStyle/>
          <a:p>
            <a:pPr/>
            <a:r>
              <a:t>Exposer à la langue orale a tout moment dans le scénario du cours.</a:t>
            </a:r>
          </a:p>
          <a:p>
            <a:pPr lvl="5"/>
            <a:r>
              <a:t>En réception</a:t>
            </a:r>
          </a:p>
          <a:p>
            <a:pPr lvl="5"/>
            <a:r>
              <a:t>En production</a:t>
            </a:r>
          </a:p>
          <a:p>
            <a:pPr lvl="5"/>
            <a:r>
              <a:t>Dans le cadre d’une évaluation</a:t>
            </a:r>
          </a:p>
          <a:p>
            <a:pPr lvl="5" marL="0" indent="0">
              <a:buNone/>
            </a:pPr>
          </a:p>
          <a:p>
            <a:pPr lvl="5" marL="228600">
              <a:buFont typeface="Wingdings" pitchFamily="2" charset="2"/>
              <a:buChar char=""/>
            </a:pPr>
            <a:r>
              <a:t>Pour les plus jeunes (primo-lecteurs et non lecteurs) et les moins jeunes... : proposer une immersion par le jeu et les manipulations.</a:t>
            </a:r>
          </a:p>
          <a:p>
            <a:pPr lvl="8" marL="228600">
              <a:buFont typeface="Wingdings" pitchFamily="2" charset="2"/>
              <a:buChar char=""/>
            </a:pPr>
          </a:p>
        </p:txBody>
      </p:sp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pattFill prst="pct80">
          <a:fgClr>
            <a:srgbClr val="D0CABD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/>
          <a:p>
            <a:pPr>
              <a:defRPr sz="36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En réception : 2 exemples </a:t>
            </a:r>
            <a:r>
              <a:t>« </a:t>
            </a:r>
            <a:r>
              <a:t>open-source » d’une </a:t>
            </a:r>
            <a:r>
              <a:t>plateforme expérimentale </a:t>
            </a:r>
            <a:r>
              <a:rPr sz="2000" cap="none"/>
              <a:t>(@</a:t>
            </a:r>
            <a:r>
              <a:rPr sz="2000" cap="none"/>
              <a:t>EduResearchTech)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DhJAAAsCUAAAAAAAAmAAAACAAAAAEAAAAAAAAA"/>
              </a:ext>
            </a:extLst>
          </p:cNvSpPr>
          <p:nvPr>
            <p:ph type="body" idx="1"/>
          </p:nvPr>
        </p:nvSpPr>
        <p:spPr>
          <a:xfrm>
            <a:off x="609600" y="1600200"/>
            <a:ext cx="5385435" cy="4526280"/>
          </a:xfrm>
        </p:spPr>
        <p:txBody>
          <a:bodyPr/>
          <a:lstStyle/>
          <a:p>
            <a:pPr/>
            <a:r>
              <a:t>Entendre ce qu’on lit automatiquement :</a:t>
            </a:r>
          </a:p>
          <a:p>
            <a:pPr/>
          </a:p>
          <a:p>
            <a:pPr/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PkDAACFEQAAFCUAAGEb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45795" y="2847975"/>
            <a:ext cx="5381625" cy="16027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HyYAANgJAABARwAAsCUAAAAAAAAmAAAACAAAAAEAAAAAAAAA"/>
              </a:ext>
            </a:extLst>
          </p:cNvSpPr>
          <p:nvPr>
            <p:ph type="body" idx="2"/>
          </p:nvPr>
        </p:nvSpPr>
        <p:spPr>
          <a:xfrm>
            <a:off x="6196965" y="1600200"/>
            <a:ext cx="5385435" cy="4526280"/>
          </a:xfrm>
        </p:spPr>
        <p:txBody>
          <a:bodyPr/>
          <a:lstStyle/>
          <a:p>
            <a:pPr>
              <a:defRPr sz="1800" cap="none"/>
            </a:pPr>
            <a:r>
              <a:t>Adopter une démarche </a:t>
            </a:r>
            <a:r>
              <a:t>contrastive avec un outil de synthèse vocale adapte aux différentes variétés d’une langue</a:t>
            </a:r>
          </a:p>
        </p:txBody>
      </p:sp>
      <p:pic>
        <p:nvPicPr>
          <p:cNvPr id="6" name="Picture2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F4mAABzDwAAgkcAAEslAAAA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236970" y="2511425"/>
            <a:ext cx="5387340" cy="35509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DCE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CJQwAAEAc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368915" cy="873760"/>
          </a:xfrm>
        </p:spPr>
        <p:txBody>
          <a:bodyPr/>
          <a:lstStyle/>
          <a:p>
            <a:pPr>
              <a:defRPr sz="36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En production/réception </a:t>
            </a:r>
            <a:r>
              <a:rPr sz="2000" cap="none"/>
              <a:t>(@</a:t>
            </a:r>
            <a:r>
              <a:rPr sz="2000" cap="none"/>
              <a:t>EduResearchTech)</a:t>
            </a:r>
            <a:r>
              <a:t> :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BAHAADhJAAAsCUAAAAAAAAmAAAACAAAAAEAAAAAAAAA"/>
              </a:ext>
            </a:extLst>
          </p:cNvSpPr>
          <p:nvPr>
            <p:ph type="body" idx="1"/>
          </p:nvPr>
        </p:nvSpPr>
        <p:spPr>
          <a:xfrm>
            <a:off x="609600" y="1148080"/>
            <a:ext cx="5385435" cy="4978400"/>
          </a:xfrm>
        </p:spPr>
        <p:txBody>
          <a:bodyPr/>
          <a:lstStyle/>
          <a:p>
            <a:pPr>
              <a:defRPr sz="1800" cap="none"/>
            </a:pPr>
            <a:r>
              <a:t>Pour un cours avance (</a:t>
            </a:r>
            <a:r>
              <a:t>B2, </a:t>
            </a:r>
            <a:r>
              <a:t>C1), un assistant qui impose une requête orale avec superposition du texte entré. </a:t>
            </a:r>
          </a:p>
          <a:p>
            <a:pPr>
              <a:defRPr sz="2400" cap="none"/>
            </a:pPr>
          </a:p>
        </p:txBody>
      </p:sp>
      <p:sp>
        <p:nvSpPr>
          <p:cNvPr id="4" name="SlideText2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HyYAABAHAABARwAAsCUAAAAAAAAmAAAACAAAAAEAAAAAAAAA"/>
              </a:ext>
            </a:extLst>
          </p:cNvSpPr>
          <p:nvPr>
            <p:ph type="body" idx="2"/>
          </p:nvPr>
        </p:nvSpPr>
        <p:spPr>
          <a:xfrm>
            <a:off x="6196965" y="1148080"/>
            <a:ext cx="5385435" cy="4978400"/>
          </a:xfrm>
        </p:spPr>
        <p:txBody>
          <a:bodyPr/>
          <a:lstStyle/>
          <a:p>
            <a:pPr>
              <a:defRPr sz="1800" cap="none"/>
            </a:pPr>
            <a:r>
              <a:t>Pour s’entraîner </a:t>
            </a:r>
            <a:r>
              <a: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 à</a:t>
            </a:r>
            <a:r>
              <a:t> prononcer un texte :</a:t>
            </a:r>
          </a:p>
        </p:txBody>
      </p:sp>
      <p:pic>
        <p:nvPicPr>
          <p:cNvPr id="5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C4GAAABDQAAux4AAIUl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04570" y="2113915"/>
            <a:ext cx="3990975" cy="39852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2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H4pAAC2CQAA6EIAANYXAAAA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744970" y="1578610"/>
            <a:ext cx="4131310" cy="22961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3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8pAABoGAAANkIAAFQlAAAA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816725" y="3967480"/>
            <a:ext cx="3946525" cy="21005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DCE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/>
          <a:p>
            <a:pPr/>
            <a:r>
              <a:t>En production /réception </a:t>
            </a:r>
            <a:r>
              <a:rPr sz="20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(@</a:t>
            </a:r>
            <a:r>
              <a:rPr sz="20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EduResearchTech)</a:t>
            </a:r>
            <a:r>
              <a:t> :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BARwAAsCUAAAAAAAAmAAAACAAAAAEAAAAAAAAA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</p:spPr>
        <p:txBody>
          <a:bodyPr/>
          <a:lstStyle/>
          <a:p>
            <a:pPr/>
            <a:r>
              <a:t>S’entraîner directement avec l’alphabet phonétiques international qui est directement prononcé par </a:t>
            </a:r>
            <a:r>
              <a:t>l’IA.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IFAABIEQAAxUEAAKgk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809240"/>
            <a:ext cx="9836785" cy="31496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DCE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/>
          <a:p>
            <a:pPr/>
            <a:r>
              <a:t>En évaluation </a:t>
            </a:r>
            <a:r>
              <a:rPr sz="20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(@</a:t>
            </a:r>
            <a:r>
              <a:rPr sz="20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EduResearchTech)</a:t>
            </a:r>
            <a:r>
              <a:t>: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BARwAAsCUAAAAAAAAmAAAACAAAAAEAAAAAAAAA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</p:spPr>
        <p:txBody>
          <a:bodyPr/>
          <a:lstStyle/>
          <a:p>
            <a:pPr>
              <a:defRPr sz="1800" cap="none"/>
            </a:pPr>
            <a:r>
              <a:t>Un outil qui retire la correction effectuée par les outils de reconnaissance vocale, renvoie</a:t>
            </a:r>
            <a:r>
              <a: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 à</a:t>
            </a:r>
            <a:r>
              <a:t> la transcription phonétique de l’énoncé de départ et de l’énoncé prononcé dans une démarche comparative et évalue la performance de l’apprenant.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CsGAABMDwAAUCMAALon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02665" y="2486660"/>
            <a:ext cx="4737735" cy="39712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2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OAQ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GcmAABzDwAA3UYAAKogAAAA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242685" y="2511425"/>
            <a:ext cx="5276850" cy="27984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DCE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nwY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802005"/>
          </a:xfrm>
        </p:spPr>
        <p:txBody>
          <a:bodyPr/>
          <a:lstStyle/>
          <a:p>
            <a:pPr>
              <a:defRPr sz="36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Pour les plus jeunes :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kQMAAJ8GAAARRwAAjiUAAAAAAAAmAAAACAAAAAEAAAAAAAAA"/>
              </a:ext>
            </a:extLst>
          </p:cNvSpPr>
          <p:nvPr>
            <p:ph type="body" idx="1"/>
          </p:nvPr>
        </p:nvSpPr>
        <p:spPr>
          <a:xfrm>
            <a:off x="579755" y="1076325"/>
            <a:ext cx="10972800" cy="5028565"/>
          </a:xfrm>
        </p:spPr>
        <p:txBody>
          <a:bodyPr/>
          <a:lstStyle/>
          <a:p>
            <a:pPr>
              <a:defRPr sz="1800" cap="none"/>
            </a:pPr>
            <a:r>
              <a:t>Jeux de reconnaissance phonologique. A vous d’enrichir cette interface…</a:t>
            </a:r>
          </a:p>
          <a:p>
            <a:pPr>
              <a:defRPr sz="1800" cap="none"/>
            </a:pP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jAw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IkUAADUCAAANDMAADEo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338195" y="1435100"/>
            <a:ext cx="4985385" cy="50984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DCE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/>
          <a:p>
            <a:pPr>
              <a:defRPr sz="36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Pour les plus jeunes : 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BARwAAsCUAAAAAAAAmAAAACAAAAAEAAAAAAAAA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</p:spPr>
        <p:txBody>
          <a:bodyPr/>
          <a:lstStyle/>
          <a:p>
            <a:pPr>
              <a:defRPr sz="1800" cap="none"/>
            </a:pPr>
            <a:r>
              <a:t>Lire sur les lèvres pour mieux prononcer et comprendre.(avec l’aide de </a:t>
            </a:r>
            <a:r>
              <a:t>HeyGen.ai)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="smNativeData" val="SMDATA_17_lrM/Z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DAVAABEDAAAjDAAANgm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444240" y="1993900"/>
            <a:ext cx="4447540" cy="43205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bg>
      <p:bgPr>
        <a:solidFill>
          <a:srgbClr val="DCE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LABAABARwAAuAgAAAAAAAAmAAAACAAAAAEA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/>
          <a:p>
            <a:pPr>
              <a:defRPr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t>Conclusion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5_lrM/Z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wAMAANgJAABARwAAsCUAAAAAAAAmAAAACAAAAAEAAAAAAAAA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</p:spPr>
        <p:txBody>
          <a:bodyPr/>
          <a:lstStyle/>
          <a:p>
            <a:pPr/>
            <a:r>
              <a:t>Des outils simples et gratuits.</a:t>
            </a:r>
          </a:p>
          <a:p>
            <a:pPr/>
            <a:r>
              <a:t>Les technologies de reconnaissance et synthèse vocales s’améliorent tous les jours. (Nouveaux modèles, nouveaux corpus, « </a:t>
            </a:r>
            <a:r>
              <a:t>Emotional </a:t>
            </a:r>
            <a:r>
              <a:t>TTS » etc.)</a:t>
            </a:r>
          </a:p>
          <a:p>
            <a:pPr/>
            <a:r>
              <a:t>Nécessité de tester les outils dans la classe. </a:t>
            </a:r>
          </a:p>
          <a:p>
            <a:pPr/>
            <a:r>
              <a:t>Nécessité de développer une recherche académique pluridisciplinaire dans le domaine.</a:t>
            </a:r>
          </a:p>
          <a:p>
            <a:pPr/>
            <a:r>
              <a:t>« </a:t>
            </a:r>
            <a:r>
              <a:t>The </a:t>
            </a:r>
            <a:r>
              <a:t>sky </a:t>
            </a:r>
            <a:r>
              <a:t>is </a:t>
            </a:r>
            <a:r>
              <a:t>the </a:t>
            </a:r>
            <a:r>
              <a:t>limit ! »</a:t>
            </a:r>
          </a:p>
        </p:txBody>
      </p:sp>
    </p:spTree>
  </p:cSld>
  <p:clrMapOvr>
    <a:masterClrMapping/>
  </p:clrMapOvr>
  <p:transition spd="med" p14:dur="1300">
    <p:random/>
    <p:extLst>
      <p:ext uri="smNativeData">
        <pr:smNativeData xmlns:pr="smNativeData" xmlns="smNativeData" val="lrM/ZwAAAAAUBQAAAAAAAAEAAAAAAAAAAAAAAAAAAAAAAAAAAQAAAAAAAAAAAAAAAAAAAAAAAAAAAAAA" duo="lrM/ZwAAAAAAAAAAAAAAAAAAAAA="/>
      </p:ext>
    </p:extLst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Presentation 1">
    <a:dk1>
      <a:srgbClr val="000099"/>
    </a:dk1>
    <a:lt1>
      <a:srgbClr val="FFFFFF"/>
    </a:lt1>
    <a:dk2>
      <a:srgbClr val="003366"/>
    </a:dk2>
    <a:lt2>
      <a:srgbClr val="CCFFFF"/>
    </a:lt2>
    <a:accent1>
      <a:srgbClr val="3366CC"/>
    </a:accent1>
    <a:accent2>
      <a:srgbClr val="00B000"/>
    </a:accent2>
    <a:accent3>
      <a:srgbClr val="209020"/>
    </a:accent3>
    <a:accent4>
      <a:srgbClr val="407040"/>
    </a:accent4>
    <a:accent5>
      <a:srgbClr val="605060"/>
    </a:accent5>
    <a:accent6>
      <a:srgbClr val="803080"/>
    </a:accent6>
    <a:hlink>
      <a:srgbClr val="66CCFF"/>
    </a:hlink>
    <a:folHlink>
      <a:srgbClr val="FFE701"/>
    </a:folHlink>
  </a:clrScheme>
</a:themeOverride>
</file>

<file path=ppt/theme/themeOverride2.xml><?xml version="1.0" encoding="utf-8"?>
<a:themeOverride xmlns:a="http://schemas.openxmlformats.org/drawingml/2006/main">
  <a:clrScheme name="Presentation 1">
    <a:dk1>
      <a:srgbClr val="008080"/>
    </a:dk1>
    <a:lt1>
      <a:srgbClr val="FFFFFF"/>
    </a:lt1>
    <a:dk2>
      <a:srgbClr val="005A58"/>
    </a:dk2>
    <a:lt2>
      <a:srgbClr val="FFFF99"/>
    </a:lt2>
    <a:accent1>
      <a:srgbClr val="006462"/>
    </a:accent1>
    <a:accent2>
      <a:srgbClr val="6D6FC7"/>
    </a:accent2>
    <a:accent3>
      <a:srgbClr val="6D8FA7"/>
    </a:accent3>
    <a:accent4>
      <a:srgbClr val="8DAF87"/>
    </a:accent4>
    <a:accent5>
      <a:srgbClr val="ADCF67"/>
    </a:accent5>
    <a:accent6>
      <a:srgbClr val="CDEF47"/>
    </a:accent6>
    <a:hlink>
      <a:srgbClr val="00FFFF"/>
    </a:hlink>
    <a:folHlink>
      <a:srgbClr val="00FF00"/>
    </a:folHlink>
  </a:clrScheme>
</a:themeOverride>
</file>

<file path=ppt/theme/themeOverride3.xml><?xml version="1.0" encoding="utf-8"?>
<a:themeOverride xmlns:a="http://schemas.openxmlformats.org/drawingml/2006/main">
  <a:clrScheme name="Presentation 1">
    <a:dk1>
      <a:srgbClr val="666699"/>
    </a:dk1>
    <a:lt1>
      <a:srgbClr val="FFFFFF"/>
    </a:lt1>
    <a:dk2>
      <a:srgbClr val="3E3E5C"/>
    </a:dk2>
    <a:lt2>
      <a:srgbClr val="FFFFFF"/>
    </a:lt2>
    <a:accent1>
      <a:srgbClr val="60597B"/>
    </a:accent1>
    <a:accent2>
      <a:srgbClr val="6666FF"/>
    </a:accent2>
    <a:accent3>
      <a:srgbClr val="8686DF"/>
    </a:accent3>
    <a:accent4>
      <a:srgbClr val="A6A6BF"/>
    </a:accent4>
    <a:accent5>
      <a:srgbClr val="C6C69F"/>
    </a:accent5>
    <a:accent6>
      <a:srgbClr val="E6E67F"/>
    </a:accent6>
    <a:hlink>
      <a:srgbClr val="99CCFF"/>
    </a:hlink>
    <a:folHlink>
      <a:srgbClr val="FFFF99"/>
    </a:folHlink>
  </a:clrScheme>
</a:themeOverride>
</file>

<file path=ppt/theme/themeOverride4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336699"/>
    </a:dk2>
    <a:lt2>
      <a:srgbClr val="E3EBF1"/>
    </a:lt2>
    <a:accent1>
      <a:srgbClr val="003399"/>
    </a:accent1>
    <a:accent2>
      <a:srgbClr val="468A4B"/>
    </a:accent2>
    <a:accent3>
      <a:srgbClr val="666A6B"/>
    </a:accent3>
    <a:accent4>
      <a:srgbClr val="864A8B"/>
    </a:accent4>
    <a:accent5>
      <a:srgbClr val="A62AAB"/>
    </a:accent5>
    <a:accent6>
      <a:srgbClr val="C60ACB"/>
    </a:accent6>
    <a:hlink>
      <a:srgbClr val="66CCFF"/>
    </a:hlink>
    <a:folHlink>
      <a:srgbClr val="F0E500"/>
    </a:folHlink>
  </a:clrScheme>
</a:themeOverride>
</file>

<file path=ppt/theme/themeOverride5.xml><?xml version="1.0" encoding="utf-8"?>
<a:themeOverride xmlns:a="http://schemas.openxmlformats.org/drawingml/2006/main">
  <a:clrScheme name="Presentation 1">
    <a:dk1>
      <a:srgbClr val="800000"/>
    </a:dk1>
    <a:lt1>
      <a:srgbClr val="FFFFFF"/>
    </a:lt1>
    <a:dk2>
      <a:srgbClr val="5C1F00"/>
    </a:dk2>
    <a:lt2>
      <a:srgbClr val="DFD293"/>
    </a:lt2>
    <a:accent1>
      <a:srgbClr val="CC3300"/>
    </a:accent1>
    <a:accent2>
      <a:srgbClr val="BE7960"/>
    </a:accent2>
    <a:accent3>
      <a:srgbClr val="9E9980"/>
    </a:accent3>
    <a:accent4>
      <a:srgbClr val="7EB9A0"/>
    </a:accent4>
    <a:accent5>
      <a:srgbClr val="5EC9C0"/>
    </a:accent5>
    <a:accent6>
      <a:srgbClr val="3EE9E0"/>
    </a:accent6>
    <a:hlink>
      <a:srgbClr val="FFFF99"/>
    </a:hlink>
    <a:folHlink>
      <a:srgbClr val="D3A219"/>
    </a:folHlink>
  </a:clrScheme>
</a:themeOverride>
</file>

<file path=ppt/theme/themeOverride6.xml><?xml version="1.0" encoding="utf-8"?>
<a:themeOverride xmlns:a="http://schemas.openxmlformats.org/drawingml/2006/main">
  <a:clrScheme name="Presentation 1">
    <a:dk1>
      <a:srgbClr val="523E26"/>
    </a:dk1>
    <a:lt1>
      <a:srgbClr val="FFFFFF"/>
    </a:lt1>
    <a:dk2>
      <a:srgbClr val="2D2015"/>
    </a:dk2>
    <a:lt2>
      <a:srgbClr val="DFC08D"/>
    </a:lt2>
    <a:accent1>
      <a:srgbClr val="8C7B70"/>
    </a:accent1>
    <a:accent2>
      <a:srgbClr val="8F5F2F"/>
    </a:accent2>
    <a:accent3>
      <a:srgbClr val="8F7F4F"/>
    </a:accent3>
    <a:accent4>
      <a:srgbClr val="6F9F6F"/>
    </a:accent4>
    <a:accent5>
      <a:srgbClr val="4FBF8F"/>
    </a:accent5>
    <a:accent6>
      <a:srgbClr val="2FDFAF"/>
    </a:accent6>
    <a:hlink>
      <a:srgbClr val="CCB400"/>
    </a:hlink>
    <a:folHlink>
      <a:srgbClr val="8C9EA0"/>
    </a:folHlink>
  </a:clrScheme>
</a:themeOverride>
</file>

<file path=ppt/theme/themeOverride7.xml><?xml version="1.0" encoding="utf-8"?>
<a:themeOverride xmlns:a="http://schemas.openxmlformats.org/drawingml/2006/main">
  <a:clrScheme name="Presentation 1">
    <a:dk1>
      <a:srgbClr val="000000"/>
    </a:dk1>
    <a:lt1>
      <a:srgbClr val="DEF6F1"/>
    </a:lt1>
    <a:dk2>
      <a:srgbClr val="000000"/>
    </a:dk2>
    <a:lt2>
      <a:srgbClr val="969696"/>
    </a:lt2>
    <a:accent1>
      <a:srgbClr val="FFFFFF"/>
    </a:accent1>
    <a:accent2>
      <a:srgbClr val="8DC6FF"/>
    </a:accent2>
    <a:accent3>
      <a:srgbClr val="6DA6DF"/>
    </a:accent3>
    <a:accent4>
      <a:srgbClr val="4D86BF"/>
    </a:accent4>
    <a:accent5>
      <a:srgbClr val="2D669F"/>
    </a:accent5>
    <a:accent6>
      <a:srgbClr val="0D467F"/>
    </a:accent6>
    <a:hlink>
      <a:srgbClr val="0066CC"/>
    </a:hlink>
    <a:folHlink>
      <a:srgbClr val="00A800"/>
    </a:folHlink>
  </a:clrScheme>
</a:themeOverride>
</file>

<file path=ppt/theme/themeOverride8.xml><?xml version="1.0" encoding="utf-8"?>
<a:themeOverride xmlns:a="http://schemas.openxmlformats.org/drawingml/2006/main">
  <a:clrScheme name="Presentation 1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53ACAC"/>
    </a:accent3>
    <a:accent4>
      <a:srgbClr val="738C8C"/>
    </a:accent4>
    <a:accent5>
      <a:srgbClr val="936C6C"/>
    </a:accent5>
    <a:accent6>
      <a:srgbClr val="B34C4C"/>
    </a:accent6>
    <a:hlink>
      <a:srgbClr val="FF5050"/>
    </a:hlink>
    <a:folHlink>
      <a:srgbClr val="FF9900"/>
    </a:folHlink>
  </a:clrScheme>
</a:themeOverride>
</file>

<file path=ppt/theme/themeOverride9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99CCFF"/>
    </a:accent1>
    <a:accent2>
      <a:srgbClr val="CCCCFF"/>
    </a:accent2>
    <a:accent3>
      <a:srgbClr val="ACACDF"/>
    </a:accent3>
    <a:accent4>
      <a:srgbClr val="9C9CBF"/>
    </a:accent4>
    <a:accent5>
      <a:srgbClr val="7C7C9F"/>
    </a:accent5>
    <a:accent6>
      <a:srgbClr val="5C5C7F"/>
    </a:accent6>
    <a:hlink>
      <a:srgbClr val="3333CC"/>
    </a:hlink>
    <a:folHlink>
      <a:srgbClr val="AF67FF"/>
    </a:folHlink>
  </a:clrScheme>
</a:themeOverride>
</file>

<file path=ppt/theme/themeOverride10.xml><?xml version="1.0" encoding="utf-8"?>
<a:themeOverride xmlns:a="http://schemas.openxmlformats.org/drawingml/2006/main">
  <a:clrScheme name="Presentation 1">
    <a:dk1>
      <a:srgbClr val="686B5D"/>
    </a:dk1>
    <a:lt1>
      <a:srgbClr val="FFFFFF"/>
    </a:lt1>
    <a:dk2>
      <a:srgbClr val="777777"/>
    </a:dk2>
    <a:lt2>
      <a:srgbClr val="D1D1CB"/>
    </a:lt2>
    <a:accent1>
      <a:srgbClr val="909082"/>
    </a:accent1>
    <a:accent2>
      <a:srgbClr val="809EA8"/>
    </a:accent2>
    <a:accent3>
      <a:srgbClr val="A07E88"/>
    </a:accent3>
    <a:accent4>
      <a:srgbClr val="C05E68"/>
    </a:accent4>
    <a:accent5>
      <a:srgbClr val="E03E48"/>
    </a:accent5>
    <a:accent6>
      <a:srgbClr val="FF1E28"/>
    </a:accent6>
    <a:hlink>
      <a:srgbClr val="FFCC66"/>
    </a:hlink>
    <a:folHlink>
      <a:srgbClr val="E9DCB9"/>
    </a:folHlink>
  </a:clrScheme>
</a:themeOverride>
</file>

<file path=ppt/theme/themeOverride11.xml><?xml version="1.0" encoding="utf-8"?>
<a:themeOverride xmlns:a="http://schemas.openxmlformats.org/drawingml/2006/main">
  <a:clrScheme name="Presentation 1">
    <a:dk1>
      <a:srgbClr val="666699"/>
    </a:dk1>
    <a:lt1>
      <a:srgbClr val="FFFFFF"/>
    </a:lt1>
    <a:dk2>
      <a:srgbClr val="3E3E5C"/>
    </a:dk2>
    <a:lt2>
      <a:srgbClr val="FFFFFF"/>
    </a:lt2>
    <a:accent1>
      <a:srgbClr val="60597B"/>
    </a:accent1>
    <a:accent2>
      <a:srgbClr val="6666FF"/>
    </a:accent2>
    <a:accent3>
      <a:srgbClr val="8686DF"/>
    </a:accent3>
    <a:accent4>
      <a:srgbClr val="A6A6BF"/>
    </a:accent4>
    <a:accent5>
      <a:srgbClr val="C6C69F"/>
    </a:accent5>
    <a:accent6>
      <a:srgbClr val="E6E67F"/>
    </a:accent6>
    <a:hlink>
      <a:srgbClr val="99CCFF"/>
    </a:hlink>
    <a:folHlink>
      <a:srgbClr val="FFFF99"/>
    </a:folHlink>
  </a:clrScheme>
</a:themeOverride>
</file>

<file path=ppt/theme/themeOverride12.xml><?xml version="1.0" encoding="utf-8"?>
<a:themeOverride xmlns:a="http://schemas.openxmlformats.org/drawingml/2006/main">
  <a:clrScheme name="Presentation 1">
    <a:dk1>
      <a:srgbClr val="666699"/>
    </a:dk1>
    <a:lt1>
      <a:srgbClr val="FFFFFF"/>
    </a:lt1>
    <a:dk2>
      <a:srgbClr val="3E3E5C"/>
    </a:dk2>
    <a:lt2>
      <a:srgbClr val="FFFFFF"/>
    </a:lt2>
    <a:accent1>
      <a:srgbClr val="60597B"/>
    </a:accent1>
    <a:accent2>
      <a:srgbClr val="6666FF"/>
    </a:accent2>
    <a:accent3>
      <a:srgbClr val="8686DF"/>
    </a:accent3>
    <a:accent4>
      <a:srgbClr val="A6A6BF"/>
    </a:accent4>
    <a:accent5>
      <a:srgbClr val="C6C69F"/>
    </a:accent5>
    <a:accent6>
      <a:srgbClr val="E6E67F"/>
    </a:accent6>
    <a:hlink>
      <a:srgbClr val="99CCFF"/>
    </a:hlink>
    <a:folHlink>
      <a:srgbClr val="FFFF99"/>
    </a:folHlink>
  </a:clrScheme>
</a:themeOverride>
</file>

<file path=ppt/theme/themeOverride13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jamme</cp:lastModifiedBy>
  <cp:revision>0</cp:revision>
  <dcterms:created xsi:type="dcterms:W3CDTF">2024-10-22T23:24:50Z</dcterms:created>
  <dcterms:modified xsi:type="dcterms:W3CDTF">2024-11-21T22:26:30Z</dcterms:modified>
</cp:coreProperties>
</file>