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1"/>
  </p:sldMasterIdLst>
  <p:notesMasterIdLst>
    <p:notesMasterId r:id="rId7"/>
  </p:notesMasterIdLst>
  <p:sldIdLst>
    <p:sldId id="275" r:id="rId2"/>
    <p:sldId id="270" r:id="rId3"/>
    <p:sldId id="329" r:id="rId4"/>
    <p:sldId id="330" r:id="rId5"/>
    <p:sldId id="274" r:id="rId6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00A1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3B100"/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52055"/>
              <a:lumOff val="-12548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4646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8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6933"/>
            <a:ext cx="24384000" cy="13732934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4134" y="4809068"/>
            <a:ext cx="15533872" cy="3292604"/>
          </a:xfrm>
        </p:spPr>
        <p:txBody>
          <a:bodyPr anchor="b">
            <a:noAutofit/>
          </a:bodyPr>
          <a:lstStyle>
            <a:lvl1pPr algn="r">
              <a:defRPr sz="10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4134" y="8101667"/>
            <a:ext cx="15533872" cy="2193798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240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6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70" y="5401735"/>
            <a:ext cx="17193336" cy="3653162"/>
          </a:xfrm>
        </p:spPr>
        <p:txBody>
          <a:bodyPr anchor="b"/>
          <a:lstStyle>
            <a:lvl1pPr algn="l">
              <a:defRPr sz="8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1720800"/>
          </a:xfrm>
        </p:spPr>
        <p:txBody>
          <a:bodyPr anchor="t"/>
          <a:lstStyle>
            <a:lvl1pPr marL="0" indent="0"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77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4669" y="4321178"/>
            <a:ext cx="8368070" cy="7761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9940" y="4321179"/>
            <a:ext cx="8368068" cy="776154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57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1491" y="4321966"/>
            <a:ext cx="8371246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1491" y="5474491"/>
            <a:ext cx="8371246" cy="66082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6766" y="4321966"/>
            <a:ext cx="8371236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6769" y="5474491"/>
            <a:ext cx="8371234" cy="66082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010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68" y="1219200"/>
            <a:ext cx="17193336" cy="26416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82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19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68" y="2997208"/>
            <a:ext cx="7709056" cy="255693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0923" y="1029849"/>
            <a:ext cx="9027082" cy="1105287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4668" y="5554139"/>
            <a:ext cx="7709056" cy="516889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914126" indent="0">
              <a:buNone/>
              <a:defRPr sz="2800"/>
            </a:lvl2pPr>
            <a:lvl3pPr marL="1828252" indent="0">
              <a:buNone/>
              <a:defRPr sz="2400"/>
            </a:lvl3pPr>
            <a:lvl4pPr marL="2742378" indent="0">
              <a:buNone/>
              <a:defRPr sz="2000"/>
            </a:lvl4pPr>
            <a:lvl5pPr marL="3656502" indent="0">
              <a:buNone/>
              <a:defRPr sz="2000"/>
            </a:lvl5pPr>
            <a:lvl6pPr marL="4570628" indent="0">
              <a:buNone/>
              <a:defRPr sz="2000"/>
            </a:lvl6pPr>
            <a:lvl7pPr marL="5484754" indent="0">
              <a:buNone/>
              <a:defRPr sz="2000"/>
            </a:lvl7pPr>
            <a:lvl8pPr marL="6398880" indent="0">
              <a:buNone/>
              <a:defRPr sz="2000"/>
            </a:lvl8pPr>
            <a:lvl9pPr marL="7313006" indent="0">
              <a:buNone/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758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69" y="9601200"/>
            <a:ext cx="17193334" cy="1133476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54668" y="1219200"/>
            <a:ext cx="17193336" cy="7691436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4669" y="10734676"/>
            <a:ext cx="17193334" cy="13480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433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70" y="1219200"/>
            <a:ext cx="17193336" cy="6807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8940800"/>
            <a:ext cx="17193336" cy="3141924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61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68" y="1219200"/>
            <a:ext cx="16188268" cy="6045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732278" y="7264400"/>
            <a:ext cx="14449048" cy="762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FontTx/>
              <a:buNone/>
              <a:defRPr/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8940800"/>
            <a:ext cx="17193336" cy="3141924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1083740" y="1580756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86022" y="5773112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037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70" y="3863976"/>
            <a:ext cx="17193336" cy="5190920"/>
          </a:xfrm>
        </p:spPr>
        <p:txBody>
          <a:bodyPr anchor="b">
            <a:normAutofit/>
          </a:bodyPr>
          <a:lstStyle>
            <a:lvl1pPr algn="l">
              <a:defRPr sz="8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3027828"/>
          </a:xfrm>
        </p:spPr>
        <p:txBody>
          <a:bodyPr anchor="t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214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68" y="1219200"/>
            <a:ext cx="16188268" cy="6045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54665" y="8026400"/>
            <a:ext cx="17193338" cy="102849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FontTx/>
              <a:buNone/>
              <a:defRPr/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3027828"/>
          </a:xfrm>
        </p:spPr>
        <p:txBody>
          <a:bodyPr anchor="t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1083740" y="1580756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786022" y="5773112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8405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1219200"/>
            <a:ext cx="17176406" cy="6045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54665" y="8026400"/>
            <a:ext cx="17193338" cy="102849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800">
                <a:solidFill>
                  <a:schemeClr val="accent1"/>
                </a:solidFill>
              </a:defRPr>
            </a:lvl1pPr>
            <a:lvl2pPr marL="914400" indent="0">
              <a:buFontTx/>
              <a:buNone/>
              <a:defRPr/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3027828"/>
          </a:xfrm>
        </p:spPr>
        <p:txBody>
          <a:bodyPr anchor="t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258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114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35347" y="1219199"/>
            <a:ext cx="2609486" cy="10502902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54670" y="1219200"/>
            <a:ext cx="14120300" cy="105029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099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988149250_2145x1620.jpeg"/>
          <p:cNvSpPr>
            <a:spLocks noGrp="1"/>
          </p:cNvSpPr>
          <p:nvPr>
            <p:ph type="pic" idx="21"/>
          </p:nvPr>
        </p:nvSpPr>
        <p:spPr>
          <a:xfrm>
            <a:off x="10185400" y="0"/>
            <a:ext cx="18161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Titre de diapositive</a:t>
            </a:r>
          </a:p>
        </p:txBody>
      </p:sp>
      <p:sp>
        <p:nvSpPr>
          <p:cNvPr id="62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Sous-titre de diapositiv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08990">
              <a:spcBef>
                <a:spcPts val="0"/>
              </a:spcBef>
              <a:buClrTx/>
              <a:buSzTx/>
              <a:buNone/>
              <a:defRPr sz="5292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Sous-titre de diapositive</a:t>
            </a:r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31476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6933"/>
            <a:ext cx="24384000" cy="13732934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54668" y="1219200"/>
            <a:ext cx="17193336" cy="2641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68" y="4321179"/>
            <a:ext cx="17193336" cy="7761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10267" y="12082725"/>
            <a:ext cx="182387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4668" y="12082725"/>
            <a:ext cx="1259522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181327" y="12082725"/>
            <a:ext cx="136667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47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72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85800" indent="-6858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485900" indent="-5715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22860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2004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41148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50292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59436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68580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77724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3" name="Rectangle 222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4000" cy="137329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Isosceles Triangle 224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1685192" cy="11332308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7" name="Isosceles Triangle 226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7068" y="7636934"/>
            <a:ext cx="8900584" cy="6079066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9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851282" y="0"/>
            <a:ext cx="3532718" cy="13716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269200" y="0"/>
            <a:ext cx="3454400" cy="13716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4850534" y="7362826"/>
            <a:ext cx="9527116" cy="6353174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ous-titre 3">
            <a:extLst>
              <a:ext uri="{FF2B5EF4-FFF2-40B4-BE49-F238E27FC236}">
                <a16:creationId xmlns:a16="http://schemas.microsoft.com/office/drawing/2014/main" id="{5BBFA859-E309-4232-97E3-EC105BED7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1009" y="8101666"/>
            <a:ext cx="15533872" cy="2193798"/>
          </a:xfrm>
        </p:spPr>
        <p:txBody>
          <a:bodyPr>
            <a:noAutofit/>
          </a:bodyPr>
          <a:lstStyle/>
          <a:p>
            <a:endParaRPr lang="fr-FR" sz="4400" dirty="0"/>
          </a:p>
          <a:p>
            <a:pPr algn="ctr"/>
            <a:r>
              <a:rPr lang="fr-FR" sz="4000" b="1" dirty="0">
                <a:solidFill>
                  <a:schemeClr val="tx1"/>
                </a:solidFill>
              </a:rPr>
              <a:t>Participer à l’évaluation du socle et à l’attribution du </a:t>
            </a:r>
          </a:p>
          <a:p>
            <a:pPr algn="ctr"/>
            <a:r>
              <a:rPr lang="fr-FR" sz="4000" b="1" dirty="0">
                <a:solidFill>
                  <a:schemeClr val="tx1"/>
                </a:solidFill>
              </a:rPr>
              <a:t>Diplôme National du Brevet</a:t>
            </a:r>
          </a:p>
        </p:txBody>
      </p:sp>
      <p:sp>
        <p:nvSpPr>
          <p:cNvPr id="156" name="nouveaux points de programme cycle 3"/>
          <p:cNvSpPr txBox="1">
            <a:spLocks noGrp="1"/>
          </p:cNvSpPr>
          <p:nvPr>
            <p:ph type="ctrTitle"/>
          </p:nvPr>
        </p:nvSpPr>
        <p:spPr>
          <a:xfrm>
            <a:off x="3210260" y="658157"/>
            <a:ext cx="15533872" cy="5307672"/>
          </a:xfrm>
          <a:prstGeom prst="rect">
            <a:avLst/>
          </a:prstGeom>
        </p:spPr>
        <p:txBody>
          <a:bodyPr>
            <a:normAutofit/>
          </a:bodyPr>
          <a:lstStyle>
            <a:lvl1pPr defTabSz="817244">
              <a:defRPr sz="8316" spc="-249"/>
            </a:lvl1pPr>
          </a:lstStyle>
          <a:p>
            <a:r>
              <a:rPr lang="fr-FR" dirty="0"/>
              <a:t>Le Créole au DNB</a:t>
            </a:r>
          </a:p>
        </p:txBody>
      </p:sp>
    </p:spTree>
    <p:extLst>
      <p:ext uri="{BB962C8B-B14F-4D97-AF65-F5344CB8AC3E}">
        <p14:creationId xmlns:p14="http://schemas.microsoft.com/office/powerpoint/2010/main" val="656594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e professeur de LVR-créole"/>
          <p:cNvSpPr txBox="1">
            <a:spLocks noGrp="1"/>
          </p:cNvSpPr>
          <p:nvPr>
            <p:ph type="title"/>
          </p:nvPr>
        </p:nvSpPr>
        <p:spPr>
          <a:xfrm>
            <a:off x="2087900" y="2358302"/>
            <a:ext cx="6601292" cy="8927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643889">
              <a:defRPr sz="6551" spc="-196"/>
            </a:lvl1pPr>
          </a:lstStyle>
          <a:p>
            <a:pPr defTabSz="457200"/>
            <a:r>
              <a:rPr lang="en-US" sz="4400" dirty="0">
                <a:solidFill>
                  <a:schemeClr val="accent1"/>
                </a:solidFill>
              </a:rPr>
              <a:t>Le </a:t>
            </a:r>
            <a:r>
              <a:rPr lang="en-US" sz="4400" dirty="0" err="1">
                <a:solidFill>
                  <a:schemeClr val="accent1"/>
                </a:solidFill>
              </a:rPr>
              <a:t>professeur</a:t>
            </a:r>
            <a:r>
              <a:rPr lang="en-US" sz="4400" dirty="0">
                <a:solidFill>
                  <a:schemeClr val="accent1"/>
                </a:solidFill>
              </a:rPr>
              <a:t> de LVR-</a:t>
            </a:r>
            <a:r>
              <a:rPr lang="en-US" sz="4400" dirty="0" err="1">
                <a:solidFill>
                  <a:schemeClr val="accent1"/>
                </a:solidFill>
              </a:rPr>
              <a:t>créole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201" name="contribue aux évaluations par  compétences dans les différents domaines: LV, méthodes et outils pour apprendre, formation de la personne et du citoyen, représentations du monde; compétences numériques…"/>
          <p:cNvSpPr txBox="1">
            <a:spLocks noGrp="1"/>
          </p:cNvSpPr>
          <p:nvPr>
            <p:ph type="body" sz="half" idx="1"/>
          </p:nvPr>
        </p:nvSpPr>
        <p:spPr>
          <a:xfrm>
            <a:off x="9957836" y="2218290"/>
            <a:ext cx="12682032" cy="920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150000"/>
              </a:lnSpc>
              <a:spcBef>
                <a:spcPts val="1000"/>
              </a:spcBef>
            </a:pPr>
            <a:r>
              <a:rPr lang="en-US" dirty="0" err="1">
                <a:solidFill>
                  <a:schemeClr val="tx1"/>
                </a:solidFill>
              </a:rPr>
              <a:t>contribue</a:t>
            </a:r>
            <a:r>
              <a:rPr lang="en-US" dirty="0">
                <a:solidFill>
                  <a:schemeClr val="tx1"/>
                </a:solidFill>
              </a:rPr>
              <a:t> aux </a:t>
            </a:r>
            <a:r>
              <a:rPr lang="en-US" dirty="0" err="1">
                <a:solidFill>
                  <a:schemeClr val="tx1"/>
                </a:solidFill>
              </a:rPr>
              <a:t>évaluations</a:t>
            </a:r>
            <a:r>
              <a:rPr lang="en-US" dirty="0">
                <a:solidFill>
                  <a:schemeClr val="tx1"/>
                </a:solidFill>
              </a:rPr>
              <a:t> par </a:t>
            </a:r>
            <a:r>
              <a:rPr lang="en-US" dirty="0" err="1">
                <a:solidFill>
                  <a:schemeClr val="tx1"/>
                </a:solidFill>
              </a:rPr>
              <a:t>compétences</a:t>
            </a:r>
            <a:r>
              <a:rPr lang="en-US" dirty="0">
                <a:solidFill>
                  <a:schemeClr val="tx1"/>
                </a:solidFill>
              </a:rPr>
              <a:t> dans les </a:t>
            </a:r>
            <a:r>
              <a:rPr lang="en-US" dirty="0" err="1">
                <a:solidFill>
                  <a:schemeClr val="tx1"/>
                </a:solidFill>
              </a:rPr>
              <a:t>différents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domaines</a:t>
            </a:r>
            <a:r>
              <a:rPr lang="en-US" dirty="0">
                <a:solidFill>
                  <a:schemeClr val="tx1"/>
                </a:solidFill>
              </a:rPr>
              <a:t> du socle : </a:t>
            </a:r>
            <a:r>
              <a:rPr lang="en-US" dirty="0" err="1">
                <a:solidFill>
                  <a:schemeClr val="tx1"/>
                </a:solidFill>
              </a:rPr>
              <a:t>Langages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Méthodes</a:t>
            </a:r>
            <a:r>
              <a:rPr lang="en-US" dirty="0">
                <a:solidFill>
                  <a:schemeClr val="tx1"/>
                </a:solidFill>
              </a:rPr>
              <a:t> et </a:t>
            </a:r>
            <a:r>
              <a:rPr lang="en-US" dirty="0" err="1">
                <a:solidFill>
                  <a:schemeClr val="tx1"/>
                </a:solidFill>
              </a:rPr>
              <a:t>outils</a:t>
            </a:r>
            <a:r>
              <a:rPr lang="en-US" dirty="0">
                <a:solidFill>
                  <a:schemeClr val="tx1"/>
                </a:solidFill>
              </a:rPr>
              <a:t> pour </a:t>
            </a:r>
            <a:r>
              <a:rPr lang="en-US" dirty="0" err="1">
                <a:solidFill>
                  <a:schemeClr val="tx1"/>
                </a:solidFill>
              </a:rPr>
              <a:t>apprendre</a:t>
            </a:r>
            <a:r>
              <a:rPr lang="en-US" dirty="0">
                <a:solidFill>
                  <a:schemeClr val="tx1"/>
                </a:solidFill>
              </a:rPr>
              <a:t>, Formation de la </a:t>
            </a:r>
            <a:r>
              <a:rPr lang="en-US" dirty="0" err="1">
                <a:solidFill>
                  <a:schemeClr val="tx1"/>
                </a:solidFill>
              </a:rPr>
              <a:t>personne</a:t>
            </a:r>
            <a:r>
              <a:rPr lang="en-US" dirty="0">
                <a:solidFill>
                  <a:schemeClr val="tx1"/>
                </a:solidFill>
              </a:rPr>
              <a:t> et du </a:t>
            </a:r>
            <a:r>
              <a:rPr lang="en-US" dirty="0" err="1">
                <a:solidFill>
                  <a:schemeClr val="tx1"/>
                </a:solidFill>
              </a:rPr>
              <a:t>citoyen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représentations</a:t>
            </a:r>
            <a:r>
              <a:rPr lang="en-US" dirty="0">
                <a:solidFill>
                  <a:schemeClr val="tx1"/>
                </a:solidFill>
              </a:rPr>
              <a:t> du monde; </a:t>
            </a:r>
          </a:p>
          <a:p>
            <a:pPr defTabSz="457200">
              <a:lnSpc>
                <a:spcPct val="150000"/>
              </a:lnSpc>
              <a:spcBef>
                <a:spcPts val="1000"/>
              </a:spcBef>
            </a:pPr>
            <a:r>
              <a:rPr lang="en-US" dirty="0" err="1">
                <a:solidFill>
                  <a:schemeClr val="tx1"/>
                </a:solidFill>
              </a:rPr>
              <a:t>participe</a:t>
            </a:r>
            <a:r>
              <a:rPr lang="en-US" dirty="0">
                <a:solidFill>
                  <a:schemeClr val="tx1"/>
                </a:solidFill>
              </a:rPr>
              <a:t> et </a:t>
            </a:r>
            <a:r>
              <a:rPr lang="en-US" dirty="0" err="1">
                <a:solidFill>
                  <a:schemeClr val="tx1"/>
                </a:solidFill>
              </a:rPr>
              <a:t>intervient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</a:t>
            </a:r>
            <a:r>
              <a:rPr lang="en-US" dirty="0">
                <a:solidFill>
                  <a:schemeClr val="tx1"/>
                </a:solidFill>
              </a:rPr>
              <a:t> conseil de socle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réole et DNB: évaluation du soc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7044">
              <a:defRPr sz="4956" spc="-148"/>
            </a:lvl1pPr>
          </a:lstStyle>
          <a:p>
            <a:r>
              <a:rPr lang="fr-FR" dirty="0"/>
              <a:t>C</a:t>
            </a:r>
            <a:r>
              <a:rPr dirty="0" err="1"/>
              <a:t>réole</a:t>
            </a:r>
            <a:r>
              <a:rPr dirty="0"/>
              <a:t> et DNB: </a:t>
            </a:r>
            <a:r>
              <a:rPr dirty="0" err="1"/>
              <a:t>évaluation</a:t>
            </a:r>
            <a:r>
              <a:rPr dirty="0"/>
              <a:t> du socle</a:t>
            </a:r>
          </a:p>
        </p:txBody>
      </p:sp>
      <p:sp>
        <p:nvSpPr>
          <p:cNvPr id="207" name="évaluation des différents domaines du socle commun auxquels la discipline a contribué (50 points maximum par domaine)…"/>
          <p:cNvSpPr txBox="1"/>
          <p:nvPr/>
        </p:nvSpPr>
        <p:spPr>
          <a:xfrm>
            <a:off x="1021183" y="2387254"/>
            <a:ext cx="11354945" cy="9920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558800" indent="-558800" algn="l" defTabSz="2438400">
              <a:spcBef>
                <a:spcPts val="2400"/>
              </a:spcBef>
              <a:buClr>
                <a:srgbClr val="000000"/>
              </a:buClr>
              <a:buSzPct val="100000"/>
              <a:buChar char="•"/>
              <a:defRPr sz="4800"/>
            </a:pPr>
            <a:r>
              <a:rPr lang="fr-FR" dirty="0"/>
              <a:t>Evaluation des différents domaines du socle commun auxquels la discipline a contribué (50 points maximum par domaine)</a:t>
            </a:r>
          </a:p>
          <a:p>
            <a:pPr marL="558800" indent="-558800" algn="l" defTabSz="2438400">
              <a:spcBef>
                <a:spcPts val="2400"/>
              </a:spcBef>
              <a:buClr>
                <a:srgbClr val="000000"/>
              </a:buClr>
              <a:buSzPct val="100000"/>
              <a:buChar char="•"/>
              <a:defRPr sz="4800"/>
            </a:pPr>
            <a:r>
              <a:rPr lang="fr-FR" dirty="0"/>
              <a:t>A</a:t>
            </a:r>
            <a:r>
              <a:rPr dirty="0" err="1"/>
              <a:t>ttribution</a:t>
            </a:r>
            <a:r>
              <a:rPr dirty="0"/>
              <a:t> des points bonus pour les </a:t>
            </a:r>
            <a:r>
              <a:rPr dirty="0" err="1"/>
              <a:t>enseignements</a:t>
            </a:r>
            <a:r>
              <a:rPr dirty="0"/>
              <a:t> de </a:t>
            </a:r>
            <a:r>
              <a:rPr dirty="0" err="1"/>
              <a:t>complément</a:t>
            </a:r>
            <a:r>
              <a:rPr dirty="0"/>
              <a:t>: </a:t>
            </a:r>
          </a:p>
          <a:p>
            <a:pPr marL="1104900" indent="-558800" algn="l" defTabSz="2438400">
              <a:spcBef>
                <a:spcPts val="2400"/>
              </a:spcBef>
              <a:buSzPct val="50000"/>
              <a:buBlip>
                <a:blip r:embed="rId2"/>
              </a:buBlip>
              <a:defRPr sz="4800"/>
            </a:pPr>
            <a:r>
              <a:rPr dirty="0"/>
              <a:t> conditions </a:t>
            </a:r>
            <a:r>
              <a:rPr dirty="0" err="1"/>
              <a:t>requises</a:t>
            </a:r>
            <a:r>
              <a:rPr dirty="0"/>
              <a:t>: </a:t>
            </a:r>
            <a:r>
              <a:rPr dirty="0" err="1"/>
              <a:t>niveau</a:t>
            </a:r>
            <a:r>
              <a:rPr dirty="0"/>
              <a:t> A2 dans deux </a:t>
            </a:r>
            <a:r>
              <a:rPr dirty="0" err="1"/>
              <a:t>compétences</a:t>
            </a:r>
            <a:r>
              <a:rPr dirty="0"/>
              <a:t> </a:t>
            </a:r>
            <a:r>
              <a:rPr dirty="0" err="1"/>
              <a:t>langagières</a:t>
            </a:r>
            <a:endParaRPr dirty="0"/>
          </a:p>
          <a:p>
            <a:pPr marL="1104900" indent="-558800" algn="l" defTabSz="2438400">
              <a:spcBef>
                <a:spcPts val="2400"/>
              </a:spcBef>
              <a:buSzPct val="50000"/>
              <a:buBlip>
                <a:blip r:embed="rId2"/>
              </a:buBlip>
              <a:defRPr sz="4800"/>
            </a:pPr>
            <a:r>
              <a:rPr dirty="0" err="1"/>
              <a:t>objectifs</a:t>
            </a:r>
            <a:r>
              <a:rPr dirty="0"/>
              <a:t> </a:t>
            </a:r>
            <a:r>
              <a:rPr dirty="0" err="1"/>
              <a:t>atteints</a:t>
            </a:r>
            <a:r>
              <a:rPr dirty="0"/>
              <a:t> : 10 points</a:t>
            </a:r>
          </a:p>
          <a:p>
            <a:pPr marL="1104900" indent="-558800" algn="l" defTabSz="2438400">
              <a:spcBef>
                <a:spcPts val="2400"/>
              </a:spcBef>
              <a:buSzPct val="50000"/>
              <a:buBlip>
                <a:blip r:embed="rId2"/>
              </a:buBlip>
              <a:defRPr sz="4800"/>
            </a:pPr>
            <a:r>
              <a:rPr dirty="0" err="1"/>
              <a:t>objectifs</a:t>
            </a:r>
            <a:r>
              <a:rPr dirty="0"/>
              <a:t> </a:t>
            </a:r>
            <a:r>
              <a:rPr dirty="0" err="1"/>
              <a:t>dépassés</a:t>
            </a:r>
            <a:r>
              <a:rPr dirty="0"/>
              <a:t>: 20 points</a:t>
            </a:r>
          </a:p>
        </p:txBody>
      </p:sp>
      <p:pic>
        <p:nvPicPr>
          <p:cNvPr id="20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8390" y="1315659"/>
            <a:ext cx="11948829" cy="102255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réole et DNB: or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17244">
              <a:defRPr sz="8316" spc="-249"/>
            </a:lvl1pPr>
          </a:lstStyle>
          <a:p>
            <a:r>
              <a:t>Créole et DNB: oral</a:t>
            </a:r>
          </a:p>
        </p:txBody>
      </p:sp>
      <p:sp>
        <p:nvSpPr>
          <p:cNvPr id="211" name="Prendre sa place en proposant des sujets ou pistes de sujets aux élèves pour l’oral du DNB et en les accompagnant…"/>
          <p:cNvSpPr txBox="1">
            <a:spLocks noGrp="1"/>
          </p:cNvSpPr>
          <p:nvPr>
            <p:ph type="body" sz="half" idx="1"/>
          </p:nvPr>
        </p:nvSpPr>
        <p:spPr>
          <a:xfrm>
            <a:off x="573552" y="2641600"/>
            <a:ext cx="13684473" cy="10069977"/>
          </a:xfrm>
          <a:prstGeom prst="rect">
            <a:avLst/>
          </a:prstGeom>
        </p:spPr>
        <p:txBody>
          <a:bodyPr/>
          <a:lstStyle/>
          <a:p>
            <a:pPr marL="374396" indent="-374396" defTabSz="1633727">
              <a:spcBef>
                <a:spcPts val="1600"/>
              </a:spcBef>
              <a:defRPr sz="3618"/>
            </a:pPr>
            <a:r>
              <a:rPr dirty="0">
                <a:solidFill>
                  <a:schemeClr val="tx1"/>
                </a:solidFill>
              </a:rPr>
              <a:t>Prendre </a:t>
            </a:r>
            <a:r>
              <a:rPr dirty="0" err="1">
                <a:solidFill>
                  <a:schemeClr val="tx1"/>
                </a:solidFill>
              </a:rPr>
              <a:t>sa</a:t>
            </a:r>
            <a:r>
              <a:rPr dirty="0">
                <a:solidFill>
                  <a:schemeClr val="tx1"/>
                </a:solidFill>
              </a:rPr>
              <a:t> place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proposant des </a:t>
            </a:r>
            <a:r>
              <a:rPr dirty="0" err="1">
                <a:solidFill>
                  <a:schemeClr val="tx1"/>
                </a:solidFill>
              </a:rPr>
              <a:t>sujets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ou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pistes</a:t>
            </a:r>
            <a:r>
              <a:rPr dirty="0">
                <a:solidFill>
                  <a:schemeClr val="tx1"/>
                </a:solidFill>
              </a:rPr>
              <a:t> de </a:t>
            </a:r>
            <a:r>
              <a:rPr dirty="0" err="1">
                <a:solidFill>
                  <a:schemeClr val="tx1"/>
                </a:solidFill>
              </a:rPr>
              <a:t>sujets</a:t>
            </a:r>
            <a:r>
              <a:rPr dirty="0">
                <a:solidFill>
                  <a:schemeClr val="tx1"/>
                </a:solidFill>
              </a:rPr>
              <a:t> aux </a:t>
            </a:r>
            <a:r>
              <a:rPr dirty="0" err="1">
                <a:solidFill>
                  <a:schemeClr val="tx1"/>
                </a:solidFill>
              </a:rPr>
              <a:t>élèves</a:t>
            </a:r>
            <a:r>
              <a:rPr dirty="0">
                <a:solidFill>
                  <a:schemeClr val="tx1"/>
                </a:solidFill>
              </a:rPr>
              <a:t> pour </a:t>
            </a:r>
            <a:r>
              <a:rPr dirty="0" err="1">
                <a:solidFill>
                  <a:schemeClr val="tx1"/>
                </a:solidFill>
              </a:rPr>
              <a:t>l’oral</a:t>
            </a:r>
            <a:r>
              <a:rPr dirty="0">
                <a:solidFill>
                  <a:schemeClr val="tx1"/>
                </a:solidFill>
              </a:rPr>
              <a:t> du DNB et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les </a:t>
            </a:r>
            <a:r>
              <a:rPr dirty="0" err="1">
                <a:solidFill>
                  <a:schemeClr val="tx1"/>
                </a:solidFill>
              </a:rPr>
              <a:t>accompagnant</a:t>
            </a:r>
            <a:endParaRPr dirty="0">
              <a:solidFill>
                <a:schemeClr val="tx1"/>
              </a:solidFill>
            </a:endParaRPr>
          </a:p>
          <a:p>
            <a:pPr marL="374396" indent="-374396" defTabSz="1633727">
              <a:spcBef>
                <a:spcPts val="1600"/>
              </a:spcBef>
              <a:defRPr sz="3618"/>
            </a:pPr>
            <a:r>
              <a:rPr lang="fr-FR" dirty="0">
                <a:solidFill>
                  <a:schemeClr val="tx1"/>
                </a:solidFill>
              </a:rPr>
              <a:t>P</a:t>
            </a:r>
            <a:r>
              <a:rPr dirty="0" err="1">
                <a:solidFill>
                  <a:schemeClr val="tx1"/>
                </a:solidFill>
              </a:rPr>
              <a:t>articiper</a:t>
            </a:r>
            <a:r>
              <a:rPr dirty="0">
                <a:solidFill>
                  <a:schemeClr val="tx1"/>
                </a:solidFill>
              </a:rPr>
              <a:t> au </a:t>
            </a:r>
            <a:r>
              <a:rPr dirty="0" err="1">
                <a:solidFill>
                  <a:schemeClr val="tx1"/>
                </a:solidFill>
              </a:rPr>
              <a:t>renforcement</a:t>
            </a:r>
            <a:r>
              <a:rPr dirty="0">
                <a:solidFill>
                  <a:schemeClr val="tx1"/>
                </a:solidFill>
              </a:rPr>
              <a:t> de </a:t>
            </a:r>
            <a:r>
              <a:rPr dirty="0" err="1">
                <a:solidFill>
                  <a:schemeClr val="tx1"/>
                </a:solidFill>
              </a:rPr>
              <a:t>l’oral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priorité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académique</a:t>
            </a:r>
            <a:r>
              <a:rPr dirty="0">
                <a:solidFill>
                  <a:schemeClr val="tx1"/>
                </a:solidFill>
              </a:rPr>
              <a:t> et </a:t>
            </a:r>
            <a:r>
              <a:rPr dirty="0" err="1">
                <a:solidFill>
                  <a:schemeClr val="tx1"/>
                </a:solidFill>
              </a:rPr>
              <a:t>nationale</a:t>
            </a:r>
            <a:endParaRPr dirty="0">
              <a:solidFill>
                <a:schemeClr val="tx1"/>
              </a:solidFill>
            </a:endParaRPr>
          </a:p>
          <a:p>
            <a:pPr marL="374396" indent="-374396" defTabSz="1633727">
              <a:spcBef>
                <a:spcPts val="1600"/>
              </a:spcBef>
              <a:defRPr sz="3618"/>
            </a:pPr>
            <a:r>
              <a:rPr lang="fr-FR" dirty="0">
                <a:solidFill>
                  <a:schemeClr val="tx1"/>
                </a:solidFill>
              </a:rPr>
              <a:t>S</a:t>
            </a:r>
            <a:r>
              <a:rPr dirty="0" err="1">
                <a:solidFill>
                  <a:schemeClr val="tx1"/>
                </a:solidFill>
              </a:rPr>
              <a:t>ujet</a:t>
            </a:r>
            <a:r>
              <a:rPr dirty="0">
                <a:solidFill>
                  <a:schemeClr val="tx1"/>
                </a:solidFill>
              </a:rPr>
              <a:t> à </a:t>
            </a:r>
            <a:r>
              <a:rPr dirty="0" err="1">
                <a:solidFill>
                  <a:schemeClr val="tx1"/>
                </a:solidFill>
              </a:rPr>
              <a:t>inscrire</a:t>
            </a:r>
            <a:r>
              <a:rPr dirty="0">
                <a:solidFill>
                  <a:schemeClr val="tx1"/>
                </a:solidFill>
              </a:rPr>
              <a:t>  :</a:t>
            </a:r>
          </a:p>
          <a:p>
            <a:pPr marL="1008316" indent="-421195" defTabSz="1633727">
              <a:spcBef>
                <a:spcPts val="1600"/>
              </a:spcBef>
              <a:buClrTx/>
              <a:buSzPct val="50000"/>
              <a:buBlip>
                <a:blip r:embed="rId2"/>
              </a:buBlip>
              <a:defRPr sz="3618"/>
            </a:pP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HDA </a:t>
            </a:r>
          </a:p>
          <a:p>
            <a:pPr marL="1008316" indent="-421195" defTabSz="1633727">
              <a:spcBef>
                <a:spcPts val="1600"/>
              </a:spcBef>
              <a:buClrTx/>
              <a:buSzPct val="50000"/>
              <a:buBlip>
                <a:blip r:embed="rId2"/>
              </a:buBlip>
              <a:defRPr sz="3618"/>
            </a:pPr>
            <a:r>
              <a:rPr dirty="0">
                <a:solidFill>
                  <a:schemeClr val="tx1"/>
                </a:solidFill>
              </a:rPr>
              <a:t>dans un </a:t>
            </a:r>
            <a:r>
              <a:rPr dirty="0" err="1">
                <a:solidFill>
                  <a:schemeClr val="tx1"/>
                </a:solidFill>
              </a:rPr>
              <a:t>parcours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éducatif</a:t>
            </a:r>
            <a:r>
              <a:rPr dirty="0">
                <a:solidFill>
                  <a:schemeClr val="tx1"/>
                </a:solidFill>
              </a:rPr>
              <a:t>:  PEAC- </a:t>
            </a:r>
            <a:r>
              <a:rPr dirty="0" err="1">
                <a:solidFill>
                  <a:schemeClr val="tx1"/>
                </a:solidFill>
              </a:rPr>
              <a:t>parcours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citoyen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parcours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santé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parcours</a:t>
            </a:r>
            <a:r>
              <a:rPr dirty="0">
                <a:solidFill>
                  <a:schemeClr val="tx1"/>
                </a:solidFill>
              </a:rPr>
              <a:t> avenir</a:t>
            </a:r>
          </a:p>
          <a:p>
            <a:pPr marL="1008316" indent="-421195" defTabSz="1633727">
              <a:spcBef>
                <a:spcPts val="1600"/>
              </a:spcBef>
              <a:buClrTx/>
              <a:buSzPct val="50000"/>
              <a:buBlip>
                <a:blip r:embed="rId2"/>
              </a:buBlip>
              <a:defRPr sz="3618"/>
            </a:pPr>
            <a:r>
              <a:rPr dirty="0">
                <a:solidFill>
                  <a:schemeClr val="tx1"/>
                </a:solidFill>
              </a:rPr>
              <a:t>dans </a:t>
            </a:r>
            <a:r>
              <a:rPr dirty="0" err="1">
                <a:solidFill>
                  <a:schemeClr val="tx1"/>
                </a:solidFill>
              </a:rPr>
              <a:t>ou</a:t>
            </a:r>
            <a:r>
              <a:rPr dirty="0">
                <a:solidFill>
                  <a:schemeClr val="tx1"/>
                </a:solidFill>
              </a:rPr>
              <a:t> hors EPI: </a:t>
            </a:r>
            <a:r>
              <a:rPr dirty="0" err="1">
                <a:solidFill>
                  <a:schemeClr val="tx1"/>
                </a:solidFill>
              </a:rPr>
              <a:t>Langues</a:t>
            </a:r>
            <a:r>
              <a:rPr dirty="0">
                <a:solidFill>
                  <a:schemeClr val="tx1"/>
                </a:solidFill>
              </a:rPr>
              <a:t> et cultures de </a:t>
            </a:r>
            <a:r>
              <a:rPr dirty="0" err="1">
                <a:solidFill>
                  <a:schemeClr val="tx1"/>
                </a:solidFill>
              </a:rPr>
              <a:t>l’Antiquité</a:t>
            </a:r>
            <a:r>
              <a:rPr dirty="0">
                <a:solidFill>
                  <a:schemeClr val="tx1"/>
                </a:solidFill>
              </a:rPr>
              <a:t> et </a:t>
            </a:r>
            <a:r>
              <a:rPr dirty="0" err="1">
                <a:solidFill>
                  <a:schemeClr val="tx1"/>
                </a:solidFill>
              </a:rPr>
              <a:t>Langues</a:t>
            </a:r>
            <a:r>
              <a:rPr dirty="0">
                <a:solidFill>
                  <a:schemeClr val="tx1"/>
                </a:solidFill>
              </a:rPr>
              <a:t> et cultures </a:t>
            </a:r>
            <a:r>
              <a:rPr dirty="0" err="1">
                <a:solidFill>
                  <a:schemeClr val="tx1"/>
                </a:solidFill>
              </a:rPr>
              <a:t>étrangères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ou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régionales</a:t>
            </a:r>
            <a:r>
              <a:rPr dirty="0">
                <a:solidFill>
                  <a:schemeClr val="tx1"/>
                </a:solidFill>
              </a:rPr>
              <a:t>, Information, communication, </a:t>
            </a:r>
            <a:r>
              <a:rPr dirty="0" err="1">
                <a:solidFill>
                  <a:schemeClr val="tx1"/>
                </a:solidFill>
              </a:rPr>
              <a:t>citoyenneté</a:t>
            </a:r>
            <a:r>
              <a:rPr dirty="0">
                <a:solidFill>
                  <a:schemeClr val="tx1"/>
                </a:solidFill>
              </a:rPr>
              <a:t>, Transition </a:t>
            </a:r>
            <a:r>
              <a:rPr dirty="0" err="1">
                <a:solidFill>
                  <a:schemeClr val="tx1"/>
                </a:solidFill>
              </a:rPr>
              <a:t>écologique</a:t>
            </a:r>
            <a:r>
              <a:rPr dirty="0">
                <a:solidFill>
                  <a:schemeClr val="tx1"/>
                </a:solidFill>
              </a:rPr>
              <a:t> et </a:t>
            </a:r>
            <a:r>
              <a:rPr dirty="0" err="1">
                <a:solidFill>
                  <a:schemeClr val="tx1"/>
                </a:solidFill>
              </a:rPr>
              <a:t>développement</a:t>
            </a:r>
            <a:r>
              <a:rPr dirty="0">
                <a:solidFill>
                  <a:schemeClr val="tx1"/>
                </a:solidFill>
              </a:rPr>
              <a:t> durable, Culture et </a:t>
            </a:r>
            <a:r>
              <a:rPr dirty="0" err="1">
                <a:solidFill>
                  <a:schemeClr val="tx1"/>
                </a:solidFill>
              </a:rPr>
              <a:t>création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artistiques</a:t>
            </a:r>
            <a:r>
              <a:rPr dirty="0">
                <a:solidFill>
                  <a:schemeClr val="tx1"/>
                </a:solidFill>
              </a:rPr>
              <a:t>, Monde </a:t>
            </a:r>
            <a:r>
              <a:rPr dirty="0" err="1">
                <a:solidFill>
                  <a:schemeClr val="tx1"/>
                </a:solidFill>
              </a:rPr>
              <a:t>économique</a:t>
            </a:r>
            <a:r>
              <a:rPr dirty="0">
                <a:solidFill>
                  <a:schemeClr val="tx1"/>
                </a:solidFill>
              </a:rPr>
              <a:t> et </a:t>
            </a:r>
            <a:r>
              <a:rPr dirty="0" err="1">
                <a:solidFill>
                  <a:schemeClr val="tx1"/>
                </a:solidFill>
              </a:rPr>
              <a:t>professionnel</a:t>
            </a:r>
            <a:r>
              <a:rPr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1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5026" y="2787787"/>
            <a:ext cx="9886892" cy="77320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réole et DNB: or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17244">
              <a:defRPr sz="8316" spc="-249"/>
            </a:lvl1pPr>
          </a:lstStyle>
          <a:p>
            <a:r>
              <a:rPr lang="fr-FR" dirty="0"/>
              <a:t>C</a:t>
            </a:r>
            <a:r>
              <a:rPr dirty="0" err="1"/>
              <a:t>réole</a:t>
            </a:r>
            <a:r>
              <a:rPr dirty="0"/>
              <a:t> et DNB: oral</a:t>
            </a:r>
          </a:p>
        </p:txBody>
      </p:sp>
      <p:sp>
        <p:nvSpPr>
          <p:cNvPr id="215" name="bulletin officiel n°1 du 4 janvier 2018…"/>
          <p:cNvSpPr txBox="1">
            <a:spLocks noGrp="1"/>
          </p:cNvSpPr>
          <p:nvPr>
            <p:ph type="body" sz="half" idx="1"/>
          </p:nvPr>
        </p:nvSpPr>
        <p:spPr>
          <a:xfrm>
            <a:off x="800013" y="5313762"/>
            <a:ext cx="11007964" cy="5297267"/>
          </a:xfrm>
          <a:prstGeom prst="rect">
            <a:avLst/>
          </a:prstGeom>
        </p:spPr>
        <p:txBody>
          <a:bodyPr/>
          <a:lstStyle/>
          <a:p>
            <a:pPr marL="0" lvl="1" indent="457200">
              <a:buClrTx/>
              <a:buSzTx/>
              <a:buNone/>
            </a:pPr>
            <a:r>
              <a:rPr lang="fr-FR" dirty="0"/>
              <a:t>B</a:t>
            </a:r>
            <a:r>
              <a:rPr dirty="0" err="1"/>
              <a:t>ulletin</a:t>
            </a:r>
            <a:r>
              <a:rPr dirty="0"/>
              <a:t> </a:t>
            </a:r>
            <a:r>
              <a:rPr dirty="0" err="1"/>
              <a:t>officiel</a:t>
            </a:r>
            <a:r>
              <a:rPr dirty="0"/>
              <a:t> n°1 du 4 </a:t>
            </a:r>
            <a:r>
              <a:rPr dirty="0" err="1"/>
              <a:t>janvier</a:t>
            </a:r>
            <a:r>
              <a:rPr dirty="0"/>
              <a:t> 2018</a:t>
            </a:r>
          </a:p>
          <a:p>
            <a:pPr marL="0" lvl="1" indent="457200">
              <a:buClrTx/>
              <a:buSzTx/>
              <a:buNone/>
              <a:defRPr sz="2300"/>
            </a:pPr>
            <a:endParaRPr dirty="0"/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3600"/>
            </a:pPr>
            <a:r>
              <a:rPr dirty="0"/>
              <a:t>« Le </a:t>
            </a:r>
            <a:r>
              <a:rPr dirty="0" err="1"/>
              <a:t>candidat</a:t>
            </a:r>
            <a:r>
              <a:rPr dirty="0"/>
              <a:t> </a:t>
            </a:r>
            <a:r>
              <a:rPr dirty="0" err="1"/>
              <a:t>peut</a:t>
            </a:r>
            <a:r>
              <a:rPr dirty="0"/>
              <a:t> </a:t>
            </a:r>
            <a:r>
              <a:rPr dirty="0" err="1"/>
              <a:t>effectuer</a:t>
            </a:r>
            <a:r>
              <a:rPr dirty="0"/>
              <a:t> </a:t>
            </a:r>
            <a:r>
              <a:rPr dirty="0" err="1"/>
              <a:t>une</a:t>
            </a:r>
            <a:r>
              <a:rPr dirty="0"/>
              <a:t> </a:t>
            </a:r>
            <a:r>
              <a:rPr dirty="0" err="1"/>
              <a:t>partie</a:t>
            </a:r>
            <a:r>
              <a:rPr dirty="0"/>
              <a:t> de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présentation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langue </a:t>
            </a:r>
            <a:r>
              <a:rPr dirty="0" err="1"/>
              <a:t>vivante</a:t>
            </a:r>
            <a:r>
              <a:rPr dirty="0"/>
              <a:t> </a:t>
            </a:r>
            <a:r>
              <a:rPr dirty="0" err="1"/>
              <a:t>étrangère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régionale</a:t>
            </a:r>
            <a:r>
              <a:rPr dirty="0"/>
              <a:t>, dans la </a:t>
            </a:r>
            <a:r>
              <a:rPr dirty="0" err="1"/>
              <a:t>mesure</a:t>
            </a:r>
            <a:r>
              <a:rPr dirty="0"/>
              <a:t> </a:t>
            </a:r>
            <a:r>
              <a:rPr dirty="0" err="1"/>
              <a:t>où</a:t>
            </a:r>
            <a:r>
              <a:rPr dirty="0"/>
              <a:t> </a:t>
            </a:r>
            <a:r>
              <a:rPr dirty="0" err="1"/>
              <a:t>cette</a:t>
            </a:r>
            <a:r>
              <a:rPr dirty="0"/>
              <a:t> langue </a:t>
            </a:r>
            <a:r>
              <a:rPr dirty="0" err="1"/>
              <a:t>est</a:t>
            </a:r>
            <a:r>
              <a:rPr dirty="0"/>
              <a:t> </a:t>
            </a:r>
            <a:r>
              <a:rPr dirty="0" err="1"/>
              <a:t>enseignée</a:t>
            </a:r>
            <a:r>
              <a:rPr dirty="0"/>
              <a:t> dans </a:t>
            </a:r>
            <a:r>
              <a:rPr dirty="0" err="1"/>
              <a:t>l’établissement</a:t>
            </a:r>
            <a:r>
              <a:rPr dirty="0"/>
              <a:t> »</a:t>
            </a:r>
          </a:p>
        </p:txBody>
      </p:sp>
      <p:sp>
        <p:nvSpPr>
          <p:cNvPr id="216" name="possibilité pour le candidat utilisation LVER pour oral DNB"/>
          <p:cNvSpPr txBox="1"/>
          <p:nvPr/>
        </p:nvSpPr>
        <p:spPr>
          <a:xfrm>
            <a:off x="954019" y="2402632"/>
            <a:ext cx="10283962" cy="177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algn="l" defTabSz="2438400">
              <a:spcBef>
                <a:spcPts val="2400"/>
              </a:spcBef>
              <a:defRPr sz="4800"/>
            </a:pPr>
            <a:r>
              <a:t>possibilité pour le candidat utilisation LVER pour oral DNB</a:t>
            </a:r>
          </a:p>
        </p:txBody>
      </p:sp>
      <p:pic>
        <p:nvPicPr>
          <p:cNvPr id="21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8237" y="5077660"/>
            <a:ext cx="7135673" cy="7296387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Légende"/>
          <p:cNvSpPr/>
          <p:nvPr/>
        </p:nvSpPr>
        <p:spPr>
          <a:xfrm>
            <a:off x="16299332" y="1768064"/>
            <a:ext cx="7128669" cy="4499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15" y="0"/>
                </a:moveTo>
                <a:cubicBezTo>
                  <a:pt x="4188" y="0"/>
                  <a:pt x="4004" y="291"/>
                  <a:pt x="4004" y="650"/>
                </a:cubicBezTo>
                <a:lnTo>
                  <a:pt x="4004" y="11488"/>
                </a:lnTo>
                <a:lnTo>
                  <a:pt x="0" y="21600"/>
                </a:lnTo>
                <a:lnTo>
                  <a:pt x="5237" y="13679"/>
                </a:lnTo>
                <a:lnTo>
                  <a:pt x="21190" y="13679"/>
                </a:lnTo>
                <a:cubicBezTo>
                  <a:pt x="21416" y="13679"/>
                  <a:pt x="21600" y="13390"/>
                  <a:pt x="21600" y="13031"/>
                </a:cubicBezTo>
                <a:lnTo>
                  <a:pt x="21600" y="650"/>
                </a:lnTo>
                <a:cubicBezTo>
                  <a:pt x="21600" y="291"/>
                  <a:pt x="21416" y="0"/>
                  <a:pt x="21190" y="0"/>
                </a:cubicBezTo>
                <a:lnTo>
                  <a:pt x="4415" y="0"/>
                </a:lnTo>
                <a:close/>
              </a:path>
            </a:pathLst>
          </a:custGeom>
          <a:ln w="25400">
            <a:solidFill>
              <a:schemeClr val="accent1">
                <a:hueOff val="117587"/>
                <a:lumOff val="-114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219" name="Pou bout nou pé di…"/>
          <p:cNvSpPr txBox="1"/>
          <p:nvPr/>
        </p:nvSpPr>
        <p:spPr>
          <a:xfrm>
            <a:off x="18090841" y="2051438"/>
            <a:ext cx="4462156" cy="165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500"/>
            </a:lvl1pPr>
          </a:lstStyle>
          <a:p>
            <a:r>
              <a:t>Pou bout nou pé di…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Facette">
  <a:themeElements>
    <a:clrScheme name="Bleu vert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Avenir Next Demi Bold"/>
        <a:ea typeface="Avenir Next Demi Bold"/>
        <a:cs typeface="Avenir Next Demi Bold"/>
      </a:majorFont>
      <a:minorFont>
        <a:latin typeface="Avenir Next Demi Bold"/>
        <a:ea typeface="Avenir Next Demi Bold"/>
        <a:cs typeface="Avenir Next Demi 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275</Words>
  <Application>Microsoft Office PowerPoint</Application>
  <PresentationFormat>Personnalisé</PresentationFormat>
  <Paragraphs>26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Avenir Next Medium</vt:lpstr>
      <vt:lpstr>Helvetica Neue</vt:lpstr>
      <vt:lpstr>Trebuchet MS</vt:lpstr>
      <vt:lpstr>Wingdings 3</vt:lpstr>
      <vt:lpstr>Facette</vt:lpstr>
      <vt:lpstr>Le Créole au DNB</vt:lpstr>
      <vt:lpstr>Le professeur de LVR-créole</vt:lpstr>
      <vt:lpstr>Créole et DNB: évaluation du socle</vt:lpstr>
      <vt:lpstr>Créole et DNB: oral</vt:lpstr>
      <vt:lpstr>Créole et DNB: oral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LVR créole cycles 3 et 4 intégration des questions liées au développent durable</dc:title>
  <dc:creator>Michaelle Mavinga</dc:creator>
  <cp:lastModifiedBy>Michaelle Mavinga</cp:lastModifiedBy>
  <cp:revision>37</cp:revision>
  <dcterms:modified xsi:type="dcterms:W3CDTF">2021-11-09T18:43:05Z</dcterms:modified>
</cp:coreProperties>
</file>