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7" r:id="rId3"/>
    <p:sldId id="257" r:id="rId4"/>
    <p:sldId id="258" r:id="rId5"/>
    <p:sldId id="266" r:id="rId6"/>
    <p:sldId id="264" r:id="rId7"/>
    <p:sldId id="261" r:id="rId8"/>
    <p:sldId id="263" r:id="rId9"/>
    <p:sldId id="260" r:id="rId10"/>
    <p:sldId id="262" r:id="rId11"/>
    <p:sldId id="265" r:id="rId12"/>
    <p:sldId id="268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 useTimings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62" autoAdjust="0"/>
    <p:restoredTop sz="94660"/>
  </p:normalViewPr>
  <p:slideViewPr>
    <p:cSldViewPr showGuides="1">
      <p:cViewPr varScale="1">
        <p:scale>
          <a:sx n="70" d="100"/>
          <a:sy n="70" d="100"/>
        </p:scale>
        <p:origin x="11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3D349-568C-44A8-875F-D0B9B7B862A1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09D3-D037-4EF2-9D3E-5553B3E091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43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3D349-568C-44A8-875F-D0B9B7B862A1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09D3-D037-4EF2-9D3E-5553B3E091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889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3D349-568C-44A8-875F-D0B9B7B862A1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09D3-D037-4EF2-9D3E-5553B3E091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661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3D349-568C-44A8-875F-D0B9B7B862A1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09D3-D037-4EF2-9D3E-5553B3E091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08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3D349-568C-44A8-875F-D0B9B7B862A1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09D3-D037-4EF2-9D3E-5553B3E091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045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3D349-568C-44A8-875F-D0B9B7B862A1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09D3-D037-4EF2-9D3E-5553B3E091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359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3D349-568C-44A8-875F-D0B9B7B862A1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09D3-D037-4EF2-9D3E-5553B3E091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9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3D349-568C-44A8-875F-D0B9B7B862A1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09D3-D037-4EF2-9D3E-5553B3E091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365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3D349-568C-44A8-875F-D0B9B7B862A1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09D3-D037-4EF2-9D3E-5553B3E091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6617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3D349-568C-44A8-875F-D0B9B7B862A1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09D3-D037-4EF2-9D3E-5553B3E091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569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3D349-568C-44A8-875F-D0B9B7B862A1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09D3-D037-4EF2-9D3E-5553B3E091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28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501B-8CBB-4DC4-A4AF-E7AA3809870E}" type="datetimeFigureOut">
              <a:rPr lang="fr-FR" smtClean="0">
                <a:solidFill>
                  <a:srgbClr val="073E87"/>
                </a:solidFill>
              </a:rPr>
              <a:pPr/>
              <a:t>04/10/2016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BD8E-AA5D-4582-851A-B174004E2978}" type="slidenum">
              <a:rPr lang="fr-FR" smtClean="0">
                <a:solidFill>
                  <a:srgbClr val="073E87"/>
                </a:solidFill>
              </a:rPr>
              <a:pPr/>
              <a:t>‹N°›</a:t>
            </a:fld>
            <a:endParaRPr lang="fr-FR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855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501B-8CBB-4DC4-A4AF-E7AA3809870E}" type="datetimeFigureOut">
              <a:rPr lang="fr-FR" smtClean="0">
                <a:solidFill>
                  <a:srgbClr val="073E87"/>
                </a:solidFill>
              </a:rPr>
              <a:pPr/>
              <a:t>04/10/2016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BD8E-AA5D-4582-851A-B174004E2978}" type="slidenum">
              <a:rPr lang="fr-FR" smtClean="0">
                <a:solidFill>
                  <a:srgbClr val="073E87"/>
                </a:solidFill>
              </a:rPr>
              <a:pPr/>
              <a:t>‹N°›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48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501B-8CBB-4DC4-A4AF-E7AA3809870E}" type="datetimeFigureOut">
              <a:rPr lang="fr-FR" smtClean="0">
                <a:solidFill>
                  <a:srgbClr val="073E87"/>
                </a:solidFill>
              </a:rPr>
              <a:pPr/>
              <a:t>04/10/2016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BD8E-AA5D-4582-851A-B174004E2978}" type="slidenum">
              <a:rPr lang="fr-FR" smtClean="0">
                <a:solidFill>
                  <a:srgbClr val="073E87"/>
                </a:solidFill>
              </a:rPr>
              <a:pPr/>
              <a:t>‹N°›</a:t>
            </a:fld>
            <a:endParaRPr lang="fr-FR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388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501B-8CBB-4DC4-A4AF-E7AA3809870E}" type="datetimeFigureOut">
              <a:rPr lang="fr-FR" smtClean="0">
                <a:solidFill>
                  <a:srgbClr val="073E87"/>
                </a:solidFill>
              </a:rPr>
              <a:pPr/>
              <a:t>04/10/2016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BD8E-AA5D-4582-851A-B174004E2978}" type="slidenum">
              <a:rPr lang="fr-FR" smtClean="0">
                <a:solidFill>
                  <a:srgbClr val="073E87"/>
                </a:solidFill>
              </a:rPr>
              <a:pPr/>
              <a:t>‹N°›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369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501B-8CBB-4DC4-A4AF-E7AA3809870E}" type="datetimeFigureOut">
              <a:rPr lang="fr-FR" smtClean="0">
                <a:solidFill>
                  <a:srgbClr val="073E87"/>
                </a:solidFill>
              </a:rPr>
              <a:pPr/>
              <a:t>04/10/2016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BD8E-AA5D-4582-851A-B174004E2978}" type="slidenum">
              <a:rPr lang="fr-FR" smtClean="0">
                <a:solidFill>
                  <a:srgbClr val="073E87"/>
                </a:solidFill>
              </a:rPr>
              <a:pPr/>
              <a:t>‹N°›</a:t>
            </a:fld>
            <a:endParaRPr lang="fr-FR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987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501B-8CBB-4DC4-A4AF-E7AA3809870E}" type="datetimeFigureOut">
              <a:rPr lang="fr-FR" smtClean="0">
                <a:solidFill>
                  <a:srgbClr val="073E87"/>
                </a:solidFill>
              </a:rPr>
              <a:pPr/>
              <a:t>04/10/2016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BD8E-AA5D-4582-851A-B174004E2978}" type="slidenum">
              <a:rPr lang="fr-FR" smtClean="0">
                <a:solidFill>
                  <a:srgbClr val="073E87"/>
                </a:solidFill>
              </a:rPr>
              <a:pPr/>
              <a:t>‹N°›</a:t>
            </a:fld>
            <a:endParaRPr lang="fr-FR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0519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501B-8CBB-4DC4-A4AF-E7AA3809870E}" type="datetimeFigureOut">
              <a:rPr lang="fr-FR" smtClean="0">
                <a:solidFill>
                  <a:srgbClr val="073E87"/>
                </a:solidFill>
              </a:rPr>
              <a:pPr/>
              <a:t>04/10/2016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BD8E-AA5D-4582-851A-B174004E2978}" type="slidenum">
              <a:rPr lang="fr-FR" smtClean="0">
                <a:solidFill>
                  <a:srgbClr val="073E87"/>
                </a:solidFill>
              </a:rPr>
              <a:pPr/>
              <a:t>‹N°›</a:t>
            </a:fld>
            <a:endParaRPr lang="fr-FR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1349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501B-8CBB-4DC4-A4AF-E7AA3809870E}" type="datetimeFigureOut">
              <a:rPr lang="fr-FR" smtClean="0">
                <a:solidFill>
                  <a:srgbClr val="073E87"/>
                </a:solidFill>
              </a:rPr>
              <a:pPr/>
              <a:t>04/10/2016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BD8E-AA5D-4582-851A-B174004E2978}" type="slidenum">
              <a:rPr lang="fr-FR" smtClean="0">
                <a:solidFill>
                  <a:srgbClr val="073E87"/>
                </a:solidFill>
              </a:rPr>
              <a:pPr/>
              <a:t>‹N°›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621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501B-8CBB-4DC4-A4AF-E7AA3809870E}" type="datetimeFigureOut">
              <a:rPr lang="fr-FR" smtClean="0">
                <a:solidFill>
                  <a:srgbClr val="073E87"/>
                </a:solidFill>
              </a:rPr>
              <a:pPr/>
              <a:t>04/10/2016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BD8E-AA5D-4582-851A-B174004E2978}" type="slidenum">
              <a:rPr lang="fr-FR" smtClean="0">
                <a:solidFill>
                  <a:srgbClr val="073E87"/>
                </a:solidFill>
              </a:rPr>
              <a:pPr/>
              <a:t>‹N°›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9401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501B-8CBB-4DC4-A4AF-E7AA3809870E}" type="datetimeFigureOut">
              <a:rPr lang="fr-FR" smtClean="0">
                <a:solidFill>
                  <a:srgbClr val="073E87"/>
                </a:solidFill>
              </a:rPr>
              <a:pPr/>
              <a:t>04/10/2016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BD8E-AA5D-4582-851A-B174004E2978}" type="slidenum">
              <a:rPr lang="fr-FR" smtClean="0">
                <a:solidFill>
                  <a:srgbClr val="073E87"/>
                </a:solidFill>
              </a:rPr>
              <a:pPr/>
              <a:t>‹N°›</a:t>
            </a:fld>
            <a:endParaRPr lang="fr-FR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691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501B-8CBB-4DC4-A4AF-E7AA3809870E}" type="datetimeFigureOut">
              <a:rPr lang="fr-FR" smtClean="0">
                <a:solidFill>
                  <a:srgbClr val="073E87"/>
                </a:solidFill>
              </a:rPr>
              <a:pPr/>
              <a:t>04/10/2016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BD8E-AA5D-4582-851A-B174004E2978}" type="slidenum">
              <a:rPr lang="fr-FR" smtClean="0">
                <a:solidFill>
                  <a:srgbClr val="073E87"/>
                </a:solidFill>
              </a:rPr>
              <a:pPr/>
              <a:t>‹N°›</a:t>
            </a:fld>
            <a:endParaRPr lang="fr-FR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347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3D349-568C-44A8-875F-D0B9B7B862A1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A09D3-D037-4EF2-9D3E-5553B3E091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5231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372501B-8CBB-4DC4-A4AF-E7AA3809870E}" type="datetimeFigureOut">
              <a:rPr lang="fr-FR" smtClean="0">
                <a:solidFill>
                  <a:srgbClr val="073E87"/>
                </a:solidFill>
              </a:rPr>
              <a:pPr/>
              <a:t>04/10/2016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fr-FR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C56BD8E-AA5D-4582-851A-B174004E2978}" type="slidenum">
              <a:rPr lang="fr-FR" smtClean="0">
                <a:solidFill>
                  <a:srgbClr val="073E87"/>
                </a:solidFill>
              </a:rPr>
              <a:pPr/>
              <a:t>‹N°›</a:t>
            </a:fld>
            <a:endParaRPr lang="fr-FR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304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ia.ac-martinique.fr:8443/login?service=https://sogomar.ac-martinique.fr/SOGo/so/index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xxxx@hotmail.com" TargetMode="External"/><Relationship Id="rId2" Type="http://schemas.openxmlformats.org/officeDocument/2006/relationships/hyperlink" Target="mailto:xxxx@gmail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slide" Target="slide6.xml"/><Relationship Id="rId4" Type="http://schemas.openxmlformats.org/officeDocument/2006/relationships/hyperlink" Target="mailto:xxx@laposte.co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://www.ac-martinique.fr/fileadmin/docs_img/Documents/Messagerie/messagerie_ThunderB-imaps-smtps.pdf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://www.ac-martinique.fr/fileadmin/docs_img/Documents/Messagerie/messagerie_ThunderB-pops-smtps-2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c-martinique.fr/fileadmin/docs_img/Documents/Messagerie/messagerie_Outlook-imaps-smtps.pdf" TargetMode="External"/><Relationship Id="rId11" Type="http://schemas.openxmlformats.org/officeDocument/2006/relationships/slide" Target="slide3.xml"/><Relationship Id="rId5" Type="http://schemas.openxmlformats.org/officeDocument/2006/relationships/hyperlink" Target="http://www.ac-martinique.fr/fileadmin/docs_img/Documents/Messagerie/messagerie_Outlook-pops-smtps.pdf" TargetMode="External"/><Relationship Id="rId10" Type="http://schemas.openxmlformats.org/officeDocument/2006/relationships/image" Target="../media/image11.png"/><Relationship Id="rId4" Type="http://schemas.openxmlformats.org/officeDocument/2006/relationships/hyperlink" Target="http://www.ac-martinique.fr/fileadmin/docs_img/Documents/DSI/Config%20messagerie%20Iphone.pdf" TargetMode="External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hyperlink" Target="https://extranet.ac-martinique.fr/change_mdp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xtranet.ac-martinique.fr/change_mdp/index.php" TargetMode="External"/><Relationship Id="rId5" Type="http://schemas.openxmlformats.org/officeDocument/2006/relationships/slide" Target="slide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xtranet.ac-martinique.fr/change_mdp/src/mdp_reinit/etape1.php" TargetMode="External"/><Relationship Id="rId5" Type="http://schemas.openxmlformats.org/officeDocument/2006/relationships/hyperlink" Target="https://extranet.ac-martinique.fr/change_mdp/src/mdp_modif/etape1.php" TargetMode="External"/><Relationship Id="rId4" Type="http://schemas.openxmlformats.org/officeDocument/2006/relationships/hyperlink" Target="https://extranet.ac-martinique.fr/change_mdp/src/infos_perso/etape1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Recevoir les messages de ma boite mail professionnelle sur mon adresse académique</a:t>
            </a:r>
            <a:br>
              <a:rPr lang="fr-FR" dirty="0" smtClean="0"/>
            </a:br>
            <a:r>
              <a:rPr lang="fr-FR" u="sng" dirty="0" smtClean="0">
                <a:solidFill>
                  <a:srgbClr val="FFC000"/>
                </a:solidFill>
              </a:rPr>
              <a:t>prénoms.nom@ac-martinique.fr</a:t>
            </a:r>
            <a:endParaRPr lang="fr-FR" u="sng" dirty="0">
              <a:solidFill>
                <a:srgbClr val="FFC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7504" y="6021288"/>
            <a:ext cx="33393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</a:rPr>
              <a:t>ACADEMIE MARTINIQUE</a:t>
            </a:r>
          </a:p>
          <a:p>
            <a:r>
              <a:rPr lang="fr-FR" dirty="0">
                <a:solidFill>
                  <a:prstClr val="black"/>
                </a:solidFill>
              </a:rPr>
              <a:t>Cellule TICE SVT  Novembre 2014</a:t>
            </a:r>
          </a:p>
        </p:txBody>
      </p:sp>
      <p:sp>
        <p:nvSpPr>
          <p:cNvPr id="4" name="ZoneTexte 3">
            <a:hlinkClick r:id="rId2" action="ppaction://hlinksldjump"/>
          </p:cNvPr>
          <p:cNvSpPr txBox="1"/>
          <p:nvPr/>
        </p:nvSpPr>
        <p:spPr>
          <a:xfrm>
            <a:off x="7865871" y="6453336"/>
            <a:ext cx="881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Suite 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594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Il me faut: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2311" y="1484784"/>
            <a:ext cx="8229600" cy="1684783"/>
          </a:xfrm>
        </p:spPr>
        <p:txBody>
          <a:bodyPr>
            <a:normAutofit fontScale="92500" lnSpcReduction="20000"/>
          </a:bodyPr>
          <a:lstStyle/>
          <a:p>
            <a:r>
              <a:rPr lang="fr-FR" b="1" u="sng" dirty="0" smtClean="0"/>
              <a:t>Mon identifiant</a:t>
            </a:r>
          </a:p>
          <a:p>
            <a:r>
              <a:rPr lang="fr-FR" i="1" dirty="0"/>
              <a:t>Votre identifiant de messagerie est composé de la première de votre prénom suivi de votre nom de famille. </a:t>
            </a:r>
            <a:endParaRPr lang="fr-FR" i="1" dirty="0" smtClean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630892" y="3176972"/>
            <a:ext cx="8229600" cy="18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u="sng" dirty="0" smtClean="0"/>
              <a:t>Mon mot de passe</a:t>
            </a:r>
          </a:p>
          <a:p>
            <a:r>
              <a:rPr lang="fr-FR" i="1" dirty="0" smtClean="0"/>
              <a:t>Votre </a:t>
            </a:r>
            <a:r>
              <a:rPr lang="fr-FR" i="1" dirty="0"/>
              <a:t>mot de passe par défaut est votre NUMEN en majuscules sauf si vous l’avez modifié.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287202" y="5419164"/>
            <a:ext cx="2902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</a:rPr>
              <a:t>Je n’ai pas mon identifiant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220072" y="5903684"/>
            <a:ext cx="3214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</a:rPr>
              <a:t>Je n’ai pas mon mot de passe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hlinkClick r:id="rId2" action="ppaction://hlinksldjump"/>
          </p:cNvPr>
          <p:cNvSpPr/>
          <p:nvPr/>
        </p:nvSpPr>
        <p:spPr>
          <a:xfrm>
            <a:off x="5220072" y="5229200"/>
            <a:ext cx="3214918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12" name="ZoneTexte 11"/>
          <p:cNvSpPr txBox="1"/>
          <p:nvPr/>
        </p:nvSpPr>
        <p:spPr>
          <a:xfrm>
            <a:off x="1043608" y="5437350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00B050"/>
                </a:solidFill>
              </a:rPr>
              <a:t>J’ai mon identifiant et mon mot de  passe</a:t>
            </a:r>
            <a:endParaRPr lang="fr-FR" sz="2000" dirty="0">
              <a:solidFill>
                <a:srgbClr val="00B050"/>
              </a:solidFill>
            </a:endParaRPr>
          </a:p>
        </p:txBody>
      </p:sp>
      <p:sp>
        <p:nvSpPr>
          <p:cNvPr id="14" name="Rectangle 13">
            <a:hlinkClick r:id="rId3" action="ppaction://hlinksldjump"/>
          </p:cNvPr>
          <p:cNvSpPr/>
          <p:nvPr/>
        </p:nvSpPr>
        <p:spPr>
          <a:xfrm>
            <a:off x="1043608" y="5229200"/>
            <a:ext cx="3168352" cy="1074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825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21014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1. Je me connecte au service d’authentification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79912" y="1600199"/>
            <a:ext cx="4906888" cy="2543163"/>
          </a:xfrm>
        </p:spPr>
        <p:txBody>
          <a:bodyPr>
            <a:normAutofit fontScale="55000" lnSpcReduction="20000"/>
          </a:bodyPr>
          <a:lstStyle/>
          <a:p>
            <a:r>
              <a:rPr lang="fr-FR" dirty="0" smtClean="0"/>
              <a:t>En utilisant le bouton « accès direct » sur la page d’</a:t>
            </a:r>
            <a:r>
              <a:rPr lang="fr-FR" dirty="0" err="1" smtClean="0"/>
              <a:t>acceuil</a:t>
            </a:r>
            <a:r>
              <a:rPr lang="fr-FR" dirty="0" smtClean="0"/>
              <a:t> du site de l’académie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A partir de la page d’</a:t>
            </a:r>
            <a:r>
              <a:rPr lang="fr-FR" dirty="0" err="1" smtClean="0"/>
              <a:t>acceuil</a:t>
            </a:r>
            <a:r>
              <a:rPr lang="fr-FR" dirty="0" smtClean="0"/>
              <a:t> du site de l’académie</a:t>
            </a:r>
          </a:p>
          <a:p>
            <a:pPr marL="0" indent="0">
              <a:buNone/>
            </a:pPr>
            <a:r>
              <a:rPr lang="fr-FR" dirty="0" smtClean="0"/>
              <a:t>Personnels/ carrière et vie professionnelle/service numérique/messagerie électronique/ accès à Webmail</a:t>
            </a:r>
            <a:br>
              <a:rPr lang="fr-FR" dirty="0" smtClean="0"/>
            </a:br>
            <a:endParaRPr lang="fr-FR" dirty="0"/>
          </a:p>
          <a:p>
            <a:r>
              <a:rPr lang="fr-FR" dirty="0" smtClean="0">
                <a:hlinkClick r:id="rId2"/>
              </a:rPr>
              <a:t>Lien direct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545356"/>
            <a:ext cx="2848868" cy="51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2051720" y="5373216"/>
            <a:ext cx="1152128" cy="936104"/>
          </a:xfrm>
          <a:prstGeom prst="ellipse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avec flèche 6"/>
          <p:cNvCxnSpPr>
            <a:stCxn id="5" idx="6"/>
          </p:cNvCxnSpPr>
          <p:nvPr/>
        </p:nvCxnSpPr>
        <p:spPr>
          <a:xfrm>
            <a:off x="3203848" y="5841268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4242593"/>
            <a:ext cx="2235326" cy="24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lèche droite rayée 7"/>
          <p:cNvSpPr/>
          <p:nvPr/>
        </p:nvSpPr>
        <p:spPr>
          <a:xfrm flipH="1">
            <a:off x="4716016" y="4653136"/>
            <a:ext cx="2520280" cy="100811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hlinkClick r:id="rId5" action="ppaction://hlinksldjump"/>
          </p:cNvPr>
          <p:cNvSpPr txBox="1"/>
          <p:nvPr/>
        </p:nvSpPr>
        <p:spPr>
          <a:xfrm>
            <a:off x="7865871" y="6453336"/>
            <a:ext cx="881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Suite 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19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5576" y="1556792"/>
            <a:ext cx="7200800" cy="480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hlinkClick r:id="rId3" action="ppaction://hlinksldjump"/>
          </p:cNvPr>
          <p:cNvSpPr txBox="1"/>
          <p:nvPr/>
        </p:nvSpPr>
        <p:spPr>
          <a:xfrm>
            <a:off x="7865871" y="6453336"/>
            <a:ext cx="881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Suite 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563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/>
        </p:nvGrpSpPr>
        <p:grpSpPr>
          <a:xfrm>
            <a:off x="331428" y="1412776"/>
            <a:ext cx="8633060" cy="1296144"/>
            <a:chOff x="331428" y="1412776"/>
            <a:chExt cx="8633060" cy="1296144"/>
          </a:xfrm>
        </p:grpSpPr>
        <p:sp>
          <p:nvSpPr>
            <p:cNvPr id="4" name="ZoneTexte 3"/>
            <p:cNvSpPr txBox="1"/>
            <p:nvPr/>
          </p:nvSpPr>
          <p:spPr>
            <a:xfrm>
              <a:off x="395536" y="1700808"/>
              <a:ext cx="85689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Je consulte mes mails régulièrement sur un web mail: </a:t>
              </a:r>
              <a:br>
                <a:rPr lang="fr-FR" dirty="0" smtClean="0"/>
              </a:br>
              <a:r>
                <a:rPr lang="fr-FR" dirty="0" smtClean="0">
                  <a:hlinkClick r:id="rId2"/>
                </a:rPr>
                <a:t>xxxx@gmail.com</a:t>
              </a:r>
              <a:r>
                <a:rPr lang="fr-FR" dirty="0" smtClean="0"/>
                <a:t>, </a:t>
              </a:r>
              <a:r>
                <a:rPr lang="fr-FR" dirty="0" smtClean="0">
                  <a:hlinkClick r:id="rId3"/>
                </a:rPr>
                <a:t>xxxx@hotmail.com</a:t>
              </a:r>
              <a:r>
                <a:rPr lang="fr-FR" dirty="0" smtClean="0"/>
                <a:t>, </a:t>
              </a:r>
              <a:r>
                <a:rPr lang="fr-FR" dirty="0" smtClean="0">
                  <a:hlinkClick r:id="rId4"/>
                </a:rPr>
                <a:t>xxx@laposte.com</a:t>
              </a:r>
              <a:r>
                <a:rPr lang="fr-FR" dirty="0" smtClean="0"/>
                <a:t> </a:t>
              </a:r>
              <a:endParaRPr lang="fr-FR" dirty="0"/>
            </a:p>
          </p:txBody>
        </p:sp>
        <p:sp>
          <p:nvSpPr>
            <p:cNvPr id="6" name="Flèche droite 5">
              <a:hlinkClick r:id="rId5" action="ppaction://hlinksldjump"/>
            </p:cNvPr>
            <p:cNvSpPr/>
            <p:nvPr/>
          </p:nvSpPr>
          <p:spPr>
            <a:xfrm>
              <a:off x="6444208" y="1700808"/>
              <a:ext cx="1944216" cy="79208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hlinkClick r:id="rId5" action="ppaction://hlinksldjump"/>
            </p:cNvPr>
            <p:cNvSpPr/>
            <p:nvPr/>
          </p:nvSpPr>
          <p:spPr>
            <a:xfrm>
              <a:off x="331428" y="1412776"/>
              <a:ext cx="8633060" cy="12961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267320" y="4257092"/>
            <a:ext cx="8697168" cy="1296144"/>
            <a:chOff x="331428" y="4257092"/>
            <a:chExt cx="8697168" cy="1296144"/>
          </a:xfrm>
        </p:grpSpPr>
        <p:sp>
          <p:nvSpPr>
            <p:cNvPr id="5" name="ZoneTexte 4"/>
            <p:cNvSpPr txBox="1"/>
            <p:nvPr/>
          </p:nvSpPr>
          <p:spPr>
            <a:xfrm>
              <a:off x="331428" y="4581999"/>
              <a:ext cx="85689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Je consulte mes mails régulièrement sur un client messagerie: </a:t>
              </a:r>
              <a:br>
                <a:rPr lang="fr-FR" dirty="0" smtClean="0"/>
              </a:br>
              <a:r>
                <a:rPr lang="fr-FR" b="1" dirty="0"/>
                <a:t>Microsoft </a:t>
              </a:r>
              <a:r>
                <a:rPr lang="fr-FR" b="1" dirty="0" smtClean="0"/>
                <a:t>Outlook</a:t>
              </a:r>
              <a:r>
                <a:rPr lang="fr-FR" dirty="0" smtClean="0"/>
                <a:t>, </a:t>
              </a:r>
              <a:r>
                <a:rPr lang="fr-FR" b="1" dirty="0" smtClean="0"/>
                <a:t>Mozilla Thunderbird</a:t>
              </a:r>
              <a:r>
                <a:rPr lang="fr-FR" dirty="0" smtClean="0"/>
                <a:t>, </a:t>
              </a:r>
              <a:r>
                <a:rPr lang="fr-FR" b="1" dirty="0" err="1" smtClean="0"/>
                <a:t>Iphone</a:t>
              </a:r>
              <a:r>
                <a:rPr lang="fr-FR" b="1" dirty="0" smtClean="0"/>
                <a:t>/</a:t>
              </a:r>
              <a:r>
                <a:rPr lang="fr-FR" b="1" dirty="0" err="1" smtClean="0"/>
                <a:t>Ipad</a:t>
              </a:r>
              <a:r>
                <a:rPr lang="fr-FR" dirty="0"/>
                <a:t> : </a:t>
              </a:r>
            </a:p>
          </p:txBody>
        </p:sp>
        <p:sp>
          <p:nvSpPr>
            <p:cNvPr id="7" name="Flèche droite 6">
              <a:hlinkClick r:id="rId6" action="ppaction://hlinksldjump"/>
            </p:cNvPr>
            <p:cNvSpPr/>
            <p:nvPr/>
          </p:nvSpPr>
          <p:spPr>
            <a:xfrm>
              <a:off x="6372200" y="4509120"/>
              <a:ext cx="1944216" cy="79208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>
              <a:hlinkClick r:id="rId6" action="ppaction://hlinksldjump"/>
            </p:cNvPr>
            <p:cNvSpPr/>
            <p:nvPr/>
          </p:nvSpPr>
          <p:spPr>
            <a:xfrm>
              <a:off x="395536" y="4257092"/>
              <a:ext cx="8633060" cy="12961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8807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Autofit/>
          </a:bodyPr>
          <a:lstStyle/>
          <a:p>
            <a:r>
              <a:rPr lang="fr-FR" sz="4000" dirty="0" smtClean="0"/>
              <a:t>2. Enregistrer une adresse de transfert (1)</a:t>
            </a:r>
            <a:endParaRPr lang="fr-FR" sz="4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576303"/>
            <a:ext cx="6948264" cy="3218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lipse 5"/>
          <p:cNvSpPr/>
          <p:nvPr/>
        </p:nvSpPr>
        <p:spPr>
          <a:xfrm>
            <a:off x="1691680" y="1268760"/>
            <a:ext cx="864096" cy="648072"/>
          </a:xfrm>
          <a:prstGeom prst="ellipse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14540" y="3052931"/>
            <a:ext cx="619887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lèche droite rayée 6"/>
          <p:cNvSpPr/>
          <p:nvPr/>
        </p:nvSpPr>
        <p:spPr>
          <a:xfrm rot="6726585">
            <a:off x="5294079" y="1771963"/>
            <a:ext cx="1800200" cy="106060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67544" y="5100806"/>
            <a:ext cx="4906888" cy="1180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Cliquer sur « référence »</a:t>
            </a:r>
          </a:p>
          <a:p>
            <a:pPr marL="0" indent="0">
              <a:buNone/>
            </a:pPr>
            <a:r>
              <a:rPr lang="fr-FR" dirty="0" smtClean="0"/>
              <a:t>Une fenêtre s’ouvre</a:t>
            </a:r>
            <a:endParaRPr lang="fr-FR" dirty="0"/>
          </a:p>
        </p:txBody>
      </p:sp>
      <p:sp>
        <p:nvSpPr>
          <p:cNvPr id="11" name="ZoneTexte 10">
            <a:hlinkClick r:id="rId4" action="ppaction://hlinksldjump"/>
          </p:cNvPr>
          <p:cNvSpPr txBox="1"/>
          <p:nvPr/>
        </p:nvSpPr>
        <p:spPr>
          <a:xfrm>
            <a:off x="7865871" y="6453336"/>
            <a:ext cx="881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Suite 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760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Autofit/>
          </a:bodyPr>
          <a:lstStyle/>
          <a:p>
            <a:r>
              <a:rPr lang="fr-FR" sz="4000" dirty="0" smtClean="0"/>
              <a:t>2. Enregistrer une adresse de transfert (2)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96136" y="1600200"/>
            <a:ext cx="2890664" cy="4525963"/>
          </a:xfrm>
        </p:spPr>
        <p:txBody>
          <a:bodyPr/>
          <a:lstStyle/>
          <a:p>
            <a:r>
              <a:rPr lang="fr-FR" dirty="0" smtClean="0"/>
              <a:t>Indiquer votre adresse mail</a:t>
            </a:r>
          </a:p>
          <a:p>
            <a:r>
              <a:rPr lang="fr-FR" dirty="0" smtClean="0"/>
              <a:t>Cliquer sur le bouton « enregistrer et fermer »</a:t>
            </a:r>
          </a:p>
          <a:p>
            <a:pPr marL="0" indent="0" algn="ctr">
              <a:buNone/>
            </a:pPr>
            <a:r>
              <a:rPr lang="fr-FR" dirty="0" smtClean="0"/>
              <a:t> FIN</a:t>
            </a:r>
            <a:endParaRPr lang="fr-FR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4934697" cy="3358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hlinkClick r:id="rId3" action="ppaction://hlinksldjump"/>
          </p:cNvPr>
          <p:cNvSpPr txBox="1"/>
          <p:nvPr/>
        </p:nvSpPr>
        <p:spPr>
          <a:xfrm>
            <a:off x="4860032" y="6355992"/>
            <a:ext cx="385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Configurer aussi mon client messagerie</a:t>
            </a:r>
            <a:endParaRPr lang="fr-FR" dirty="0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4860032" y="6355992"/>
            <a:ext cx="385836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92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2. Je choisi ma configuration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628800"/>
            <a:ext cx="4176464" cy="50405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fr-FR" b="1" u="sng" dirty="0" smtClean="0"/>
              <a:t>Protocole IMAP</a:t>
            </a:r>
          </a:p>
          <a:p>
            <a:pPr marL="0" indent="0" algn="ctr">
              <a:buNone/>
            </a:pPr>
            <a:endParaRPr lang="fr-FR" b="1" u="sng" dirty="0" smtClean="0"/>
          </a:p>
          <a:p>
            <a:r>
              <a:rPr lang="fr-FR" dirty="0" smtClean="0"/>
              <a:t>IMAP  </a:t>
            </a:r>
            <a:r>
              <a:rPr lang="fr-FR" dirty="0"/>
              <a:t>(Internet Message Access Protocol</a:t>
            </a:r>
            <a:r>
              <a:rPr lang="fr-FR" dirty="0" smtClean="0"/>
              <a:t>).</a:t>
            </a:r>
          </a:p>
          <a:p>
            <a:r>
              <a:rPr lang="fr-FR" dirty="0" smtClean="0"/>
              <a:t>Il va vous permettre de consulter les courriers qui arrive dans votre boite professionnelle mais aussi de laisser les messages sur le serveur, les consulter depuis différentes </a:t>
            </a:r>
            <a:r>
              <a:rPr lang="fr-FR" dirty="0" err="1" smtClean="0"/>
              <a:t>webmails</a:t>
            </a:r>
            <a:r>
              <a:rPr lang="fr-FR" dirty="0" smtClean="0"/>
              <a:t>, de créer et de manipuler des dossiers sur le serveur de l’adresse académique.</a:t>
            </a:r>
            <a:endParaRPr lang="fr-FR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644008" y="1628800"/>
            <a:ext cx="4176464" cy="482453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b="1" u="sng" dirty="0" smtClean="0"/>
              <a:t>Protocole pops/</a:t>
            </a:r>
            <a:r>
              <a:rPr lang="fr-FR" b="1" u="sng" dirty="0" err="1" smtClean="0"/>
              <a:t>smpts</a:t>
            </a:r>
            <a:endParaRPr lang="fr-FR" b="1" u="sng" dirty="0" smtClean="0"/>
          </a:p>
          <a:p>
            <a:pPr marL="0" indent="0" algn="ctr">
              <a:buFont typeface="Arial" panose="020B0604020202020204" pitchFamily="34" charset="0"/>
              <a:buNone/>
            </a:pPr>
            <a:endParaRPr lang="fr-FR" b="1" u="sng" dirty="0" smtClean="0"/>
          </a:p>
          <a:p>
            <a:r>
              <a:rPr lang="fr-FR" dirty="0" smtClean="0"/>
              <a:t>POP (Post Office Protocol)</a:t>
            </a:r>
          </a:p>
          <a:p>
            <a:r>
              <a:rPr lang="fr-FR" dirty="0" smtClean="0"/>
              <a:t>Il va vous permettre de consulter les courriers qui arrive dans votre boite professionnelle directement dans la boite mail. </a:t>
            </a:r>
          </a:p>
          <a:p>
            <a:r>
              <a:rPr lang="fr-FR" dirty="0"/>
              <a:t> </a:t>
            </a:r>
            <a:r>
              <a:rPr lang="fr-FR" dirty="0" smtClean="0"/>
              <a:t>ce protocole </a:t>
            </a:r>
            <a:r>
              <a:rPr lang="fr-FR" dirty="0"/>
              <a:t>se connecte sur le serveur, récupère le courrier, </a:t>
            </a:r>
            <a:r>
              <a:rPr lang="fr-FR" b="1" dirty="0"/>
              <a:t>efface le courrier sur le serveur</a:t>
            </a:r>
            <a:r>
              <a:rPr lang="fr-FR" dirty="0"/>
              <a:t> et se déconnecte.</a:t>
            </a:r>
          </a:p>
        </p:txBody>
      </p:sp>
      <p:sp>
        <p:nvSpPr>
          <p:cNvPr id="5" name="ZoneTexte 4">
            <a:hlinkClick r:id="rId2" action="ppaction://hlinksldjump"/>
          </p:cNvPr>
          <p:cNvSpPr txBox="1"/>
          <p:nvPr/>
        </p:nvSpPr>
        <p:spPr>
          <a:xfrm>
            <a:off x="7865871" y="6453336"/>
            <a:ext cx="881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Suite 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500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3548" y="1630541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Pour configurer votre client de messagerie vous pouvez vous référer aux procédures accessible en cliquant sur les liens ci dessous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4260" y="2374790"/>
            <a:ext cx="2808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Mozilla Thunderbird</a:t>
            </a:r>
            <a:r>
              <a:rPr lang="en-US" dirty="0"/>
              <a:t> </a:t>
            </a:r>
            <a:endParaRPr lang="en-US" dirty="0" smtClean="0"/>
          </a:p>
          <a:p>
            <a:pPr algn="ctr"/>
            <a:r>
              <a:rPr lang="en-US" b="1" dirty="0" smtClean="0">
                <a:hlinkClick r:id="rId2"/>
              </a:rPr>
              <a:t>configuration </a:t>
            </a:r>
            <a:r>
              <a:rPr lang="en-US" b="1" dirty="0">
                <a:hlinkClick r:id="rId2"/>
              </a:rPr>
              <a:t>pops/</a:t>
            </a:r>
            <a:r>
              <a:rPr lang="en-US" b="1" dirty="0" err="1">
                <a:hlinkClick r:id="rId2"/>
              </a:rPr>
              <a:t>smpts</a:t>
            </a:r>
            <a:r>
              <a:rPr lang="en-US" dirty="0"/>
              <a:t> </a:t>
            </a:r>
            <a:r>
              <a:rPr lang="en-US" dirty="0" smtClean="0"/>
              <a:t>-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 </a:t>
            </a:r>
            <a:r>
              <a:rPr lang="en-US" b="1" dirty="0">
                <a:hlinkClick r:id="rId3"/>
              </a:rPr>
              <a:t>configuration </a:t>
            </a:r>
            <a:r>
              <a:rPr lang="en-US" b="1" dirty="0" err="1">
                <a:hlinkClick r:id="rId3"/>
              </a:rPr>
              <a:t>imaps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614517" y="2511186"/>
            <a:ext cx="2011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err="1"/>
              <a:t>Iphone</a:t>
            </a:r>
            <a:r>
              <a:rPr lang="fr-FR" b="1" dirty="0"/>
              <a:t>/</a:t>
            </a:r>
            <a:r>
              <a:rPr lang="fr-FR" b="1" dirty="0" err="1"/>
              <a:t>Ipad</a:t>
            </a:r>
            <a:r>
              <a:rPr lang="fr-FR" dirty="0"/>
              <a:t> : </a:t>
            </a:r>
            <a:endParaRPr lang="fr-FR" dirty="0" smtClean="0"/>
          </a:p>
          <a:p>
            <a:pPr algn="ctr"/>
            <a:endParaRPr lang="fr-FR" b="1" dirty="0">
              <a:hlinkClick r:id="rId4"/>
            </a:endParaRPr>
          </a:p>
          <a:p>
            <a:pPr algn="ctr"/>
            <a:r>
              <a:rPr lang="fr-FR" b="1" dirty="0" smtClean="0">
                <a:hlinkClick r:id="rId4"/>
              </a:rPr>
              <a:t>configuration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6372200" y="2345074"/>
            <a:ext cx="2736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Microsoft Outlook</a:t>
            </a:r>
            <a:r>
              <a:rPr lang="en-US" dirty="0"/>
              <a:t>: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hlinkClick r:id="rId5"/>
              </a:rPr>
              <a:t>configuration</a:t>
            </a:r>
            <a:r>
              <a:rPr lang="en-US" b="1" dirty="0">
                <a:hlinkClick r:id="rId5"/>
              </a:rPr>
              <a:t> pops/</a:t>
            </a:r>
            <a:r>
              <a:rPr lang="en-US" b="1" dirty="0" err="1">
                <a:hlinkClick r:id="rId5"/>
              </a:rPr>
              <a:t>smpts</a:t>
            </a:r>
            <a:r>
              <a:rPr lang="en-US" dirty="0"/>
              <a:t> 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b="1" dirty="0" smtClean="0">
                <a:hlinkClick r:id="rId6"/>
              </a:rPr>
              <a:t>configuration </a:t>
            </a:r>
            <a:r>
              <a:rPr lang="en-US" b="1" dirty="0" err="1">
                <a:hlinkClick r:id="rId6"/>
              </a:rPr>
              <a:t>imaps</a:t>
            </a:r>
            <a:endParaRPr lang="fr-FR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43839" y="4899626"/>
            <a:ext cx="2053798" cy="97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4962" y="3689419"/>
            <a:ext cx="971551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870"/>
          <a:stretch/>
        </p:blipFill>
        <p:spPr bwMode="auto">
          <a:xfrm>
            <a:off x="3523034" y="3717032"/>
            <a:ext cx="2102819" cy="90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372" y="3719135"/>
            <a:ext cx="1086144" cy="108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re 1"/>
          <p:cNvSpPr txBox="1">
            <a:spLocks/>
          </p:cNvSpPr>
          <p:nvPr/>
        </p:nvSpPr>
        <p:spPr>
          <a:xfrm>
            <a:off x="583817" y="19776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3</a:t>
            </a:r>
            <a:r>
              <a:rPr lang="fr-FR" dirty="0" smtClean="0"/>
              <a:t>. Configurer mon logiciel de messagerie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-70109" y="5912722"/>
            <a:ext cx="3999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Sources: © Bureau Infra &amp; </a:t>
            </a:r>
            <a:r>
              <a:rPr lang="fr-FR" dirty="0" err="1" smtClean="0">
                <a:solidFill>
                  <a:srgbClr val="FF0000"/>
                </a:solidFill>
              </a:rPr>
              <a:t>Prod</a:t>
            </a:r>
            <a:r>
              <a:rPr lang="fr-FR" dirty="0" smtClean="0">
                <a:solidFill>
                  <a:srgbClr val="FF0000"/>
                </a:solidFill>
              </a:rPr>
              <a:t> – Services et Outils Numériques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Académie Martinique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hlinkClick r:id="rId11" action="ppaction://hlinksldjump"/>
          </p:cNvPr>
          <p:cNvSpPr txBox="1"/>
          <p:nvPr/>
        </p:nvSpPr>
        <p:spPr>
          <a:xfrm>
            <a:off x="5178092" y="6466720"/>
            <a:ext cx="385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Configurer aussi mon client messagerie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64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fr-FR" sz="3200" dirty="0" smtClean="0"/>
              <a:t>Retrouver son identifiant et son mot de passe</a:t>
            </a:r>
            <a:endParaRPr lang="fr-FR" sz="3200" dirty="0"/>
          </a:p>
        </p:txBody>
      </p:sp>
      <p:sp>
        <p:nvSpPr>
          <p:cNvPr id="3" name="Rectangle 2"/>
          <p:cNvSpPr/>
          <p:nvPr/>
        </p:nvSpPr>
        <p:spPr>
          <a:xfrm>
            <a:off x="179512" y="980728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Suivre les procédures que vous pouvez retrouver  en :</a:t>
            </a:r>
          </a:p>
          <a:p>
            <a:r>
              <a:rPr lang="fr-FR" dirty="0" smtClean="0"/>
              <a:t>Cliquant sur le lien ci- dessous </a:t>
            </a:r>
          </a:p>
          <a:p>
            <a:pPr algn="ctr"/>
            <a:r>
              <a:rPr lang="fr-FR" dirty="0" smtClean="0">
                <a:hlinkClick r:id="rId2"/>
              </a:rPr>
              <a:t>https://extranet.ac-martinique.fr/change_mdp/</a:t>
            </a:r>
            <a:r>
              <a:rPr lang="fr-FR" dirty="0" smtClean="0"/>
              <a:t> </a:t>
            </a:r>
          </a:p>
          <a:p>
            <a:pPr algn="ctr"/>
            <a:endParaRPr lang="fr-FR" dirty="0"/>
          </a:p>
          <a:p>
            <a:pPr algn="ctr"/>
            <a:r>
              <a:rPr lang="fr-FR" b="1" dirty="0" smtClean="0">
                <a:solidFill>
                  <a:srgbClr val="FF0000"/>
                </a:solidFill>
              </a:rPr>
              <a:t>Ou</a:t>
            </a:r>
          </a:p>
          <a:p>
            <a:r>
              <a:rPr lang="fr-FR" dirty="0" smtClean="0"/>
              <a:t>A partir de la page d’</a:t>
            </a:r>
            <a:r>
              <a:rPr lang="fr-FR" dirty="0" err="1" smtClean="0"/>
              <a:t>acceuil</a:t>
            </a:r>
            <a:r>
              <a:rPr lang="fr-FR" dirty="0" smtClean="0"/>
              <a:t> du site de l’académie:</a:t>
            </a:r>
          </a:p>
          <a:p>
            <a:pPr algn="ctr"/>
            <a:r>
              <a:rPr lang="fr-FR" b="1" dirty="0" smtClean="0"/>
              <a:t>Personnels/ carrière et vie professionnelle/service numérique/ guide nouvelle messagerie</a:t>
            </a:r>
          </a:p>
          <a:p>
            <a:pPr algn="ctr"/>
            <a:endParaRPr lang="fr-FR" b="1" dirty="0"/>
          </a:p>
          <a:p>
            <a:pPr algn="ctr"/>
            <a:endParaRPr lang="fr-FR" b="1" dirty="0" smtClean="0"/>
          </a:p>
          <a:p>
            <a:pPr algn="ctr"/>
            <a:endParaRPr lang="fr-FR" b="1" dirty="0"/>
          </a:p>
          <a:p>
            <a:pPr algn="ctr"/>
            <a:endParaRPr lang="fr-FR" b="1" dirty="0" smtClean="0"/>
          </a:p>
          <a:p>
            <a:pPr algn="ctr"/>
            <a:endParaRPr lang="fr-FR" b="1" dirty="0" smtClean="0">
              <a:solidFill>
                <a:srgbClr val="FF000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  <a:p>
            <a:pPr algn="ctr"/>
            <a:r>
              <a:rPr lang="fr-FR" b="1" dirty="0" smtClean="0">
                <a:solidFill>
                  <a:srgbClr val="FF0000"/>
                </a:solidFill>
              </a:rPr>
              <a:t>Ou</a:t>
            </a:r>
          </a:p>
          <a:p>
            <a:r>
              <a:rPr lang="fr-FR" b="1" dirty="0" smtClean="0"/>
              <a:t>En utilisant les lien situés sur la page </a:t>
            </a:r>
            <a:br>
              <a:rPr lang="fr-FR" b="1" dirty="0" smtClean="0"/>
            </a:br>
            <a:r>
              <a:rPr lang="fr-FR" b="1" dirty="0" smtClean="0"/>
              <a:t>d’authentification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441" y="2947789"/>
            <a:ext cx="621982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3" t="3540" r="18659" b="2766"/>
          <a:stretch/>
        </p:blipFill>
        <p:spPr bwMode="auto">
          <a:xfrm>
            <a:off x="4788024" y="4069791"/>
            <a:ext cx="4176464" cy="278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lipse 6"/>
          <p:cNvSpPr/>
          <p:nvPr/>
        </p:nvSpPr>
        <p:spPr>
          <a:xfrm>
            <a:off x="5364088" y="5949281"/>
            <a:ext cx="3600400" cy="908720"/>
          </a:xfrm>
          <a:prstGeom prst="ellipse">
            <a:avLst/>
          </a:prstGeom>
          <a:solidFill>
            <a:schemeClr val="accent1">
              <a:alpha val="1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0" y="5969081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00B050"/>
                </a:solidFill>
              </a:rPr>
              <a:t>J’ai mon identifiant et mon mot de  passe</a:t>
            </a:r>
            <a:endParaRPr lang="fr-FR" sz="2000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0" y="5760931"/>
            <a:ext cx="3168352" cy="1074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1095045"/>
            <a:ext cx="2132017" cy="921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16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422534" cy="363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hlinkClick r:id="rId3" action="ppaction://hlinksldjump"/>
          </p:cNvPr>
          <p:cNvSpPr/>
          <p:nvPr/>
        </p:nvSpPr>
        <p:spPr>
          <a:xfrm>
            <a:off x="0" y="5760931"/>
            <a:ext cx="3168352" cy="1074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52400" y="6121481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00B050"/>
                </a:solidFill>
              </a:rPr>
              <a:t>J’ai mon identifiant et mon mot de  passe</a:t>
            </a:r>
            <a:endParaRPr lang="fr-FR" sz="2000" dirty="0">
              <a:solidFill>
                <a:srgbClr val="00B050"/>
              </a:solidFill>
            </a:endParaRPr>
          </a:p>
        </p:txBody>
      </p:sp>
      <p:sp>
        <p:nvSpPr>
          <p:cNvPr id="6" name="Rectangle 5">
            <a:hlinkClick r:id="rId3" action="ppaction://hlinksldjump"/>
          </p:cNvPr>
          <p:cNvSpPr/>
          <p:nvPr/>
        </p:nvSpPr>
        <p:spPr>
          <a:xfrm>
            <a:off x="152400" y="5913331"/>
            <a:ext cx="3168352" cy="1074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hlinkClick r:id="rId4"/>
          </p:cNvPr>
          <p:cNvSpPr/>
          <p:nvPr/>
        </p:nvSpPr>
        <p:spPr>
          <a:xfrm>
            <a:off x="2442592" y="2996952"/>
            <a:ext cx="1800200" cy="235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hlinkClick r:id="rId5"/>
          </p:cNvPr>
          <p:cNvSpPr/>
          <p:nvPr/>
        </p:nvSpPr>
        <p:spPr>
          <a:xfrm>
            <a:off x="2442592" y="3429000"/>
            <a:ext cx="1800200" cy="235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hlinkClick r:id="rId6"/>
          </p:cNvPr>
          <p:cNvSpPr/>
          <p:nvPr/>
        </p:nvSpPr>
        <p:spPr>
          <a:xfrm>
            <a:off x="2411760" y="3816846"/>
            <a:ext cx="1800200" cy="235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44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Mé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agues">
  <a:themeElements>
    <a:clrScheme name="Vagues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Vagues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agues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167</TotalTime>
  <Words>379</Words>
  <Application>Microsoft Office PowerPoint</Application>
  <PresentationFormat>Affichage à l'écran (4:3)</PresentationFormat>
  <Paragraphs>74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Candara</vt:lpstr>
      <vt:lpstr>Symbol</vt:lpstr>
      <vt:lpstr>Thème Office</vt:lpstr>
      <vt:lpstr>Vagues</vt:lpstr>
      <vt:lpstr>Recevoir les messages de ma boite mail professionnelle sur mon adresse académique prénoms.nom@ac-martinique.fr</vt:lpstr>
      <vt:lpstr>Il me faut: </vt:lpstr>
      <vt:lpstr>1. Je me connecte au service d’authentification  </vt:lpstr>
      <vt:lpstr>Présentation PowerPoint</vt:lpstr>
      <vt:lpstr>Présentation PowerPoint</vt:lpstr>
      <vt:lpstr>2. Enregistrer une adresse de transfert (1)</vt:lpstr>
      <vt:lpstr>2. Enregistrer une adresse de transfert (2)</vt:lpstr>
      <vt:lpstr>2. Je choisi ma configuration</vt:lpstr>
      <vt:lpstr>Présentation PowerPoint</vt:lpstr>
      <vt:lpstr>Retrouver son identifiant et son mot de passe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Recevoir les messages de ma boite mail professionnelle sur mon adresse académique prénoms.nom@ac-martinique.fr</dc:title>
  <dc:creator>Severine EM</dc:creator>
  <cp:lastModifiedBy>Christine Monlouis</cp:lastModifiedBy>
  <cp:revision>10</cp:revision>
  <dcterms:created xsi:type="dcterms:W3CDTF">2014-11-05T00:31:20Z</dcterms:created>
  <dcterms:modified xsi:type="dcterms:W3CDTF">2016-10-04T23:09:53Z</dcterms:modified>
</cp:coreProperties>
</file>