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30"/>
  </p:notesMasterIdLst>
  <p:sldIdLst>
    <p:sldId id="256" r:id="rId3"/>
    <p:sldId id="260" r:id="rId4"/>
    <p:sldId id="259" r:id="rId5"/>
    <p:sldId id="273" r:id="rId6"/>
    <p:sldId id="258" r:id="rId7"/>
    <p:sldId id="278" r:id="rId8"/>
    <p:sldId id="282" r:id="rId9"/>
    <p:sldId id="283" r:id="rId10"/>
    <p:sldId id="262" r:id="rId11"/>
    <p:sldId id="276" r:id="rId12"/>
    <p:sldId id="275" r:id="rId13"/>
    <p:sldId id="272" r:id="rId14"/>
    <p:sldId id="281" r:id="rId15"/>
    <p:sldId id="257" r:id="rId16"/>
    <p:sldId id="284" r:id="rId17"/>
    <p:sldId id="285" r:id="rId18"/>
    <p:sldId id="277" r:id="rId19"/>
    <p:sldId id="287" r:id="rId20"/>
    <p:sldId id="288" r:id="rId21"/>
    <p:sldId id="289" r:id="rId22"/>
    <p:sldId id="266" r:id="rId23"/>
    <p:sldId id="265" r:id="rId24"/>
    <p:sldId id="280" r:id="rId25"/>
    <p:sldId id="264" r:id="rId26"/>
    <p:sldId id="263" r:id="rId27"/>
    <p:sldId id="270" r:id="rId28"/>
    <p:sldId id="274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therine%20Jondrevill\Documents\NANCY\manips\2012%20canards%20chlord&#233;cone\r&#233;sultats\2012%20CLD%20canards%202013%2001%200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therine%20Jondrevill\Documents\NANCY\manips\2012%20canards%20chlord&#233;cone\r&#233;sultats\2012%20CLD%20canards%202013%2001%200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30183056086444"/>
          <c:y val="3.3556131821151997E-2"/>
          <c:w val="0.8178438661710119"/>
          <c:h val="0.68678160919540276"/>
        </c:manualLayout>
      </c:layout>
      <c:scatterChart>
        <c:scatterStyle val="lineMarker"/>
        <c:varyColors val="0"/>
        <c:ser>
          <c:idx val="1"/>
          <c:order val="0"/>
          <c:tx>
            <c:v>Parcours</c:v>
          </c:tx>
          <c:spPr>
            <a:ln w="28575">
              <a:noFill/>
            </a:ln>
          </c:spPr>
          <c:marker>
            <c:symbol val="triangle"/>
            <c:size val="20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trendline>
            <c:spPr>
              <a:ln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2"/>
            <c:dispRSqr val="0"/>
            <c:dispEq val="0"/>
          </c:trendline>
          <c:xVal>
            <c:numRef>
              <c:f>(Résultats!$BE$6:$BE$12;Résultats!$BE$18)</c:f>
              <c:numCache>
                <c:formatCode>General</c:formatCode>
                <c:ptCount val="8"/>
                <c:pt idx="0" formatCode="0.0">
                  <c:v>10</c:v>
                </c:pt>
                <c:pt idx="2" formatCode="0.0">
                  <c:v>22.142857142857164</c:v>
                </c:pt>
                <c:pt idx="4" formatCode="0.0">
                  <c:v>25.142857142857164</c:v>
                </c:pt>
                <c:pt idx="6" formatCode="0.0">
                  <c:v>28.142857142857164</c:v>
                </c:pt>
                <c:pt idx="7" formatCode="0.0">
                  <c:v>32.285714285714285</c:v>
                </c:pt>
              </c:numCache>
            </c:numRef>
          </c:xVal>
          <c:yVal>
            <c:numRef>
              <c:f>(Résultats!$BX$6:$BX$12;Résultats!$BX$18)</c:f>
              <c:numCache>
                <c:formatCode>0</c:formatCode>
                <c:ptCount val="8"/>
                <c:pt idx="0">
                  <c:v>59.5</c:v>
                </c:pt>
                <c:pt idx="1">
                  <c:v>21.5</c:v>
                </c:pt>
                <c:pt idx="2">
                  <c:v>78</c:v>
                </c:pt>
                <c:pt idx="3">
                  <c:v>10.255080041943451</c:v>
                </c:pt>
                <c:pt idx="4">
                  <c:v>86.75</c:v>
                </c:pt>
                <c:pt idx="5">
                  <c:v>7.6089311557756476</c:v>
                </c:pt>
                <c:pt idx="6">
                  <c:v>168.5</c:v>
                </c:pt>
                <c:pt idx="7">
                  <c:v>153</c:v>
                </c:pt>
              </c:numCache>
            </c:numRef>
          </c:yVal>
          <c:smooth val="0"/>
        </c:ser>
        <c:ser>
          <c:idx val="6"/>
          <c:order val="1"/>
          <c:spPr>
            <a:ln w="22225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Ref>
              <c:f>Graph!$AQ$20:$AQ$21</c:f>
              <c:numCache>
                <c:formatCode>0</c:formatCode>
                <c:ptCount val="2"/>
                <c:pt idx="0">
                  <c:v>0</c:v>
                </c:pt>
                <c:pt idx="1">
                  <c:v>34</c:v>
                </c:pt>
              </c:numCache>
            </c:numRef>
          </c:xVal>
          <c:yVal>
            <c:numRef>
              <c:f>Graph!$AR$20:$AR$21</c:f>
              <c:numCache>
                <c:formatCode>0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44210976"/>
        <c:axId val="-444208256"/>
      </c:scatterChart>
      <c:valAx>
        <c:axId val="-444210976"/>
        <c:scaling>
          <c:orientation val="minMax"/>
          <c:max val="34"/>
          <c:min val="6"/>
        </c:scaling>
        <c:delete val="0"/>
        <c:axPos val="b"/>
        <c:title>
          <c:tx>
            <c:rich>
              <a:bodyPr/>
              <a:lstStyle/>
              <a:p>
                <a:pPr>
                  <a:defRPr lang="en-US" sz="1600" b="1" i="0" u="none" strike="noStrike" baseline="0" noProof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600" noProof="0" dirty="0"/>
                  <a:t>Age </a:t>
                </a:r>
                <a:r>
                  <a:rPr lang="en-US" sz="1600" noProof="0" dirty="0" smtClean="0"/>
                  <a:t>(</a:t>
                </a:r>
                <a:r>
                  <a:rPr lang="en-US" sz="1600" noProof="0" dirty="0" err="1" smtClean="0"/>
                  <a:t>semaines</a:t>
                </a:r>
                <a:r>
                  <a:rPr lang="en-US" sz="1600" noProof="0" dirty="0" smtClean="0"/>
                  <a:t>)</a:t>
                </a:r>
                <a:endParaRPr lang="en-US" sz="1600" noProof="0" dirty="0"/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-444208256"/>
        <c:crosses val="autoZero"/>
        <c:crossBetween val="midCat"/>
        <c:majorUnit val="2"/>
      </c:valAx>
      <c:valAx>
        <c:axId val="-4442082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fr-FR" sz="1600" dirty="0" smtClean="0"/>
                  <a:t>Cuisse</a:t>
                </a:r>
                <a:r>
                  <a:rPr lang="fr-FR" sz="1600" baseline="0" dirty="0" smtClean="0"/>
                  <a:t> avec peau, t</a:t>
                </a:r>
                <a:r>
                  <a:rPr lang="fr-FR" sz="1600" dirty="0" smtClean="0"/>
                  <a:t>eneur CLD µg/</a:t>
                </a:r>
                <a:r>
                  <a:rPr lang="fr-FR" sz="1600" baseline="0" dirty="0" smtClean="0"/>
                  <a:t> </a:t>
                </a:r>
                <a:r>
                  <a:rPr lang="fr-FR" sz="1600" dirty="0" smtClean="0"/>
                  <a:t>kg</a:t>
                </a:r>
                <a:endParaRPr lang="fr-FR" sz="1600" dirty="0"/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-44421097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30183056086444"/>
          <c:y val="3.3556131821151997E-2"/>
          <c:w val="0.8178438661710119"/>
          <c:h val="0.68678160919540265"/>
        </c:manualLayout>
      </c:layout>
      <c:scatterChart>
        <c:scatterStyle val="lineMarker"/>
        <c:varyColors val="0"/>
        <c:ser>
          <c:idx val="1"/>
          <c:order val="0"/>
          <c:tx>
            <c:v>Parcours</c:v>
          </c:tx>
          <c:spPr>
            <a:ln w="28575">
              <a:noFill/>
            </a:ln>
          </c:spPr>
          <c:marker>
            <c:symbol val="triangle"/>
            <c:size val="20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trendline>
            <c:spPr>
              <a:ln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2"/>
            <c:dispRSqr val="0"/>
            <c:dispEq val="0"/>
          </c:trendline>
          <c:xVal>
            <c:numRef>
              <c:f>(Résultats!$BE$6:$BE$12;Résultats!$BE$18)</c:f>
              <c:numCache>
                <c:formatCode>General</c:formatCode>
                <c:ptCount val="8"/>
                <c:pt idx="0" formatCode="0.0">
                  <c:v>10</c:v>
                </c:pt>
                <c:pt idx="2" formatCode="0.0">
                  <c:v>22.142857142857164</c:v>
                </c:pt>
                <c:pt idx="4" formatCode="0.0">
                  <c:v>25.142857142857164</c:v>
                </c:pt>
                <c:pt idx="6" formatCode="0.0">
                  <c:v>28.142857142857164</c:v>
                </c:pt>
                <c:pt idx="7" formatCode="0.0">
                  <c:v>32.285714285714285</c:v>
                </c:pt>
              </c:numCache>
            </c:numRef>
          </c:xVal>
          <c:yVal>
            <c:numRef>
              <c:f>(Résultats!$BX$6:$BX$12;Résultats!$BX$18)</c:f>
              <c:numCache>
                <c:formatCode>0</c:formatCode>
                <c:ptCount val="8"/>
                <c:pt idx="0">
                  <c:v>59.5</c:v>
                </c:pt>
                <c:pt idx="1">
                  <c:v>21.5</c:v>
                </c:pt>
                <c:pt idx="2">
                  <c:v>78</c:v>
                </c:pt>
                <c:pt idx="3">
                  <c:v>10.255080041943451</c:v>
                </c:pt>
                <c:pt idx="4">
                  <c:v>86.75</c:v>
                </c:pt>
                <c:pt idx="5">
                  <c:v>7.6089311557756476</c:v>
                </c:pt>
                <c:pt idx="6">
                  <c:v>168.5</c:v>
                </c:pt>
                <c:pt idx="7">
                  <c:v>153</c:v>
                </c:pt>
              </c:numCache>
            </c:numRef>
          </c:yVal>
          <c:smooth val="0"/>
        </c:ser>
        <c:ser>
          <c:idx val="3"/>
          <c:order val="1"/>
          <c:tx>
            <c:v>Claustration</c:v>
          </c:tx>
          <c:spPr>
            <a:ln w="28575">
              <a:noFill/>
            </a:ln>
          </c:spPr>
          <c:marker>
            <c:symbol val="triangle"/>
            <c:size val="20"/>
            <c:spPr>
              <a:solidFill>
                <a:sysClr val="window" lastClr="FFFFFF"/>
              </a:solidFill>
              <a:ln w="31750">
                <a:solidFill>
                  <a:srgbClr val="92D050"/>
                </a:solidFill>
              </a:ln>
            </c:spPr>
          </c:marker>
          <c:xVal>
            <c:numRef>
              <c:f>(Résultats!$BE$14:$BE$16;Résultats!$BE$20)</c:f>
              <c:numCache>
                <c:formatCode>General</c:formatCode>
                <c:ptCount val="4"/>
                <c:pt idx="0" formatCode="0.0">
                  <c:v>25.142857142857164</c:v>
                </c:pt>
                <c:pt idx="2" formatCode="0.0">
                  <c:v>28.142857142857164</c:v>
                </c:pt>
                <c:pt idx="3" formatCode="0.0">
                  <c:v>32.285714285714285</c:v>
                </c:pt>
              </c:numCache>
            </c:numRef>
          </c:xVal>
          <c:yVal>
            <c:numRef>
              <c:f>(Résultats!$BX$14:$BX$16;Résultats!$BX$20)</c:f>
              <c:numCache>
                <c:formatCode>0</c:formatCode>
                <c:ptCount val="4"/>
                <c:pt idx="0">
                  <c:v>42</c:v>
                </c:pt>
                <c:pt idx="1">
                  <c:v>5.9916608715780963</c:v>
                </c:pt>
                <c:pt idx="2">
                  <c:v>17.8</c:v>
                </c:pt>
                <c:pt idx="3">
                  <c:v>7.3333333333333401</c:v>
                </c:pt>
              </c:numCache>
            </c:numRef>
          </c:yVal>
          <c:smooth val="0"/>
        </c:ser>
        <c:ser>
          <c:idx val="4"/>
          <c:order val="2"/>
          <c:spPr>
            <a:ln w="22225">
              <a:solidFill>
                <a:sysClr val="windowText" lastClr="000000"/>
              </a:solidFill>
              <a:headEnd type="triangle"/>
              <a:tailEnd type="none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378451194921833E-2"/>
                  <c:y val="-4.1970535019918417E-2"/>
                </c:manualLayout>
              </c:layout>
              <c:tx>
                <c:rich>
                  <a:bodyPr anchor="ctr" anchorCtr="0"/>
                  <a:lstStyle/>
                  <a:p>
                    <a:pPr>
                      <a:defRPr sz="1400"/>
                    </a:pPr>
                    <a:r>
                      <a:rPr lang="en-US" sz="1400" dirty="0" smtClean="0"/>
                      <a:t>Confinement</a:t>
                    </a:r>
                    <a:endParaRPr lang="en-US" sz="1400" dirty="0"/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Graph!$AO$20:$AO$21</c:f>
              <c:numCache>
                <c:formatCode>0.0</c:formatCode>
                <c:ptCount val="2"/>
                <c:pt idx="0">
                  <c:v>22.142857142857164</c:v>
                </c:pt>
                <c:pt idx="1">
                  <c:v>22.142857142857164</c:v>
                </c:pt>
              </c:numCache>
            </c:numRef>
          </c:xVal>
          <c:yVal>
            <c:numRef>
              <c:f>Graph!$AP$20:$AP$21</c:f>
              <c:numCache>
                <c:formatCode>0</c:formatCode>
                <c:ptCount val="2"/>
                <c:pt idx="0">
                  <c:v>90</c:v>
                </c:pt>
                <c:pt idx="1">
                  <c:v>140</c:v>
                </c:pt>
              </c:numCache>
            </c:numRef>
          </c:yVal>
          <c:smooth val="0"/>
        </c:ser>
        <c:ser>
          <c:idx val="5"/>
          <c:order val="3"/>
          <c:spPr>
            <a:ln w="19050">
              <a:solidFill>
                <a:prstClr val="black">
                  <a:lumMod val="50000"/>
                  <a:lumOff val="50000"/>
                </a:prstClr>
              </a:solidFill>
              <a:prstDash val="dash"/>
            </a:ln>
          </c:spPr>
          <c:marker>
            <c:symbol val="none"/>
          </c:marker>
          <c:xVal>
            <c:numRef>
              <c:f>'décroissance femelles'!$E$9:$E$12</c:f>
              <c:numCache>
                <c:formatCode>0.0</c:formatCode>
                <c:ptCount val="4"/>
                <c:pt idx="0">
                  <c:v>22.142857142857164</c:v>
                </c:pt>
                <c:pt idx="1">
                  <c:v>25.142857142857164</c:v>
                </c:pt>
                <c:pt idx="2">
                  <c:v>28.142857142857164</c:v>
                </c:pt>
                <c:pt idx="3">
                  <c:v>32.285714285714285</c:v>
                </c:pt>
              </c:numCache>
            </c:numRef>
          </c:xVal>
          <c:yVal>
            <c:numRef>
              <c:f>'décroissance femelles'!$G$9:$G$12</c:f>
              <c:numCache>
                <c:formatCode>0</c:formatCode>
                <c:ptCount val="4"/>
                <c:pt idx="0">
                  <c:v>78.864864864864856</c:v>
                </c:pt>
                <c:pt idx="1">
                  <c:v>39.19055666760832</c:v>
                </c:pt>
                <c:pt idx="2">
                  <c:v>19.475082275849761</c:v>
                </c:pt>
                <c:pt idx="3">
                  <c:v>9.0542640857149213</c:v>
                </c:pt>
              </c:numCache>
            </c:numRef>
          </c:yVal>
          <c:smooth val="1"/>
        </c:ser>
        <c:ser>
          <c:idx val="6"/>
          <c:order val="4"/>
          <c:spPr>
            <a:ln w="22225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Ref>
              <c:f>Graph!$AQ$20:$AQ$21</c:f>
              <c:numCache>
                <c:formatCode>0</c:formatCode>
                <c:ptCount val="2"/>
                <c:pt idx="0">
                  <c:v>0</c:v>
                </c:pt>
                <c:pt idx="1">
                  <c:v>34</c:v>
                </c:pt>
              </c:numCache>
            </c:numRef>
          </c:xVal>
          <c:yVal>
            <c:numRef>
              <c:f>Graph!$AR$20:$AR$21</c:f>
              <c:numCache>
                <c:formatCode>0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44205536"/>
        <c:axId val="-444204992"/>
      </c:scatterChart>
      <c:valAx>
        <c:axId val="-444205536"/>
        <c:scaling>
          <c:orientation val="minMax"/>
          <c:max val="34"/>
          <c:min val="6"/>
        </c:scaling>
        <c:delete val="0"/>
        <c:axPos val="b"/>
        <c:title>
          <c:tx>
            <c:rich>
              <a:bodyPr/>
              <a:lstStyle/>
              <a:p>
                <a:pPr>
                  <a:defRPr lang="en-US" sz="1600" b="1" i="0" u="none" strike="noStrike" baseline="0" noProof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600" noProof="0" dirty="0"/>
                  <a:t>Age </a:t>
                </a:r>
                <a:r>
                  <a:rPr lang="en-US" sz="1600" noProof="0" dirty="0" smtClean="0"/>
                  <a:t>(</a:t>
                </a:r>
                <a:r>
                  <a:rPr lang="en-US" sz="1600" noProof="0" dirty="0" err="1" smtClean="0"/>
                  <a:t>semaines</a:t>
                </a:r>
                <a:r>
                  <a:rPr lang="en-US" sz="1600" noProof="0" dirty="0" smtClean="0"/>
                  <a:t>)</a:t>
                </a:r>
                <a:endParaRPr lang="en-US" sz="1600" noProof="0" dirty="0"/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-444204992"/>
        <c:crosses val="autoZero"/>
        <c:crossBetween val="midCat"/>
        <c:majorUnit val="2"/>
      </c:valAx>
      <c:valAx>
        <c:axId val="-4442049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fr-FR" sz="1600" dirty="0" smtClean="0"/>
                  <a:t>Cuisse avec peau, teneur CLD µg</a:t>
                </a:r>
                <a:r>
                  <a:rPr lang="fr-FR" sz="1600" baseline="0" dirty="0" smtClean="0"/>
                  <a:t> /</a:t>
                </a:r>
                <a:r>
                  <a:rPr lang="fr-FR" sz="1600" dirty="0" smtClean="0"/>
                  <a:t>kg</a:t>
                </a:r>
                <a:endParaRPr lang="fr-FR" sz="1600" dirty="0"/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-44420553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Relationship Id="rId4" Type="http://schemas.openxmlformats.org/officeDocument/2006/relationships/image" Target="../media/image6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A9973-8DB7-4EDA-AEEC-5DFAE9894CBF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74A2F-34F2-4A3A-822D-0DD2606D07F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124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i="1" dirty="0" smtClean="0">
                <a:solidFill>
                  <a:srgbClr val="0F0179"/>
                </a:solidFill>
                <a:latin typeface="Arial" pitchFamily="34" charset="0"/>
                <a:cs typeface="Arial" pitchFamily="34" charset="0"/>
              </a:rPr>
              <a:t>Les </a:t>
            </a:r>
            <a:r>
              <a:rPr lang="fr-FR" sz="1200" i="1" dirty="0" err="1" smtClean="0">
                <a:solidFill>
                  <a:srgbClr val="0F0179"/>
                </a:solidFill>
                <a:latin typeface="Arial" pitchFamily="34" charset="0"/>
                <a:cs typeface="Arial" pitchFamily="34" charset="0"/>
              </a:rPr>
              <a:t>nitisols</a:t>
            </a:r>
            <a:r>
              <a:rPr lang="fr-FR" sz="1200" i="1" dirty="0" smtClean="0">
                <a:solidFill>
                  <a:srgbClr val="0F0179"/>
                </a:solidFill>
                <a:latin typeface="Arial" pitchFamily="34" charset="0"/>
                <a:cs typeface="Arial" pitchFamily="34" charset="0"/>
              </a:rPr>
              <a:t> , moins pollués, sont cependant aujourd’hui tout aussi contaminants pour les eaux et les cultures que les andosols, plus pollués.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1BE9C0-4ED6-41F2-A31F-FC69C7461B05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743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F7324CC-480A-419D-8BBA-602D6C5B5E90}" type="slidenum">
              <a:rPr lang="fr-FR" smtClean="0"/>
              <a:pPr/>
              <a:t>5</a:t>
            </a:fld>
            <a:endParaRPr lang="fr-FR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8600" indent="-228600" eaLnBrk="1" hangingPunct="1"/>
            <a:r>
              <a:rPr lang="fr-FR" smtClean="0"/>
              <a:t>Phil</a:t>
            </a:r>
          </a:p>
          <a:p>
            <a:pPr marL="228600" indent="-228600" eaLnBrk="1" hangingPunct="1">
              <a:buFontTx/>
              <a:buChar char="-"/>
            </a:pPr>
            <a:r>
              <a:rPr lang="fr-FR" smtClean="0"/>
              <a:t>Il y en a partout (pas sur la lune…) – qui sait !</a:t>
            </a:r>
          </a:p>
          <a:p>
            <a:pPr marL="228600" indent="-228600" eaLnBrk="1" hangingPunct="1">
              <a:buFontTx/>
              <a:buChar char="-"/>
            </a:pPr>
            <a:r>
              <a:rPr lang="fr-FR" smtClean="0"/>
              <a:t>La contamination est éminemment dépendante des conditions de milieu</a:t>
            </a:r>
          </a:p>
          <a:p>
            <a:pPr marL="228600" indent="-228600" eaLnBrk="1" hangingPunct="1">
              <a:buFontTx/>
              <a:buChar char="-"/>
            </a:pPr>
            <a:r>
              <a:rPr lang="fr-FR" smtClean="0"/>
              <a:t>Processus de transfert, de départ et d’accumulation</a:t>
            </a:r>
          </a:p>
        </p:txBody>
      </p:sp>
    </p:spTree>
    <p:extLst>
      <p:ext uri="{BB962C8B-B14F-4D97-AF65-F5344CB8AC3E}">
        <p14:creationId xmlns:p14="http://schemas.microsoft.com/office/powerpoint/2010/main" val="813387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>
                <a:latin typeface="Arial" charset="0"/>
                <a:ea typeface="ＭＳ Ｐゴシック" pitchFamily="34" charset="-128"/>
                <a:cs typeface="Arial" charset="0"/>
              </a:rPr>
              <a:t>Importance de la </a:t>
            </a:r>
            <a:r>
              <a:rPr lang="fr-FR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biodisponibilité de la molécule </a:t>
            </a:r>
            <a:r>
              <a:rPr lang="fr-FR" smtClean="0">
                <a:latin typeface="Arial" charset="0"/>
                <a:ea typeface="ＭＳ Ｐゴシック" pitchFamily="34" charset="-128"/>
                <a:cs typeface="Arial" charset="0"/>
              </a:rPr>
              <a:t>dans le sol : la contamination des organes végétaux est expliquée par la </a:t>
            </a:r>
            <a:r>
              <a:rPr lang="fr-FR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chlordécone dissoute dans le volume de sol </a:t>
            </a:r>
            <a:r>
              <a:rPr lang="fr-FR" smtClean="0">
                <a:latin typeface="Arial" charset="0"/>
                <a:ea typeface="ＭＳ Ｐゴシック" pitchFamily="34" charset="-128"/>
                <a:cs typeface="Arial" charset="0"/>
              </a:rPr>
              <a:t>exploré par la plante</a:t>
            </a:r>
          </a:p>
          <a:p>
            <a:pPr>
              <a:spcBef>
                <a:spcPct val="0"/>
              </a:spcBef>
            </a:pPr>
            <a:endParaRPr lang="fr-FR" smtClean="0">
              <a:ea typeface="ＭＳ Ｐゴシック" pitchFamily="34" charset="-128"/>
              <a:cs typeface="Arial" charset="0"/>
            </a:endParaRPr>
          </a:p>
        </p:txBody>
      </p:sp>
      <p:sp>
        <p:nvSpPr>
          <p:cNvPr id="3993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21AAA1-2840-42D8-8D89-3ACD41B06EE4}" type="slidenum">
              <a:rPr lang="fr-FR">
                <a:latin typeface="Times New Roman" pitchFamily="18" charset="0"/>
              </a:rPr>
              <a:pPr/>
              <a:t>8</a:t>
            </a:fld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726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>
                <a:latin typeface="Arial" charset="0"/>
                <a:ea typeface="ＭＳ Ｐゴシック" pitchFamily="34" charset="-128"/>
                <a:cs typeface="Arial" charset="0"/>
              </a:rPr>
              <a:t>Importance de la </a:t>
            </a:r>
            <a:r>
              <a:rPr lang="fr-FR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biodisponibilité de la molécule </a:t>
            </a:r>
            <a:r>
              <a:rPr lang="fr-FR" smtClean="0">
                <a:latin typeface="Arial" charset="0"/>
                <a:ea typeface="ＭＳ Ｐゴシック" pitchFamily="34" charset="-128"/>
                <a:cs typeface="Arial" charset="0"/>
              </a:rPr>
              <a:t>dans le sol : la contamination des organes végétaux est expliquée par la </a:t>
            </a:r>
            <a:r>
              <a:rPr lang="fr-FR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chlordécone dissoute dans le volume de sol </a:t>
            </a:r>
            <a:r>
              <a:rPr lang="fr-FR" smtClean="0">
                <a:latin typeface="Arial" charset="0"/>
                <a:ea typeface="ＭＳ Ｐゴシック" pitchFamily="34" charset="-128"/>
                <a:cs typeface="Arial" charset="0"/>
              </a:rPr>
              <a:t>exploré par la plante</a:t>
            </a:r>
          </a:p>
          <a:p>
            <a:pPr>
              <a:spcBef>
                <a:spcPct val="0"/>
              </a:spcBef>
            </a:pPr>
            <a:endParaRPr lang="fr-FR" smtClean="0">
              <a:ea typeface="ＭＳ Ｐゴシック" pitchFamily="34" charset="-128"/>
              <a:cs typeface="Arial" charset="0"/>
            </a:endParaRP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74E5B2F-9B05-40A9-9F55-3F68BB317801}" type="slidenum">
              <a:rPr lang="fr-FR">
                <a:latin typeface="Times New Roman" pitchFamily="18" charset="0"/>
              </a:rPr>
              <a:pPr/>
              <a:t>9</a:t>
            </a:fld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950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55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80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57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31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50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31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6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30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510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021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335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D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DO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8C4CA-F86E-446A-A8EE-4ED11466F2F6}" type="slidenum">
              <a:rPr lang="es-DO"/>
              <a:pPr>
                <a:defRPr/>
              </a:pPr>
              <a:t>‹N°›</a:t>
            </a:fld>
            <a:endParaRPr lang="es-DO"/>
          </a:p>
        </p:txBody>
      </p:sp>
      <p:pic>
        <p:nvPicPr>
          <p:cNvPr id="11" name="Picture 3" descr="E:\IMAGES\bandeau4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12" name="Picture 4" descr="E:\IMAGES\bandeauverti1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015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1016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383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631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49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32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311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009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518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641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882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942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75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A2A4C-5441-458E-9ABB-7508469D3DB4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6639E-C60D-4F5C-9508-D47BA393C8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83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FE32D-F2A2-481D-9931-E79B619093AE}" type="datetimeFigureOut">
              <a:rPr lang="fr-FR" smtClean="0"/>
              <a:pPr/>
              <a:t>07/12/2016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A78C0-B6C9-469C-9AB3-8AFA1CD9AC1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96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6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wmf"/><Relationship Id="rId17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5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7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18" Type="http://schemas.openxmlformats.org/officeDocument/2006/relationships/hyperlink" Target="http://images.google.fr/imgres?imgurl=http://www.fairesonjardin.fr/images/plantes/christophine_formation.jpg&amp;imgrefurl=http://www.fairesonjardin.fr/plantes.php?id=025&amp;usg=__hfmBL6GE0zBNx_c2NLGmIiNbdKc=&amp;h=375&amp;w=500&amp;sz=33&amp;hl=fr&amp;start=10&amp;um=1&amp;tbnid=VWA-XYXd6wgE6M:&amp;tbnh=98&amp;tbnw=130&amp;prev=/images?q=christophine+plantation&amp;hl=fr&amp;rlz=1T4ADFA_frFR347FR348&amp;sa=N&amp;um=1" TargetMode="External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7.jpeg"/><Relationship Id="rId2" Type="http://schemas.openxmlformats.org/officeDocument/2006/relationships/notesSlide" Target="../notesSlides/notesSlide4.xml"/><Relationship Id="rId16" Type="http://schemas.openxmlformats.org/officeDocument/2006/relationships/hyperlink" Target="http://images.google.fr/imgres?imgurl=http://www.lesamoureuxdelapoesie.com/Goyaves.jpg&amp;imgrefurl=http://www.lesamoureuxdelapoesie.com/Goyave.htm&amp;usg=__B2sO2sKxtRQ4aMxiqkqniEUPZv4=&amp;h=450&amp;w=600&amp;sz=34&amp;hl=fr&amp;start=12&amp;um=1&amp;tbnid=ZhpNuhpw4AXQ1M:&amp;tbnh=101&amp;tbnw=135&amp;prev=/images?q=goyave&amp;hl=fr&amp;rlz=1T4ADFA_frFR347FR348&amp;sa=N&amp;um=1" TargetMode="External"/><Relationship Id="rId20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19" Type="http://schemas.openxmlformats.org/officeDocument/2006/relationships/image" Target="../media/image48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2.jpe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51.jpe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2.jpe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chart" Target="../charts/chart2.xml"/><Relationship Id="rId4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9.jpeg"/><Relationship Id="rId3" Type="http://schemas.openxmlformats.org/officeDocument/2006/relationships/image" Target="../media/image67.jpeg"/><Relationship Id="rId7" Type="http://schemas.openxmlformats.org/officeDocument/2006/relationships/image" Target="../media/image64.png"/><Relationship Id="rId12" Type="http://schemas.openxmlformats.org/officeDocument/2006/relationships/image" Target="../media/image68.jpe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2.jpe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6.png"/><Relationship Id="rId5" Type="http://schemas.openxmlformats.org/officeDocument/2006/relationships/image" Target="../media/image63.png"/><Relationship Id="rId15" Type="http://schemas.openxmlformats.org/officeDocument/2006/relationships/image" Target="../media/image71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png"/><Relationship Id="rId7" Type="http://schemas.openxmlformats.org/officeDocument/2006/relationships/image" Target="../media/image83.gif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jpeg"/><Relationship Id="rId11" Type="http://schemas.openxmlformats.org/officeDocument/2006/relationships/image" Target="../media/image87.emf"/><Relationship Id="rId5" Type="http://schemas.openxmlformats.org/officeDocument/2006/relationships/image" Target="../media/image81.jpeg"/><Relationship Id="rId10" Type="http://schemas.openxmlformats.org/officeDocument/2006/relationships/image" Target="../media/image86.jpeg"/><Relationship Id="rId4" Type="http://schemas.openxmlformats.org/officeDocument/2006/relationships/image" Target="../media/image80.jpeg"/><Relationship Id="rId9" Type="http://schemas.openxmlformats.org/officeDocument/2006/relationships/image" Target="../media/image85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13" Type="http://schemas.openxmlformats.org/officeDocument/2006/relationships/image" Target="../media/image2.jpeg"/><Relationship Id="rId3" Type="http://schemas.openxmlformats.org/officeDocument/2006/relationships/image" Target="../media/image89.jpeg"/><Relationship Id="rId7" Type="http://schemas.openxmlformats.org/officeDocument/2006/relationships/image" Target="../media/image87.emf"/><Relationship Id="rId12" Type="http://schemas.openxmlformats.org/officeDocument/2006/relationships/image" Target="../media/image1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96.jpeg"/><Relationship Id="rId5" Type="http://schemas.openxmlformats.org/officeDocument/2006/relationships/image" Target="../media/image91.jpeg"/><Relationship Id="rId10" Type="http://schemas.openxmlformats.org/officeDocument/2006/relationships/image" Target="../media/image95.emf"/><Relationship Id="rId4" Type="http://schemas.openxmlformats.org/officeDocument/2006/relationships/image" Target="../media/image90.jpeg"/><Relationship Id="rId9" Type="http://schemas.openxmlformats.org/officeDocument/2006/relationships/image" Target="../media/image9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13" Type="http://schemas.openxmlformats.org/officeDocument/2006/relationships/image" Target="../media/image106.jpeg"/><Relationship Id="rId18" Type="http://schemas.openxmlformats.org/officeDocument/2006/relationships/image" Target="../media/image111.jpeg"/><Relationship Id="rId3" Type="http://schemas.openxmlformats.org/officeDocument/2006/relationships/image" Target="../media/image99.jpeg"/><Relationship Id="rId7" Type="http://schemas.openxmlformats.org/officeDocument/2006/relationships/hyperlink" Target="http://images.google.fr/imgres?imgurl=http://www.lesamoureuxdelapoesie.com/Goyaves.jpg&amp;imgrefurl=http://www.lesamoureuxdelapoesie.com/Goyave.htm&amp;usg=__B2sO2sKxtRQ4aMxiqkqniEUPZv4=&amp;h=450&amp;w=600&amp;sz=34&amp;hl=fr&amp;start=12&amp;um=1&amp;tbnid=ZhpNuhpw4AXQ1M:&amp;tbnh=101&amp;tbnw=135&amp;prev=/images?q=goyave&amp;hl=fr&amp;rlz=1T4ADFA_frFR347FR348&amp;sa=N&amp;um=1" TargetMode="External"/><Relationship Id="rId12" Type="http://schemas.openxmlformats.org/officeDocument/2006/relationships/image" Target="../media/image105.jpeg"/><Relationship Id="rId17" Type="http://schemas.openxmlformats.org/officeDocument/2006/relationships/image" Target="../media/image110.jpeg"/><Relationship Id="rId2" Type="http://schemas.openxmlformats.org/officeDocument/2006/relationships/image" Target="../media/image98.jpeg"/><Relationship Id="rId16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11" Type="http://schemas.openxmlformats.org/officeDocument/2006/relationships/hyperlink" Target="http://www.google.fr/imgres?imgurl=http://savemybrain.net/medias/carotte.jpg&amp;imgrefurl=http://savemybrain.net/v2/2010/07/21/la-carotte/&amp;h=326&amp;w=270&amp;sz=29&amp;tbnid=0AvzZX_vfBghmM:&amp;tbnh=247&amp;tbnw=204&amp;prev=/images?q=carotte+photo&amp;hl=fr&amp;usg=__is9_aaM1CvcZc5MnwQJDDc1eCy0=&amp;sa=X&amp;ei=BnZgTLyIPMmJ4QainrzSBw&amp;ved=0CBkQ9QEwAQ" TargetMode="External"/><Relationship Id="rId5" Type="http://schemas.openxmlformats.org/officeDocument/2006/relationships/image" Target="../media/image101.jpeg"/><Relationship Id="rId15" Type="http://schemas.openxmlformats.org/officeDocument/2006/relationships/image" Target="../media/image108.jpeg"/><Relationship Id="rId10" Type="http://schemas.openxmlformats.org/officeDocument/2006/relationships/image" Target="../media/image104.jpeg"/><Relationship Id="rId4" Type="http://schemas.openxmlformats.org/officeDocument/2006/relationships/image" Target="../media/image100.jpeg"/><Relationship Id="rId9" Type="http://schemas.openxmlformats.org/officeDocument/2006/relationships/hyperlink" Target="http://images.google.fr/imgres?imgurl=http://www.fairesonjardin.fr/images/plantes/christophine_formation.jpg&amp;imgrefurl=http://www.fairesonjardin.fr/plantes.php?id=025&amp;usg=__hfmBL6GE0zBNx_c2NLGmIiNbdKc=&amp;h=375&amp;w=500&amp;sz=33&amp;hl=fr&amp;start=10&amp;um=1&amp;tbnid=VWA-XYXd6wgE6M:&amp;tbnh=98&amp;tbnw=130&amp;prev=/images?q=christophine+plantation&amp;hl=fr&amp;rlz=1T4ADFA_frFR347FR348&amp;sa=N&amp;um=1" TargetMode="External"/><Relationship Id="rId14" Type="http://schemas.openxmlformats.org/officeDocument/2006/relationships/image" Target="../media/image10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3" Type="http://schemas.openxmlformats.org/officeDocument/2006/relationships/hyperlink" Target="http://www.e-sante.fr/docs/img_art/000026/002569_v.jpg" TargetMode="External"/><Relationship Id="rId7" Type="http://schemas.openxmlformats.org/officeDocument/2006/relationships/image" Target="../media/image120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10" Type="http://schemas.openxmlformats.org/officeDocument/2006/relationships/image" Target="../media/image123.jpeg"/><Relationship Id="rId4" Type="http://schemas.openxmlformats.org/officeDocument/2006/relationships/image" Target="../media/image117.jpeg"/><Relationship Id="rId9" Type="http://schemas.openxmlformats.org/officeDocument/2006/relationships/image" Target="../media/image1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275106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Pollution par les pesticides aux Antilles: un état des lieux de la recherche agro environnementale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83568" y="5034519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Magalie LESUEUR JANNOYER</a:t>
            </a:r>
          </a:p>
          <a:p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Florence CLOSTRE,</a:t>
            </a:r>
          </a:p>
          <a:p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Céline CARLES,</a:t>
            </a:r>
          </a:p>
          <a:p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Philippe CATTAN</a:t>
            </a:r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smtClean="0">
                <a:solidFill>
                  <a:schemeClr val="bg1">
                    <a:lumMod val="50000"/>
                  </a:schemeClr>
                </a:solidFill>
              </a:rPr>
              <a:t>Collège E Glissant, mars 2014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5643578"/>
            <a:ext cx="257176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 descr="PClordec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65109" y="4896044"/>
            <a:ext cx="1785950" cy="713472"/>
          </a:xfrm>
          <a:prstGeom prst="rect">
            <a:avLst/>
          </a:prstGeom>
        </p:spPr>
      </p:pic>
      <p:pic>
        <p:nvPicPr>
          <p:cNvPr id="8" name="Picture 4" descr="chlordecone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765110" y="692696"/>
            <a:ext cx="1981252" cy="1732872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9" name="Picture 3" descr="E:\IMAGES\bandeau4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10" name="Picture 4" descr="E:\IMAGES\bandeauverti1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546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Une pollution chronique </a:t>
            </a:r>
            <a:br>
              <a:rPr lang="fr-FR" dirty="0" smtClean="0"/>
            </a:br>
            <a:r>
              <a:rPr lang="fr-FR" dirty="0" smtClean="0"/>
              <a:t>sur le long terme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6014" y="1744216"/>
            <a:ext cx="8024457" cy="4853136"/>
          </a:xfrm>
        </p:spPr>
        <p:txBody>
          <a:bodyPr>
            <a:normAutofit/>
          </a:bodyPr>
          <a:lstStyle/>
          <a:p>
            <a:r>
              <a:rPr lang="fr-FR" dirty="0"/>
              <a:t>la pollution des sols par la CLD est </a:t>
            </a:r>
            <a:r>
              <a:rPr lang="fr-FR" dirty="0">
                <a:solidFill>
                  <a:schemeClr val="tx2"/>
                </a:solidFill>
              </a:rPr>
              <a:t>durable</a:t>
            </a:r>
            <a:r>
              <a:rPr lang="fr-FR" dirty="0" smtClean="0"/>
              <a:t>, </a:t>
            </a:r>
          </a:p>
          <a:p>
            <a:pPr lvl="1"/>
            <a:r>
              <a:rPr lang="fr-FR" dirty="0" smtClean="0"/>
              <a:t>sans solution efficace de dépollution actuellement  </a:t>
            </a:r>
          </a:p>
          <a:p>
            <a:pPr marL="457200" lvl="1" indent="0">
              <a:buNone/>
            </a:pPr>
            <a:r>
              <a:rPr lang="fr-FR" sz="2600" i="1" dirty="0" smtClean="0"/>
              <a:t>	(des études en cours)</a:t>
            </a:r>
          </a:p>
          <a:p>
            <a:pPr lvl="1"/>
            <a:r>
              <a:rPr lang="fr-FR" sz="2600" dirty="0" smtClean="0">
                <a:solidFill>
                  <a:srgbClr val="FF6600"/>
                </a:solidFill>
                <a:cs typeface="Arial" pitchFamily="34" charset="0"/>
              </a:rPr>
              <a:t>Persistance </a:t>
            </a:r>
            <a:r>
              <a:rPr lang="fr-FR" sz="2600" dirty="0">
                <a:solidFill>
                  <a:srgbClr val="FF6600"/>
                </a:solidFill>
                <a:cs typeface="Arial" pitchFamily="34" charset="0"/>
              </a:rPr>
              <a:t>longue</a:t>
            </a:r>
            <a:r>
              <a:rPr lang="fr-FR" sz="2600" dirty="0">
                <a:cs typeface="Arial" pitchFamily="34" charset="0"/>
              </a:rPr>
              <a:t>, seul le lessivage par les eaux de percolation atténue la </a:t>
            </a:r>
            <a:r>
              <a:rPr lang="fr-FR" sz="2600" dirty="0" smtClean="0">
                <a:cs typeface="Arial" pitchFamily="34" charset="0"/>
              </a:rPr>
              <a:t>pollution</a:t>
            </a:r>
          </a:p>
          <a:p>
            <a:pPr lvl="1"/>
            <a:r>
              <a:rPr lang="fr-FR" sz="2600" dirty="0" smtClean="0">
                <a:cs typeface="Arial" pitchFamily="34" charset="0"/>
              </a:rPr>
              <a:t>Dépend </a:t>
            </a:r>
            <a:r>
              <a:rPr lang="fr-FR" sz="2600" dirty="0">
                <a:cs typeface="Arial" pitchFamily="34" charset="0"/>
              </a:rPr>
              <a:t>de la capacité des sols à retenir la </a:t>
            </a:r>
            <a:r>
              <a:rPr lang="fr-FR" sz="2600" dirty="0" err="1">
                <a:cs typeface="Arial" pitchFamily="34" charset="0"/>
              </a:rPr>
              <a:t>chlordécone</a:t>
            </a:r>
            <a:r>
              <a:rPr lang="fr-FR" sz="2600" dirty="0">
                <a:cs typeface="Arial" pitchFamily="34" charset="0"/>
              </a:rPr>
              <a:t> </a:t>
            </a:r>
            <a:endParaRPr lang="fr-FR" sz="2600" i="1" dirty="0" smtClean="0"/>
          </a:p>
          <a:p>
            <a:pPr marL="457200" lvl="1" indent="0">
              <a:buNone/>
            </a:pPr>
            <a:endParaRPr lang="fr-FR" dirty="0" smtClean="0"/>
          </a:p>
        </p:txBody>
      </p:sp>
      <p:pic>
        <p:nvPicPr>
          <p:cNvPr id="4" name="Picture 4" descr="chlordecone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68344" y="650029"/>
            <a:ext cx="1366050" cy="1194795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791650" y="5744869"/>
            <a:ext cx="63807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FR" sz="2600" b="1" i="1" dirty="0">
                <a:solidFill>
                  <a:srgbClr val="0F0179"/>
                </a:solidFill>
                <a:cs typeface="Arial" pitchFamily="34" charset="0"/>
              </a:rPr>
              <a:t>La dépollution naturelle sera lente</a:t>
            </a:r>
            <a:r>
              <a:rPr lang="fr-FR" sz="2600" b="1" i="1" dirty="0" smtClean="0">
                <a:solidFill>
                  <a:srgbClr val="0F0179"/>
                </a:solidFill>
                <a:cs typeface="Arial" pitchFamily="34" charset="0"/>
              </a:rPr>
              <a:t>.</a:t>
            </a:r>
            <a:endParaRPr lang="fr-FR" sz="2600" b="1" i="1" dirty="0">
              <a:solidFill>
                <a:srgbClr val="0F0179"/>
              </a:solidFill>
              <a:cs typeface="Arial" pitchFamily="34" charset="0"/>
            </a:endParaRPr>
          </a:p>
        </p:txBody>
      </p:sp>
      <p:pic>
        <p:nvPicPr>
          <p:cNvPr id="24" name="Picture 3" descr="E:\IMAGES\bandeau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25" name="Picture 4" descr="E:\IMAGES\bandeauverti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011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15"/>
          <p:cNvGrpSpPr>
            <a:grpSpLocks/>
          </p:cNvGrpSpPr>
          <p:nvPr/>
        </p:nvGrpSpPr>
        <p:grpSpPr bwMode="auto">
          <a:xfrm>
            <a:off x="1907704" y="1393810"/>
            <a:ext cx="4462462" cy="3078163"/>
            <a:chOff x="1259632" y="3284984"/>
            <a:chExt cx="4462462" cy="3078162"/>
          </a:xfrm>
        </p:grpSpPr>
        <p:pic>
          <p:nvPicPr>
            <p:cNvPr id="7203" name="Picture 4" descr="CLD_1994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3284984"/>
              <a:ext cx="4462462" cy="307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04" name="Text Box 19"/>
            <p:cNvSpPr txBox="1">
              <a:spLocks noChangeArrowheads="1"/>
            </p:cNvSpPr>
            <p:nvPr/>
          </p:nvSpPr>
          <p:spPr bwMode="auto">
            <a:xfrm>
              <a:off x="1259632" y="5445224"/>
              <a:ext cx="129614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sz="16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Tous sols fortement pollués</a:t>
              </a:r>
            </a:p>
          </p:txBody>
        </p:sp>
      </p:grpSp>
      <p:grpSp>
        <p:nvGrpSpPr>
          <p:cNvPr id="5" name="Groupe 23"/>
          <p:cNvGrpSpPr>
            <a:grpSpLocks/>
          </p:cNvGrpSpPr>
          <p:nvPr/>
        </p:nvGrpSpPr>
        <p:grpSpPr bwMode="auto">
          <a:xfrm>
            <a:off x="1907704" y="1393810"/>
            <a:ext cx="4487862" cy="3094038"/>
            <a:chOff x="5064820" y="3276273"/>
            <a:chExt cx="4487862" cy="3094037"/>
          </a:xfrm>
        </p:grpSpPr>
        <p:grpSp>
          <p:nvGrpSpPr>
            <p:cNvPr id="6" name="Groupe 16"/>
            <p:cNvGrpSpPr>
              <a:grpSpLocks/>
            </p:cNvGrpSpPr>
            <p:nvPr/>
          </p:nvGrpSpPr>
          <p:grpSpPr bwMode="auto">
            <a:xfrm>
              <a:off x="5064820" y="3276273"/>
              <a:ext cx="4487862" cy="3094037"/>
              <a:chOff x="5064820" y="3276273"/>
              <a:chExt cx="4487862" cy="3094037"/>
            </a:xfrm>
          </p:grpSpPr>
          <p:pic>
            <p:nvPicPr>
              <p:cNvPr id="7201" name="Picture 4" descr="CLD_2082"/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5064820" y="3276273"/>
                <a:ext cx="4487862" cy="3094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202" name="Text Box 19"/>
              <p:cNvSpPr txBox="1">
                <a:spLocks noChangeArrowheads="1"/>
              </p:cNvSpPr>
              <p:nvPr/>
            </p:nvSpPr>
            <p:spPr bwMode="auto">
              <a:xfrm>
                <a:off x="7956377" y="4182179"/>
                <a:ext cx="1296143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fr-FR" sz="1600" b="1" dirty="0" err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Nitisols</a:t>
                </a:r>
                <a:r>
                  <a:rPr lang="fr-FR" sz="16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en partie assainis</a:t>
                </a:r>
              </a:p>
            </p:txBody>
          </p:sp>
        </p:grpSp>
        <p:sp>
          <p:nvSpPr>
            <p:cNvPr id="7200" name="ZoneTexte 20"/>
            <p:cNvSpPr txBox="1">
              <a:spLocks noChangeArrowheads="1"/>
            </p:cNvSpPr>
            <p:nvPr/>
          </p:nvSpPr>
          <p:spPr bwMode="auto">
            <a:xfrm>
              <a:off x="8581082" y="3339570"/>
              <a:ext cx="864096" cy="584775"/>
            </a:xfrm>
            <a:prstGeom prst="rect">
              <a:avLst/>
            </a:prstGeom>
            <a:solidFill>
              <a:srgbClr val="0F017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fr-FR" sz="16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Année 2100</a:t>
              </a:r>
            </a:p>
          </p:txBody>
        </p:sp>
      </p:grpSp>
      <p:grpSp>
        <p:nvGrpSpPr>
          <p:cNvPr id="7" name="Groupe 21"/>
          <p:cNvGrpSpPr>
            <a:grpSpLocks/>
          </p:cNvGrpSpPr>
          <p:nvPr/>
        </p:nvGrpSpPr>
        <p:grpSpPr bwMode="auto">
          <a:xfrm>
            <a:off x="1907704" y="1357298"/>
            <a:ext cx="4608512" cy="3133725"/>
            <a:chOff x="2411760" y="0"/>
            <a:chExt cx="4608512" cy="3133589"/>
          </a:xfrm>
        </p:grpSpPr>
        <p:grpSp>
          <p:nvGrpSpPr>
            <p:cNvPr id="9" name="Groupe 17"/>
            <p:cNvGrpSpPr>
              <a:grpSpLocks/>
            </p:cNvGrpSpPr>
            <p:nvPr/>
          </p:nvGrpSpPr>
          <p:grpSpPr bwMode="auto">
            <a:xfrm>
              <a:off x="2411760" y="0"/>
              <a:ext cx="4608512" cy="3133589"/>
              <a:chOff x="2411760" y="0"/>
              <a:chExt cx="4608512" cy="3133589"/>
            </a:xfrm>
          </p:grpSpPr>
          <p:sp>
            <p:nvSpPr>
              <p:cNvPr id="7196" name="Text Box 19"/>
              <p:cNvSpPr txBox="1">
                <a:spLocks noChangeArrowheads="1"/>
              </p:cNvSpPr>
              <p:nvPr/>
            </p:nvSpPr>
            <p:spPr bwMode="auto">
              <a:xfrm>
                <a:off x="5724129" y="548680"/>
                <a:ext cx="1296143" cy="1077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fr-FR" sz="16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Nitisols et en partie ferralsols assainis</a:t>
                </a:r>
              </a:p>
            </p:txBody>
          </p:sp>
          <p:sp>
            <p:nvSpPr>
              <p:cNvPr id="7197" name="Text Box 19"/>
              <p:cNvSpPr txBox="1">
                <a:spLocks noChangeArrowheads="1"/>
              </p:cNvSpPr>
              <p:nvPr/>
            </p:nvSpPr>
            <p:spPr bwMode="auto">
              <a:xfrm>
                <a:off x="2411760" y="2204864"/>
                <a:ext cx="1296143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fr-FR" sz="1600" b="1">
                    <a:solidFill>
                      <a:srgbClr val="FF3300"/>
                    </a:solidFill>
                    <a:latin typeface="Arial" pitchFamily="34" charset="0"/>
                    <a:cs typeface="Arial" pitchFamily="34" charset="0"/>
                  </a:rPr>
                  <a:t>Andosols encore pollués</a:t>
                </a:r>
              </a:p>
            </p:txBody>
          </p:sp>
          <p:pic>
            <p:nvPicPr>
              <p:cNvPr id="7198" name="Picture 7" descr="CLD_2182"/>
              <p:cNvPicPr>
                <a:picLocks noChangeAspect="1"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2411760" y="0"/>
                <a:ext cx="4499992" cy="31335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7195" name="ZoneTexte 18"/>
            <p:cNvSpPr txBox="1">
              <a:spLocks noChangeArrowheads="1"/>
            </p:cNvSpPr>
            <p:nvPr/>
          </p:nvSpPr>
          <p:spPr bwMode="auto">
            <a:xfrm>
              <a:off x="5940152" y="44624"/>
              <a:ext cx="864096" cy="584775"/>
            </a:xfrm>
            <a:prstGeom prst="rect">
              <a:avLst/>
            </a:prstGeom>
            <a:solidFill>
              <a:srgbClr val="0F017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fr-FR" sz="16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Année 2200</a:t>
              </a:r>
            </a:p>
          </p:txBody>
        </p:sp>
      </p:grpSp>
      <p:grpSp>
        <p:nvGrpSpPr>
          <p:cNvPr id="10" name="Groupe 25"/>
          <p:cNvGrpSpPr>
            <a:grpSpLocks/>
          </p:cNvGrpSpPr>
          <p:nvPr/>
        </p:nvGrpSpPr>
        <p:grpSpPr bwMode="auto">
          <a:xfrm>
            <a:off x="1907704" y="1382698"/>
            <a:ext cx="4498975" cy="3105150"/>
            <a:chOff x="4427984" y="2412550"/>
            <a:chExt cx="4499992" cy="3104682"/>
          </a:xfrm>
        </p:grpSpPr>
        <p:grpSp>
          <p:nvGrpSpPr>
            <p:cNvPr id="11" name="Groupe 22"/>
            <p:cNvGrpSpPr>
              <a:grpSpLocks/>
            </p:cNvGrpSpPr>
            <p:nvPr/>
          </p:nvGrpSpPr>
          <p:grpSpPr bwMode="auto">
            <a:xfrm>
              <a:off x="4427984" y="2412550"/>
              <a:ext cx="4499992" cy="3104682"/>
              <a:chOff x="4644008" y="25401"/>
              <a:chExt cx="4499992" cy="3104682"/>
            </a:xfrm>
          </p:grpSpPr>
          <p:pic>
            <p:nvPicPr>
              <p:cNvPr id="7192" name="Picture 4" descr="CLD_2582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4644008" y="25401"/>
                <a:ext cx="4499992" cy="31046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193" name="ZoneTexte 19"/>
              <p:cNvSpPr txBox="1">
                <a:spLocks noChangeArrowheads="1"/>
              </p:cNvSpPr>
              <p:nvPr/>
            </p:nvSpPr>
            <p:spPr bwMode="auto">
              <a:xfrm>
                <a:off x="8172400" y="44624"/>
                <a:ext cx="864096" cy="584775"/>
              </a:xfrm>
              <a:prstGeom prst="rect">
                <a:avLst/>
              </a:prstGeom>
              <a:solidFill>
                <a:srgbClr val="0F01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fr-FR" sz="16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Année 2600</a:t>
                </a:r>
              </a:p>
            </p:txBody>
          </p:sp>
        </p:grpSp>
        <p:sp>
          <p:nvSpPr>
            <p:cNvPr id="7191" name="Text Box 19"/>
            <p:cNvSpPr txBox="1">
              <a:spLocks noChangeArrowheads="1"/>
            </p:cNvSpPr>
            <p:nvPr/>
          </p:nvSpPr>
          <p:spPr bwMode="auto">
            <a:xfrm>
              <a:off x="7884368" y="3068960"/>
              <a:ext cx="1008111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sz="16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Tous sols assainis</a:t>
              </a:r>
            </a:p>
          </p:txBody>
        </p:sp>
      </p:grpSp>
      <p:sp>
        <p:nvSpPr>
          <p:cNvPr id="25" name="ZoneTexte 24"/>
          <p:cNvSpPr txBox="1">
            <a:spLocks noChangeArrowheads="1"/>
          </p:cNvSpPr>
          <p:nvPr/>
        </p:nvSpPr>
        <p:spPr bwMode="auto">
          <a:xfrm>
            <a:off x="1331640" y="6114782"/>
            <a:ext cx="72728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FR" sz="1600" i="1" dirty="0">
                <a:latin typeface="Arial" pitchFamily="34" charset="0"/>
                <a:cs typeface="Arial" pitchFamily="34" charset="0"/>
              </a:rPr>
              <a:t>Scénario 60 kg/ha/an de </a:t>
            </a:r>
            <a:r>
              <a:rPr lang="fr-FR" sz="1600" i="1" dirty="0" err="1">
                <a:latin typeface="Arial" pitchFamily="34" charset="0"/>
                <a:cs typeface="Arial" pitchFamily="34" charset="0"/>
              </a:rPr>
              <a:t>Curlone</a:t>
            </a:r>
            <a:r>
              <a:rPr lang="fr-FR" sz="1600" i="1" dirty="0">
                <a:latin typeface="Arial" pitchFamily="34" charset="0"/>
                <a:cs typeface="Arial" pitchFamily="34" charset="0"/>
              </a:rPr>
              <a:t>, de 1982 à </a:t>
            </a:r>
            <a:r>
              <a:rPr lang="fr-FR" sz="1600" i="1" dirty="0" smtClean="0">
                <a:latin typeface="Arial" pitchFamily="34" charset="0"/>
                <a:cs typeface="Arial" pitchFamily="34" charset="0"/>
              </a:rPr>
              <a:t>1993, </a:t>
            </a:r>
            <a:r>
              <a:rPr lang="fr-FR" sz="1600" i="1" dirty="0" err="1" smtClean="0">
                <a:latin typeface="Arial" pitchFamily="34" charset="0"/>
                <a:cs typeface="Arial" pitchFamily="34" charset="0"/>
              </a:rPr>
              <a:t>Cabidoche</a:t>
            </a:r>
            <a:r>
              <a:rPr lang="fr-FR" sz="1600" i="1" dirty="0" smtClean="0">
                <a:latin typeface="Arial" pitchFamily="34" charset="0"/>
                <a:cs typeface="Arial" pitchFamily="34" charset="0"/>
              </a:rPr>
              <a:t>, 2011, INRA</a:t>
            </a:r>
            <a:endParaRPr lang="fr-FR" sz="1600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e 54"/>
          <p:cNvGrpSpPr>
            <a:grpSpLocks/>
          </p:cNvGrpSpPr>
          <p:nvPr/>
        </p:nvGrpSpPr>
        <p:grpSpPr bwMode="auto">
          <a:xfrm>
            <a:off x="2215681" y="4643446"/>
            <a:ext cx="4535488" cy="1027112"/>
            <a:chOff x="107504" y="2420888"/>
            <a:chExt cx="4536504" cy="1027276"/>
          </a:xfrm>
        </p:grpSpPr>
        <p:grpSp>
          <p:nvGrpSpPr>
            <p:cNvPr id="13" name="Groupe 49"/>
            <p:cNvGrpSpPr>
              <a:grpSpLocks/>
            </p:cNvGrpSpPr>
            <p:nvPr/>
          </p:nvGrpSpPr>
          <p:grpSpPr bwMode="auto">
            <a:xfrm>
              <a:off x="1115616" y="2564904"/>
              <a:ext cx="2592288" cy="288032"/>
              <a:chOff x="395536" y="2348880"/>
              <a:chExt cx="2592288" cy="288032"/>
            </a:xfrm>
          </p:grpSpPr>
          <p:sp>
            <p:nvSpPr>
              <p:cNvPr id="7185" name="Rectangle 43"/>
              <p:cNvSpPr>
                <a:spLocks noChangeArrowheads="1"/>
              </p:cNvSpPr>
              <p:nvPr/>
            </p:nvSpPr>
            <p:spPr bwMode="auto">
              <a:xfrm>
                <a:off x="395536" y="2348880"/>
                <a:ext cx="504056" cy="288032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fr-FR"/>
              </a:p>
            </p:txBody>
          </p:sp>
          <p:sp>
            <p:nvSpPr>
              <p:cNvPr id="7186" name="Rectangle 44"/>
              <p:cNvSpPr>
                <a:spLocks noChangeArrowheads="1"/>
              </p:cNvSpPr>
              <p:nvPr/>
            </p:nvSpPr>
            <p:spPr bwMode="auto">
              <a:xfrm>
                <a:off x="899592" y="2348880"/>
                <a:ext cx="504056" cy="288032"/>
              </a:xfrm>
              <a:prstGeom prst="rect">
                <a:avLst/>
              </a:prstGeom>
              <a:solidFill>
                <a:srgbClr val="FFC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fr-FR"/>
              </a:p>
            </p:txBody>
          </p:sp>
          <p:sp>
            <p:nvSpPr>
              <p:cNvPr id="7187" name="Rectangle 45"/>
              <p:cNvSpPr>
                <a:spLocks noChangeArrowheads="1"/>
              </p:cNvSpPr>
              <p:nvPr/>
            </p:nvSpPr>
            <p:spPr bwMode="auto">
              <a:xfrm>
                <a:off x="1403648" y="2348880"/>
                <a:ext cx="576064" cy="288032"/>
              </a:xfrm>
              <a:prstGeom prst="rect">
                <a:avLst/>
              </a:prstGeom>
              <a:solidFill>
                <a:srgbClr val="A7F7CB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fr-FR"/>
              </a:p>
            </p:txBody>
          </p:sp>
          <p:sp>
            <p:nvSpPr>
              <p:cNvPr id="7188" name="Rectangle 46"/>
              <p:cNvSpPr>
                <a:spLocks noChangeArrowheads="1"/>
              </p:cNvSpPr>
              <p:nvPr/>
            </p:nvSpPr>
            <p:spPr bwMode="auto">
              <a:xfrm>
                <a:off x="1979712" y="2348880"/>
                <a:ext cx="504056" cy="288032"/>
              </a:xfrm>
              <a:prstGeom prst="rect">
                <a:avLst/>
              </a:prstGeom>
              <a:solidFill>
                <a:srgbClr val="02C1EE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fr-FR"/>
              </a:p>
            </p:txBody>
          </p:sp>
          <p:sp>
            <p:nvSpPr>
              <p:cNvPr id="7189" name="Rectangle 47"/>
              <p:cNvSpPr>
                <a:spLocks noChangeArrowheads="1"/>
              </p:cNvSpPr>
              <p:nvPr/>
            </p:nvSpPr>
            <p:spPr bwMode="auto">
              <a:xfrm>
                <a:off x="2483768" y="2348880"/>
                <a:ext cx="504056" cy="288032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fr-FR"/>
              </a:p>
            </p:txBody>
          </p:sp>
        </p:grpSp>
        <p:sp>
          <p:nvSpPr>
            <p:cNvPr id="7182" name="ZoneTexte 50"/>
            <p:cNvSpPr txBox="1">
              <a:spLocks noChangeArrowheads="1"/>
            </p:cNvSpPr>
            <p:nvPr/>
          </p:nvSpPr>
          <p:spPr bwMode="auto">
            <a:xfrm>
              <a:off x="107504" y="2924944"/>
              <a:ext cx="453650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fr-FR" sz="1400" b="1">
                  <a:latin typeface="Arial" pitchFamily="34" charset="0"/>
                  <a:cs typeface="Arial" pitchFamily="34" charset="0"/>
                </a:rPr>
                <a:t>Pollution CLD      5       1      0.25    0.01        mg/kgSS</a:t>
              </a:r>
            </a:p>
            <a:p>
              <a:pPr eaLnBrk="0" hangingPunct="0"/>
              <a:r>
                <a:rPr lang="fr-FR" sz="1400" b="1">
                  <a:latin typeface="Arial" pitchFamily="34" charset="0"/>
                  <a:cs typeface="Arial" pitchFamily="34" charset="0"/>
                </a:rPr>
                <a:t>               </a:t>
              </a:r>
              <a:r>
                <a:rPr lang="fr-FR" sz="1200" b="1">
                  <a:latin typeface="Arial" pitchFamily="34" charset="0"/>
                  <a:cs typeface="Arial" pitchFamily="34" charset="0"/>
                </a:rPr>
                <a:t>Très forte  Forte Moyenne	Indifférente</a:t>
              </a:r>
            </a:p>
          </p:txBody>
        </p:sp>
        <p:cxnSp>
          <p:nvCxnSpPr>
            <p:cNvPr id="7183" name="Connecteur droit 52"/>
            <p:cNvCxnSpPr>
              <a:cxnSpLocks noChangeShapeType="1"/>
            </p:cNvCxnSpPr>
            <p:nvPr/>
          </p:nvCxnSpPr>
          <p:spPr bwMode="auto">
            <a:xfrm rot="5400000">
              <a:off x="1655676" y="2888940"/>
              <a:ext cx="936104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7184" name="Connecteur droit 53"/>
            <p:cNvCxnSpPr>
              <a:cxnSpLocks noChangeShapeType="1"/>
            </p:cNvCxnSpPr>
            <p:nvPr/>
          </p:nvCxnSpPr>
          <p:spPr bwMode="auto">
            <a:xfrm rot="5400000">
              <a:off x="2195801" y="2888940"/>
              <a:ext cx="936104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</p:grpSp>
      <p:pic>
        <p:nvPicPr>
          <p:cNvPr id="44" name="Picture 4" descr="chlordecone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668344" y="650029"/>
            <a:ext cx="1366050" cy="1194795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5" name="Picture 3" descr="E:\IMAGES\bandeau4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47" name="Picture 4" descr="E:\IMAGES\bandeauverti1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154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4888" y="55780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Une pollution chronique </a:t>
            </a:r>
            <a:br>
              <a:rPr lang="fr-FR" dirty="0" smtClean="0"/>
            </a:br>
            <a:r>
              <a:rPr lang="fr-FR" dirty="0" smtClean="0"/>
              <a:t>sur le long terme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1999" y="1600200"/>
            <a:ext cx="6368273" cy="4853136"/>
          </a:xfrm>
        </p:spPr>
        <p:txBody>
          <a:bodyPr>
            <a:normAutofit/>
          </a:bodyPr>
          <a:lstStyle/>
          <a:p>
            <a:r>
              <a:rPr lang="fr-FR" dirty="0" smtClean="0"/>
              <a:t>une « faible » </a:t>
            </a:r>
            <a:r>
              <a:rPr lang="fr-FR" dirty="0"/>
              <a:t>partie du territoire </a:t>
            </a:r>
            <a:r>
              <a:rPr lang="fr-FR" dirty="0" smtClean="0"/>
              <a:t>pollué </a:t>
            </a:r>
          </a:p>
          <a:p>
            <a:pPr lvl="1"/>
            <a:r>
              <a:rPr lang="fr-FR" dirty="0" smtClean="0"/>
              <a:t>entre 6 et 12 000 Ha de la SAU martiniquaise</a:t>
            </a:r>
          </a:p>
          <a:p>
            <a:pPr marL="457200" lvl="1" indent="0">
              <a:buNone/>
            </a:pPr>
            <a:r>
              <a:rPr lang="fr-FR" dirty="0" smtClean="0"/>
              <a:t>mais elle </a:t>
            </a:r>
            <a:r>
              <a:rPr lang="fr-FR" b="1" dirty="0" smtClean="0">
                <a:solidFill>
                  <a:schemeClr val="tx2"/>
                </a:solidFill>
              </a:rPr>
              <a:t>impacte </a:t>
            </a:r>
            <a:r>
              <a:rPr lang="fr-FR" b="1" dirty="0">
                <a:solidFill>
                  <a:schemeClr val="tx2"/>
                </a:solidFill>
              </a:rPr>
              <a:t>tous les milieux </a:t>
            </a:r>
            <a:r>
              <a:rPr lang="fr-FR" b="1" dirty="0"/>
              <a:t>et</a:t>
            </a:r>
            <a:r>
              <a:rPr lang="fr-FR" b="1" dirty="0">
                <a:solidFill>
                  <a:schemeClr val="tx2"/>
                </a:solidFill>
              </a:rPr>
              <a:t> les chaines </a:t>
            </a:r>
            <a:r>
              <a:rPr lang="fr-FR" b="1" dirty="0" smtClean="0">
                <a:solidFill>
                  <a:schemeClr val="tx2"/>
                </a:solidFill>
              </a:rPr>
              <a:t>trophiques, y compris la santé humaine</a:t>
            </a:r>
            <a:r>
              <a:rPr lang="fr-FR" dirty="0" smtClean="0"/>
              <a:t>. </a:t>
            </a:r>
          </a:p>
        </p:txBody>
      </p:sp>
      <p:pic>
        <p:nvPicPr>
          <p:cNvPr id="4" name="Picture 4" descr="chlordecone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68344" y="650029"/>
            <a:ext cx="1366050" cy="1194795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968" y="1865538"/>
            <a:ext cx="2411528" cy="350767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296687" y="5517232"/>
            <a:ext cx="74517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1" dirty="0" smtClean="0"/>
              <a:t>Il faut apprendre à vivre avec et à gérer du mieux possible!</a:t>
            </a:r>
            <a:endParaRPr lang="fr-FR" sz="2800" b="1" i="1" dirty="0"/>
          </a:p>
        </p:txBody>
      </p:sp>
      <p:sp>
        <p:nvSpPr>
          <p:cNvPr id="7" name="Pentagone 6"/>
          <p:cNvSpPr/>
          <p:nvPr/>
        </p:nvSpPr>
        <p:spPr>
          <a:xfrm>
            <a:off x="720624" y="5661248"/>
            <a:ext cx="504056" cy="26102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3" descr="E:\IMAGES\bandeau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9" name="Picture 4" descr="E:\IMAGES\bandeauverti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139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7"/>
          <p:cNvSpPr txBox="1">
            <a:spLocks noChangeArrowheads="1"/>
          </p:cNvSpPr>
          <p:nvPr/>
        </p:nvSpPr>
        <p:spPr bwMode="auto">
          <a:xfrm>
            <a:off x="714348" y="642918"/>
            <a:ext cx="800105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endParaRPr lang="fr-FR" sz="4400" b="1" dirty="0">
              <a:ln w="18415" cmpd="sng">
                <a:solidFill>
                  <a:srgbClr val="003300"/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ZoneTexte 7"/>
          <p:cNvSpPr txBox="1">
            <a:spLocks noChangeArrowheads="1"/>
          </p:cNvSpPr>
          <p:nvPr/>
        </p:nvSpPr>
        <p:spPr bwMode="auto">
          <a:xfrm>
            <a:off x="714348" y="627912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sz="4000" dirty="0">
                <a:latin typeface="+mj-lt"/>
                <a:ea typeface="+mj-ea"/>
                <a:cs typeface="+mj-cs"/>
              </a:rPr>
              <a:t>Du sol à l’assiette</a:t>
            </a:r>
          </a:p>
        </p:txBody>
      </p:sp>
      <p:grpSp>
        <p:nvGrpSpPr>
          <p:cNvPr id="54" name="Groupe 53"/>
          <p:cNvGrpSpPr/>
          <p:nvPr/>
        </p:nvGrpSpPr>
        <p:grpSpPr>
          <a:xfrm>
            <a:off x="1071538" y="5286388"/>
            <a:ext cx="5786478" cy="674686"/>
            <a:chOff x="1071538" y="5286388"/>
            <a:chExt cx="5786478" cy="674686"/>
          </a:xfrm>
        </p:grpSpPr>
        <p:pic>
          <p:nvPicPr>
            <p:cNvPr id="4104" name="Picture 8" descr="C:\Users\CIRAD\Desktop\IMGP0887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38" y="5286388"/>
              <a:ext cx="5786478" cy="674686"/>
            </a:xfrm>
            <a:prstGeom prst="rect">
              <a:avLst/>
            </a:prstGeom>
            <a:noFill/>
          </p:spPr>
        </p:pic>
        <p:pic>
          <p:nvPicPr>
            <p:cNvPr id="10255" name="Picture 4" descr="chlordecon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6314" y="5357826"/>
              <a:ext cx="581539" cy="50641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3" name="ZoneTexte 32"/>
            <p:cNvSpPr txBox="1"/>
            <p:nvPr/>
          </p:nvSpPr>
          <p:spPr>
            <a:xfrm>
              <a:off x="1218355" y="5529220"/>
              <a:ext cx="24963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>
                  <a:solidFill>
                    <a:schemeClr val="bg1"/>
                  </a:solidFill>
                </a:rPr>
                <a:t>Sol = réservoir de CLD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e 55"/>
          <p:cNvGrpSpPr/>
          <p:nvPr/>
        </p:nvGrpSpPr>
        <p:grpSpPr>
          <a:xfrm>
            <a:off x="1071538" y="3000372"/>
            <a:ext cx="2786082" cy="2479683"/>
            <a:chOff x="1071538" y="3000372"/>
            <a:chExt cx="2786082" cy="2479683"/>
          </a:xfrm>
        </p:grpSpPr>
        <p:grpSp>
          <p:nvGrpSpPr>
            <p:cNvPr id="36" name="Groupe 35"/>
            <p:cNvGrpSpPr/>
            <p:nvPr/>
          </p:nvGrpSpPr>
          <p:grpSpPr>
            <a:xfrm>
              <a:off x="1071538" y="3000372"/>
              <a:ext cx="2786082" cy="1928826"/>
              <a:chOff x="928662" y="2500306"/>
              <a:chExt cx="2786082" cy="1928826"/>
            </a:xfrm>
          </p:grpSpPr>
          <p:grpSp>
            <p:nvGrpSpPr>
              <p:cNvPr id="28" name="Groupe 27"/>
              <p:cNvGrpSpPr/>
              <p:nvPr/>
            </p:nvGrpSpPr>
            <p:grpSpPr>
              <a:xfrm>
                <a:off x="1000100" y="2571744"/>
                <a:ext cx="2625346" cy="1785950"/>
                <a:chOff x="1142976" y="2857496"/>
                <a:chExt cx="2625346" cy="1785950"/>
              </a:xfrm>
            </p:grpSpPr>
            <p:pic>
              <p:nvPicPr>
                <p:cNvPr id="4100" name="Picture 4" descr="C:\Users\CIRAD\Desktop\IMGP2714.jpg"/>
                <p:cNvPicPr>
                  <a:picLocks noChangeAspect="1" noChangeArrowheads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2976" y="2857496"/>
                  <a:ext cx="1292346" cy="857256"/>
                </a:xfrm>
                <a:prstGeom prst="rect">
                  <a:avLst/>
                </a:prstGeom>
                <a:noFill/>
              </p:spPr>
            </p:pic>
            <p:pic>
              <p:nvPicPr>
                <p:cNvPr id="4101" name="Picture 5" descr="C:\Users\CIRAD\Desktop\IMGP2846.jpg"/>
                <p:cNvPicPr>
                  <a:picLocks noChangeAspect="1" noChangeArrowheads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2976" y="3786190"/>
                  <a:ext cx="1292346" cy="857256"/>
                </a:xfrm>
                <a:prstGeom prst="rect">
                  <a:avLst/>
                </a:prstGeom>
                <a:noFill/>
              </p:spPr>
            </p:pic>
            <p:pic>
              <p:nvPicPr>
                <p:cNvPr id="4102" name="Picture 6" descr="C:\Users\CIRAD\Desktop\cives.jpg"/>
                <p:cNvPicPr>
                  <a:picLocks noChangeAspect="1" noChangeArrowheads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00298" y="2857496"/>
                  <a:ext cx="1268024" cy="1785949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29" name="Rectangle 28"/>
              <p:cNvSpPr/>
              <p:nvPr/>
            </p:nvSpPr>
            <p:spPr>
              <a:xfrm>
                <a:off x="928662" y="2500306"/>
                <a:ext cx="2786082" cy="1928826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258" name="AutoShape 100"/>
            <p:cNvSpPr>
              <a:spLocks noChangeArrowheads="1"/>
            </p:cNvSpPr>
            <p:nvPr/>
          </p:nvSpPr>
          <p:spPr bwMode="auto">
            <a:xfrm rot="5400000">
              <a:off x="2082786" y="4918082"/>
              <a:ext cx="765171" cy="358775"/>
            </a:xfrm>
            <a:prstGeom prst="leftArrow">
              <a:avLst>
                <a:gd name="adj1" fmla="val 50000"/>
                <a:gd name="adj2" fmla="val 93142"/>
              </a:avLst>
            </a:prstGeom>
            <a:solidFill>
              <a:schemeClr val="accent1"/>
            </a:solidFill>
            <a:ln w="9525">
              <a:solidFill>
                <a:srgbClr val="00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 sz="1400" dirty="0"/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1071538" y="5715016"/>
            <a:ext cx="7715304" cy="935039"/>
            <a:chOff x="1071538" y="5715016"/>
            <a:chExt cx="7715304" cy="935039"/>
          </a:xfrm>
        </p:grpSpPr>
        <p:sp>
          <p:nvSpPr>
            <p:cNvPr id="10250" name="Rectangle 38"/>
            <p:cNvSpPr>
              <a:spLocks noChangeArrowheads="1"/>
            </p:cNvSpPr>
            <p:nvPr/>
          </p:nvSpPr>
          <p:spPr bwMode="auto">
            <a:xfrm>
              <a:off x="1071538" y="6072206"/>
              <a:ext cx="7715304" cy="577849"/>
            </a:xfrm>
            <a:prstGeom prst="rect">
              <a:avLst/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 sz="1900"/>
            </a:p>
          </p:txBody>
        </p:sp>
        <p:sp>
          <p:nvSpPr>
            <p:cNvPr id="38" name="AutoShape 100"/>
            <p:cNvSpPr>
              <a:spLocks noChangeArrowheads="1"/>
            </p:cNvSpPr>
            <p:nvPr/>
          </p:nvSpPr>
          <p:spPr bwMode="auto">
            <a:xfrm rot="16200000" flipV="1">
              <a:off x="3511546" y="5918214"/>
              <a:ext cx="765171" cy="358775"/>
            </a:xfrm>
            <a:prstGeom prst="leftArrow">
              <a:avLst>
                <a:gd name="adj1" fmla="val 50000"/>
                <a:gd name="adj2" fmla="val 9314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 sz="1400" dirty="0"/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3929057" y="2857496"/>
            <a:ext cx="4071967" cy="3286148"/>
            <a:chOff x="3929057" y="2857496"/>
            <a:chExt cx="4071967" cy="3286148"/>
          </a:xfrm>
        </p:grpSpPr>
        <p:sp>
          <p:nvSpPr>
            <p:cNvPr id="37" name="AutoShape 100"/>
            <p:cNvSpPr>
              <a:spLocks noChangeArrowheads="1"/>
            </p:cNvSpPr>
            <p:nvPr/>
          </p:nvSpPr>
          <p:spPr bwMode="auto">
            <a:xfrm rot="10800000">
              <a:off x="3929057" y="3786189"/>
              <a:ext cx="1071570" cy="358775"/>
            </a:xfrm>
            <a:prstGeom prst="leftArrow">
              <a:avLst>
                <a:gd name="adj1" fmla="val 50000"/>
                <a:gd name="adj2" fmla="val 9314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 sz="1400" dirty="0"/>
            </a:p>
          </p:txBody>
        </p:sp>
        <p:grpSp>
          <p:nvGrpSpPr>
            <p:cNvPr id="53" name="Groupe 52"/>
            <p:cNvGrpSpPr/>
            <p:nvPr/>
          </p:nvGrpSpPr>
          <p:grpSpPr>
            <a:xfrm>
              <a:off x="5000628" y="2857496"/>
              <a:ext cx="3000396" cy="2214578"/>
              <a:chOff x="5000628" y="2857496"/>
              <a:chExt cx="3000396" cy="2214578"/>
            </a:xfrm>
          </p:grpSpPr>
          <p:sp>
            <p:nvSpPr>
              <p:cNvPr id="10243" name="Rectangle 98"/>
              <p:cNvSpPr>
                <a:spLocks noChangeArrowheads="1"/>
              </p:cNvSpPr>
              <p:nvPr/>
            </p:nvSpPr>
            <p:spPr bwMode="auto">
              <a:xfrm>
                <a:off x="6103935" y="4691065"/>
                <a:ext cx="1841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endParaRPr lang="fr-FR" sz="1800">
                  <a:latin typeface="Arial" charset="0"/>
                </a:endParaRPr>
              </a:p>
            </p:txBody>
          </p:sp>
          <p:grpSp>
            <p:nvGrpSpPr>
              <p:cNvPr id="35" name="Groupe 34"/>
              <p:cNvGrpSpPr/>
              <p:nvPr/>
            </p:nvGrpSpPr>
            <p:grpSpPr>
              <a:xfrm>
                <a:off x="5072066" y="2928934"/>
                <a:ext cx="2857520" cy="2071702"/>
                <a:chOff x="5551690" y="3071810"/>
                <a:chExt cx="3047636" cy="2286016"/>
              </a:xfrm>
            </p:grpSpPr>
            <p:pic>
              <p:nvPicPr>
                <p:cNvPr id="10251" name="Picture 87"/>
                <p:cNvPicPr>
                  <a:picLocks noChangeAspect="1" noChangeArrowheads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3326" y="4357694"/>
                  <a:ext cx="1476000" cy="8856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4098" name="Picture 2" descr="E:\IMAGES\animaux\DSCN1326.JPG"/>
                <p:cNvPicPr>
                  <a:picLocks noChangeAspect="1" noChangeArrowheads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51690" y="4269800"/>
                  <a:ext cx="1450800" cy="1088026"/>
                </a:xfrm>
                <a:prstGeom prst="rect">
                  <a:avLst/>
                </a:prstGeom>
                <a:noFill/>
              </p:spPr>
            </p:pic>
            <p:pic>
              <p:nvPicPr>
                <p:cNvPr id="4099" name="Picture 3" descr="E:\DOCUMENTS\AnimauxCLD\canards\IMGP8958.JPG"/>
                <p:cNvPicPr>
                  <a:picLocks noChangeAspect="1" noChangeArrowheads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51690" y="3071810"/>
                  <a:ext cx="1449202" cy="11160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4107" name="Picture 11" descr="C:\Users\CIRAD\AppData\Local\Microsoft\Windows\Temporary Internet Files\Content.IE5\1F7G2QIZ\MC900441389[1].wmf"/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2264" y="2916612"/>
                <a:ext cx="1285884" cy="1064103"/>
              </a:xfrm>
              <a:prstGeom prst="rect">
                <a:avLst/>
              </a:prstGeom>
              <a:noFill/>
            </p:spPr>
          </p:pic>
          <p:sp>
            <p:nvSpPr>
              <p:cNvPr id="52" name="Rectangle 51"/>
              <p:cNvSpPr/>
              <p:nvPr/>
            </p:nvSpPr>
            <p:spPr>
              <a:xfrm>
                <a:off x="5000628" y="2857496"/>
                <a:ext cx="3000396" cy="2214578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257" name="AutoShape 97"/>
            <p:cNvSpPr>
              <a:spLocks noChangeArrowheads="1"/>
            </p:cNvSpPr>
            <p:nvPr/>
          </p:nvSpPr>
          <p:spPr bwMode="auto">
            <a:xfrm>
              <a:off x="7072330" y="4929198"/>
              <a:ext cx="428628" cy="1214446"/>
            </a:xfrm>
            <a:prstGeom prst="upArrow">
              <a:avLst>
                <a:gd name="adj1" fmla="val 50000"/>
                <a:gd name="adj2" fmla="val 6299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/>
              <a:endParaRPr lang="fr-FR" sz="1400" dirty="0">
                <a:latin typeface="Arial" charset="0"/>
              </a:endParaRPr>
            </a:p>
          </p:txBody>
        </p:sp>
        <p:sp>
          <p:nvSpPr>
            <p:cNvPr id="40" name="AutoShape 100"/>
            <p:cNvSpPr>
              <a:spLocks noChangeArrowheads="1"/>
            </p:cNvSpPr>
            <p:nvPr/>
          </p:nvSpPr>
          <p:spPr bwMode="auto">
            <a:xfrm rot="5400000">
              <a:off x="6083314" y="5153043"/>
              <a:ext cx="765171" cy="358775"/>
            </a:xfrm>
            <a:prstGeom prst="leftArrow">
              <a:avLst>
                <a:gd name="adj1" fmla="val 50000"/>
                <a:gd name="adj2" fmla="val 9314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 sz="1400" dirty="0"/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3284684" y="1571612"/>
            <a:ext cx="5144968" cy="4714908"/>
            <a:chOff x="3284684" y="1571612"/>
            <a:chExt cx="5144968" cy="4714908"/>
          </a:xfrm>
        </p:grpSpPr>
        <p:grpSp>
          <p:nvGrpSpPr>
            <p:cNvPr id="3" name="Group 111"/>
            <p:cNvGrpSpPr>
              <a:grpSpLocks/>
            </p:cNvGrpSpPr>
            <p:nvPr/>
          </p:nvGrpSpPr>
          <p:grpSpPr bwMode="auto">
            <a:xfrm>
              <a:off x="3284684" y="1571612"/>
              <a:ext cx="2206735" cy="1400293"/>
              <a:chOff x="1793" y="981"/>
              <a:chExt cx="1541" cy="959"/>
            </a:xfrm>
          </p:grpSpPr>
          <p:pic>
            <p:nvPicPr>
              <p:cNvPr id="10247" name="Picture 1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381" y="981"/>
                <a:ext cx="953" cy="7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0249" name="AutoShape 108"/>
              <p:cNvSpPr>
                <a:spLocks noChangeArrowheads="1"/>
              </p:cNvSpPr>
              <p:nvPr/>
            </p:nvSpPr>
            <p:spPr bwMode="auto">
              <a:xfrm rot="19008367">
                <a:off x="1793" y="1727"/>
                <a:ext cx="560" cy="213"/>
              </a:xfrm>
              <a:prstGeom prst="rightArrow">
                <a:avLst>
                  <a:gd name="adj1" fmla="val 50000"/>
                  <a:gd name="adj2" fmla="val 7687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42" name="Virage 41"/>
            <p:cNvSpPr/>
            <p:nvPr/>
          </p:nvSpPr>
          <p:spPr>
            <a:xfrm flipH="1">
              <a:off x="6286512" y="1785926"/>
              <a:ext cx="2143140" cy="4500594"/>
            </a:xfrm>
            <a:prstGeom prst="bentArrow">
              <a:avLst>
                <a:gd name="adj1" fmla="val 5981"/>
                <a:gd name="adj2" fmla="val 9193"/>
                <a:gd name="adj3" fmla="val 12148"/>
                <a:gd name="adj4" fmla="val 32184"/>
              </a:avLst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pic>
          <p:nvPicPr>
            <p:cNvPr id="4106" name="Picture 10" descr="C:\Users\CIRAD\AppData\Local\Microsoft\Windows\Temporary Internet Files\Content.IE5\HA1NNXGO\MC900441750[1].png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0694" y="1571612"/>
              <a:ext cx="714380" cy="714380"/>
            </a:xfrm>
            <a:prstGeom prst="rect">
              <a:avLst/>
            </a:prstGeom>
            <a:noFill/>
          </p:spPr>
        </p:pic>
        <p:sp>
          <p:nvSpPr>
            <p:cNvPr id="39" name="AutoShape 108"/>
            <p:cNvSpPr>
              <a:spLocks noChangeArrowheads="1"/>
            </p:cNvSpPr>
            <p:nvPr/>
          </p:nvSpPr>
          <p:spPr bwMode="auto">
            <a:xfrm rot="2591633" flipH="1">
              <a:off x="5382896" y="2592260"/>
              <a:ext cx="600548" cy="311014"/>
            </a:xfrm>
            <a:prstGeom prst="rightArrow">
              <a:avLst>
                <a:gd name="adj1" fmla="val 50000"/>
                <a:gd name="adj2" fmla="val 7687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 sz="1400" dirty="0"/>
            </a:p>
          </p:txBody>
        </p:sp>
      </p:grpSp>
      <p:pic>
        <p:nvPicPr>
          <p:cNvPr id="41" name="Picture 4" descr="chlordecone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668344" y="650029"/>
            <a:ext cx="1366050" cy="1194795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3" name="Picture 3" descr="E:\IMAGES\bandeau4.jp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44" name="Picture 4" descr="E:\IMAGES\bandeauverti1.jp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249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MAGES\vectoriel\plant-patate-transfert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891" y="2419548"/>
            <a:ext cx="3346216" cy="438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space réservé du texte 54"/>
          <p:cNvSpPr>
            <a:spLocks noGrp="1"/>
          </p:cNvSpPr>
          <p:nvPr>
            <p:ph type="body" sz="half" idx="1"/>
          </p:nvPr>
        </p:nvSpPr>
        <p:spPr>
          <a:xfrm>
            <a:off x="395536" y="3806710"/>
            <a:ext cx="5544616" cy="2214578"/>
          </a:xfrm>
          <a:noFill/>
          <a:ln>
            <a:noFill/>
          </a:ln>
        </p:spPr>
        <p:txBody>
          <a:bodyPr>
            <a:normAutofit fontScale="92500"/>
          </a:bodyPr>
          <a:lstStyle/>
          <a:p>
            <a:pPr indent="11113">
              <a:buNone/>
            </a:pPr>
            <a:r>
              <a:rPr lang="fr-FR" sz="2600" b="1" dirty="0" smtClean="0"/>
              <a:t>3 processus de transferts sol-plante </a:t>
            </a:r>
            <a:r>
              <a:rPr lang="fr-FR" sz="2600" dirty="0" smtClean="0"/>
              <a:t>:</a:t>
            </a:r>
          </a:p>
          <a:p>
            <a:pPr>
              <a:buClr>
                <a:srgbClr val="FF9933"/>
              </a:buClr>
              <a:buNone/>
            </a:pPr>
            <a:r>
              <a:rPr lang="fr-FR" sz="2600" dirty="0" smtClean="0"/>
              <a:t>		absorption par racines fines</a:t>
            </a:r>
          </a:p>
          <a:p>
            <a:pPr>
              <a:buClr>
                <a:srgbClr val="FF9933"/>
              </a:buClr>
              <a:buNone/>
            </a:pPr>
            <a:r>
              <a:rPr lang="fr-FR" sz="2600" dirty="0" smtClean="0"/>
              <a:t>		adsorption par contact avec le sol</a:t>
            </a:r>
          </a:p>
          <a:p>
            <a:pPr>
              <a:buClr>
                <a:srgbClr val="FF9933"/>
              </a:buClr>
              <a:buNone/>
            </a:pPr>
            <a:r>
              <a:rPr lang="fr-FR" sz="2600" dirty="0" smtClean="0"/>
              <a:t>            diffusion dans la plante via les 	flux de sève élaborée (xylème)</a:t>
            </a:r>
          </a:p>
          <a:p>
            <a:pPr>
              <a:buClr>
                <a:srgbClr val="FF9933"/>
              </a:buClr>
              <a:buNone/>
            </a:pPr>
            <a:endParaRPr lang="fr-FR" sz="2600" dirty="0" smtClean="0"/>
          </a:p>
          <a:p>
            <a:pPr>
              <a:buClr>
                <a:srgbClr val="FF9933"/>
              </a:buClr>
              <a:buNone/>
            </a:pPr>
            <a:endParaRPr lang="fr-FR" sz="2600" dirty="0"/>
          </a:p>
        </p:txBody>
      </p:sp>
      <p:sp>
        <p:nvSpPr>
          <p:cNvPr id="14" name="Flèche droite 13"/>
          <p:cNvSpPr/>
          <p:nvPr/>
        </p:nvSpPr>
        <p:spPr>
          <a:xfrm>
            <a:off x="724602" y="4790382"/>
            <a:ext cx="500066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>
            <a:off x="724602" y="5302918"/>
            <a:ext cx="500066" cy="214314"/>
          </a:xfrm>
          <a:prstGeom prst="rightArrow">
            <a:avLst/>
          </a:prstGeom>
          <a:solidFill>
            <a:srgbClr val="FFFF00"/>
          </a:solidFill>
          <a:ln w="63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 descr="625px-Chlordecone_Kepone_3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398" y="6118784"/>
            <a:ext cx="329508" cy="316328"/>
          </a:xfrm>
          <a:prstGeom prst="rect">
            <a:avLst/>
          </a:prstGeom>
        </p:spPr>
      </p:pic>
      <p:sp>
        <p:nvSpPr>
          <p:cNvPr id="13" name="ZoneTexte 7"/>
          <p:cNvSpPr txBox="1">
            <a:spLocks noChangeArrowheads="1"/>
          </p:cNvSpPr>
          <p:nvPr/>
        </p:nvSpPr>
        <p:spPr bwMode="auto">
          <a:xfrm>
            <a:off x="714348" y="642918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FR" sz="4000" b="1" dirty="0" smtClean="0">
                <a:ln w="18415" cmpd="sng">
                  <a:solidFill>
                    <a:srgbClr val="00330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 sol aux plantes</a:t>
            </a:r>
            <a:endParaRPr lang="fr-FR" sz="4000" b="1" dirty="0">
              <a:ln w="18415" cmpd="sng">
                <a:solidFill>
                  <a:srgbClr val="003300"/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971600" y="1704290"/>
            <a:ext cx="7643866" cy="1785104"/>
            <a:chOff x="971600" y="1704290"/>
            <a:chExt cx="7643866" cy="1785104"/>
          </a:xfrm>
        </p:grpSpPr>
        <p:sp>
          <p:nvSpPr>
            <p:cNvPr id="3" name="ZoneTexte 2"/>
            <p:cNvSpPr txBox="1"/>
            <p:nvPr/>
          </p:nvSpPr>
          <p:spPr>
            <a:xfrm>
              <a:off x="971600" y="1704290"/>
              <a:ext cx="7643866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600" b="1" dirty="0" smtClean="0">
                  <a:cs typeface="Arial" charset="0"/>
                </a:rPr>
                <a:t>Teneur en CLD </a:t>
              </a:r>
              <a:r>
                <a:rPr lang="fr-FR" sz="2600" dirty="0" smtClean="0">
                  <a:cs typeface="Arial" charset="0"/>
                </a:rPr>
                <a:t>:</a:t>
              </a:r>
            </a:p>
            <a:p>
              <a:r>
                <a:rPr lang="fr-FR" sz="2600" b="1" dirty="0" smtClean="0">
                  <a:solidFill>
                    <a:srgbClr val="C00000"/>
                  </a:solidFill>
                  <a:cs typeface="Arial" charset="0"/>
                </a:rPr>
                <a:t>sol </a:t>
              </a:r>
              <a:r>
                <a:rPr lang="fr-FR" sz="2600" b="1" dirty="0">
                  <a:solidFill>
                    <a:srgbClr val="C00000"/>
                  </a:solidFill>
                  <a:cs typeface="Arial" charset="0"/>
                </a:rPr>
                <a:t>&gt;</a:t>
              </a:r>
              <a:r>
                <a:rPr lang="fr-FR" sz="2600" dirty="0">
                  <a:cs typeface="Arial" charset="0"/>
                </a:rPr>
                <a:t> </a:t>
              </a:r>
              <a:r>
                <a:rPr lang="fr-FR" sz="2600" dirty="0" smtClean="0">
                  <a:solidFill>
                    <a:srgbClr val="FF0000"/>
                  </a:solidFill>
                  <a:cs typeface="Arial" charset="0"/>
                </a:rPr>
                <a:t>racines </a:t>
              </a:r>
              <a:r>
                <a:rPr lang="fr-FR" sz="2600" dirty="0">
                  <a:solidFill>
                    <a:srgbClr val="FF0000"/>
                  </a:solidFill>
                  <a:cs typeface="Arial" charset="0"/>
                </a:rPr>
                <a:t>&gt;&gt; </a:t>
              </a:r>
              <a:r>
                <a:rPr lang="fr-FR" sz="2600" dirty="0">
                  <a:cs typeface="Arial" charset="0"/>
                </a:rPr>
                <a:t>tige &gt; </a:t>
              </a:r>
              <a:r>
                <a:rPr lang="fr-FR" sz="2600" dirty="0" smtClean="0">
                  <a:cs typeface="Arial" charset="0"/>
                </a:rPr>
                <a:t>feuilles</a:t>
              </a:r>
            </a:p>
            <a:p>
              <a:endParaRPr lang="fr-FR" sz="3200" dirty="0" smtClean="0">
                <a:cs typeface="Arial" charset="0"/>
              </a:endParaRPr>
            </a:p>
            <a:p>
              <a:r>
                <a:rPr lang="fr-FR" sz="2600" dirty="0" smtClean="0">
                  <a:cs typeface="Arial" charset="0"/>
                </a:rPr>
                <a:t>	       	          fruits</a:t>
              </a:r>
              <a:endParaRPr lang="fr-FR" sz="2600" dirty="0">
                <a:cs typeface="Arial" charset="0"/>
              </a:endParaRPr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 flipH="1" flipV="1">
              <a:off x="3419872" y="2550675"/>
              <a:ext cx="288032" cy="432048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 flipV="1">
              <a:off x="4211960" y="2550675"/>
              <a:ext cx="216024" cy="432048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Ellipse 4"/>
          <p:cNvSpPr/>
          <p:nvPr/>
        </p:nvSpPr>
        <p:spPr>
          <a:xfrm>
            <a:off x="724602" y="4293096"/>
            <a:ext cx="500066" cy="32042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5978816" y="6537577"/>
            <a:ext cx="500066" cy="32042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913898" y="1691516"/>
            <a:ext cx="2964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Plant de patate douce</a:t>
            </a:r>
            <a:endParaRPr lang="fr-FR" b="1" dirty="0"/>
          </a:p>
        </p:txBody>
      </p:sp>
      <p:sp>
        <p:nvSpPr>
          <p:cNvPr id="16" name="Arc 15"/>
          <p:cNvSpPr/>
          <p:nvPr/>
        </p:nvSpPr>
        <p:spPr>
          <a:xfrm>
            <a:off x="5572125" y="3074094"/>
            <a:ext cx="1143000" cy="642938"/>
          </a:xfrm>
          <a:prstGeom prst="arc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7" name="Connecteur droit 16"/>
          <p:cNvCxnSpPr/>
          <p:nvPr/>
        </p:nvCxnSpPr>
        <p:spPr>
          <a:xfrm rot="5400000">
            <a:off x="6357938" y="3002657"/>
            <a:ext cx="214312" cy="2143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rot="16200000" flipH="1">
            <a:off x="6286500" y="3002657"/>
            <a:ext cx="357188" cy="2143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4" descr="chlordeco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474019"/>
            <a:ext cx="571500" cy="500063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0" name="ZoneTexte 19"/>
          <p:cNvSpPr txBox="1"/>
          <p:nvPr/>
        </p:nvSpPr>
        <p:spPr>
          <a:xfrm>
            <a:off x="6143625" y="2051556"/>
            <a:ext cx="289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Transfert passif de polluant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24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build="p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1533525"/>
            <a:ext cx="9625013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ZoneTexte 3"/>
          <p:cNvSpPr txBox="1">
            <a:spLocks noChangeArrowheads="1"/>
          </p:cNvSpPr>
          <p:nvPr/>
        </p:nvSpPr>
        <p:spPr bwMode="auto">
          <a:xfrm>
            <a:off x="2000250" y="1263650"/>
            <a:ext cx="4929188" cy="23083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>
                <a:solidFill>
                  <a:schemeClr val="accent1"/>
                </a:solidFill>
                <a:latin typeface="Arial" charset="0"/>
                <a:cs typeface="Arial" charset="0"/>
              </a:rPr>
              <a:t>Pas d’effet cumulatif </a:t>
            </a:r>
            <a:r>
              <a:rPr lang="fr-FR" dirty="0">
                <a:latin typeface="Arial" charset="0"/>
                <a:cs typeface="Arial" charset="0"/>
              </a:rPr>
              <a:t>d’une année à l’autre</a:t>
            </a:r>
          </a:p>
          <a:p>
            <a:r>
              <a:rPr lang="fr-FR" dirty="0">
                <a:latin typeface="Arial" charset="0"/>
                <a:cs typeface="Arial" charset="0"/>
              </a:rPr>
              <a:t>En général teneur cycle 2 &lt; teneur cycle 1</a:t>
            </a:r>
          </a:p>
          <a:p>
            <a:endParaRPr lang="fr-FR" dirty="0">
              <a:latin typeface="Arial" charset="0"/>
              <a:cs typeface="Arial" charset="0"/>
            </a:endParaRPr>
          </a:p>
          <a:p>
            <a:r>
              <a:rPr lang="fr-FR" dirty="0" smtClean="0">
                <a:latin typeface="Arial" charset="0"/>
                <a:cs typeface="Arial" charset="0"/>
              </a:rPr>
              <a:t>Corrélation du transfert avec les flux d’eau dans la plante -&gt; transport par la sève brute (xylème)</a:t>
            </a:r>
          </a:p>
          <a:p>
            <a:endParaRPr lang="fr-FR" dirty="0">
              <a:latin typeface="Arial" charset="0"/>
              <a:cs typeface="Arial" charset="0"/>
            </a:endParaRPr>
          </a:p>
          <a:p>
            <a:r>
              <a:rPr lang="fr-FR" dirty="0" smtClean="0">
                <a:latin typeface="Arial" charset="0"/>
                <a:cs typeface="Arial" charset="0"/>
              </a:rPr>
              <a:t>Mais </a:t>
            </a:r>
            <a:r>
              <a:rPr lang="fr-FR" dirty="0">
                <a:latin typeface="Arial" charset="0"/>
                <a:cs typeface="Arial" charset="0"/>
              </a:rPr>
              <a:t>forte variabilité plante</a:t>
            </a:r>
          </a:p>
        </p:txBody>
      </p:sp>
      <p:cxnSp>
        <p:nvCxnSpPr>
          <p:cNvPr id="35843" name="AutoShape 26"/>
          <p:cNvCxnSpPr>
            <a:cxnSpLocks noChangeShapeType="1"/>
          </p:cNvCxnSpPr>
          <p:nvPr/>
        </p:nvCxnSpPr>
        <p:spPr bwMode="auto">
          <a:xfrm>
            <a:off x="7572375" y="2500313"/>
            <a:ext cx="642938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pic>
        <p:nvPicPr>
          <p:cNvPr id="35844" name="Image 27" descr="bandeau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8008938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1214414" y="-24"/>
            <a:ext cx="707236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Accumulation le long de la tige de canne</a:t>
            </a:r>
          </a:p>
        </p:txBody>
      </p:sp>
      <p:grpSp>
        <p:nvGrpSpPr>
          <p:cNvPr id="35846" name="Group 2"/>
          <p:cNvGrpSpPr>
            <a:grpSpLocks/>
          </p:cNvGrpSpPr>
          <p:nvPr/>
        </p:nvGrpSpPr>
        <p:grpSpPr bwMode="auto">
          <a:xfrm>
            <a:off x="7056438" y="500063"/>
            <a:ext cx="1658937" cy="6072187"/>
            <a:chOff x="1411" y="1411"/>
            <a:chExt cx="9060" cy="14250"/>
          </a:xfrm>
        </p:grpSpPr>
        <p:grpSp>
          <p:nvGrpSpPr>
            <p:cNvPr id="35847" name="Group 3"/>
            <p:cNvGrpSpPr>
              <a:grpSpLocks/>
            </p:cNvGrpSpPr>
            <p:nvPr/>
          </p:nvGrpSpPr>
          <p:grpSpPr bwMode="auto">
            <a:xfrm>
              <a:off x="1411" y="1411"/>
              <a:ext cx="9060" cy="14250"/>
              <a:chOff x="1411" y="1411"/>
              <a:chExt cx="9060" cy="14250"/>
            </a:xfrm>
          </p:grpSpPr>
          <p:pic>
            <p:nvPicPr>
              <p:cNvPr id="35851" name="Picture 5" descr="canne-transfert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11" y="1411"/>
                <a:ext cx="9060" cy="12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5852" name="Group 9"/>
              <p:cNvGrpSpPr>
                <a:grpSpLocks/>
              </p:cNvGrpSpPr>
              <p:nvPr/>
            </p:nvGrpSpPr>
            <p:grpSpPr bwMode="auto">
              <a:xfrm>
                <a:off x="5377" y="13681"/>
                <a:ext cx="989" cy="1980"/>
                <a:chOff x="5375" y="13860"/>
                <a:chExt cx="989" cy="1980"/>
              </a:xfrm>
            </p:grpSpPr>
            <p:grpSp>
              <p:nvGrpSpPr>
                <p:cNvPr id="35853" name="Group 10"/>
                <p:cNvGrpSpPr>
                  <a:grpSpLocks/>
                </p:cNvGrpSpPr>
                <p:nvPr/>
              </p:nvGrpSpPr>
              <p:grpSpPr bwMode="auto">
                <a:xfrm>
                  <a:off x="5817" y="14017"/>
                  <a:ext cx="330" cy="1682"/>
                  <a:chOff x="5817" y="14017"/>
                  <a:chExt cx="330" cy="1682"/>
                </a:xfrm>
              </p:grpSpPr>
              <p:sp>
                <p:nvSpPr>
                  <p:cNvPr id="35864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6037" y="14017"/>
                    <a:ext cx="110" cy="1260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65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5817" y="14161"/>
                    <a:ext cx="110" cy="1260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66" name="AutoShape 13"/>
                  <p:cNvSpPr>
                    <a:spLocks noChangeArrowheads="1"/>
                  </p:cNvSpPr>
                  <p:nvPr/>
                </p:nvSpPr>
                <p:spPr bwMode="auto">
                  <a:xfrm rot="-809107">
                    <a:off x="6037" y="14017"/>
                    <a:ext cx="110" cy="1260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67" name="AutoShape 14"/>
                  <p:cNvSpPr>
                    <a:spLocks noChangeArrowheads="1"/>
                  </p:cNvSpPr>
                  <p:nvPr/>
                </p:nvSpPr>
                <p:spPr bwMode="auto">
                  <a:xfrm rot="-10238849">
                    <a:off x="6036" y="14226"/>
                    <a:ext cx="110" cy="1473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854" name="Group 15"/>
                <p:cNvGrpSpPr>
                  <a:grpSpLocks/>
                </p:cNvGrpSpPr>
                <p:nvPr/>
              </p:nvGrpSpPr>
              <p:grpSpPr bwMode="auto">
                <a:xfrm>
                  <a:off x="5375" y="13860"/>
                  <a:ext cx="989" cy="1980"/>
                  <a:chOff x="5377" y="13837"/>
                  <a:chExt cx="989" cy="1980"/>
                </a:xfrm>
              </p:grpSpPr>
              <p:sp>
                <p:nvSpPr>
                  <p:cNvPr id="35855" name="AutoShape 16"/>
                  <p:cNvSpPr>
                    <a:spLocks noChangeArrowheads="1"/>
                  </p:cNvSpPr>
                  <p:nvPr/>
                </p:nvSpPr>
                <p:spPr bwMode="auto">
                  <a:xfrm>
                    <a:off x="5817" y="14017"/>
                    <a:ext cx="110" cy="1800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56" name="AutoShape 17"/>
                  <p:cNvSpPr>
                    <a:spLocks noChangeArrowheads="1"/>
                  </p:cNvSpPr>
                  <p:nvPr/>
                </p:nvSpPr>
                <p:spPr bwMode="auto">
                  <a:xfrm rot="13108488" flipV="1">
                    <a:off x="5377" y="13837"/>
                    <a:ext cx="109" cy="1620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57" name="AutoShape 18"/>
                  <p:cNvSpPr>
                    <a:spLocks noChangeArrowheads="1"/>
                  </p:cNvSpPr>
                  <p:nvPr/>
                </p:nvSpPr>
                <p:spPr bwMode="auto">
                  <a:xfrm rot="-1754930">
                    <a:off x="6257" y="13897"/>
                    <a:ext cx="109" cy="1260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58" name="AutoShape 19"/>
                  <p:cNvSpPr>
                    <a:spLocks noChangeArrowheads="1"/>
                  </p:cNvSpPr>
                  <p:nvPr/>
                </p:nvSpPr>
                <p:spPr bwMode="auto">
                  <a:xfrm rot="-809107">
                    <a:off x="6256" y="14197"/>
                    <a:ext cx="110" cy="1260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59" name="AutoShape 20"/>
                  <p:cNvSpPr>
                    <a:spLocks noChangeArrowheads="1"/>
                  </p:cNvSpPr>
                  <p:nvPr/>
                </p:nvSpPr>
                <p:spPr bwMode="auto">
                  <a:xfrm rot="-9011505">
                    <a:off x="5486" y="14120"/>
                    <a:ext cx="109" cy="1405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60" name="AutoShape 21"/>
                  <p:cNvSpPr>
                    <a:spLocks noChangeArrowheads="1"/>
                  </p:cNvSpPr>
                  <p:nvPr/>
                </p:nvSpPr>
                <p:spPr bwMode="auto">
                  <a:xfrm rot="-9011505">
                    <a:off x="5708" y="14221"/>
                    <a:ext cx="109" cy="1405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61" name="AutoShape 22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5708" y="14161"/>
                    <a:ext cx="109" cy="1465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62" name="AutoShape 23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6146" y="14352"/>
                    <a:ext cx="109" cy="1465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5863" name="AutoShape 24"/>
                  <p:cNvSpPr>
                    <a:spLocks noChangeArrowheads="1"/>
                  </p:cNvSpPr>
                  <p:nvPr/>
                </p:nvSpPr>
                <p:spPr bwMode="auto">
                  <a:xfrm rot="9625248" flipH="1">
                    <a:off x="6147" y="14236"/>
                    <a:ext cx="109" cy="1465"/>
                  </a:xfrm>
                  <a:prstGeom prst="lightningBolt">
                    <a:avLst/>
                  </a:prstGeom>
                  <a:solidFill>
                    <a:srgbClr val="C00000"/>
                  </a:solidFill>
                  <a:ln w="9525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cxnSp>
          <p:nvCxnSpPr>
            <p:cNvPr id="35848" name="AutoShape 25"/>
            <p:cNvCxnSpPr>
              <a:cxnSpLocks noChangeShapeType="1"/>
            </p:cNvCxnSpPr>
            <p:nvPr/>
          </p:nvCxnSpPr>
          <p:spPr bwMode="auto">
            <a:xfrm>
              <a:off x="3897" y="12908"/>
              <a:ext cx="3991" cy="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5849" name="AutoShape 26"/>
            <p:cNvCxnSpPr>
              <a:cxnSpLocks noChangeShapeType="1"/>
            </p:cNvCxnSpPr>
            <p:nvPr/>
          </p:nvCxnSpPr>
          <p:spPr bwMode="auto">
            <a:xfrm>
              <a:off x="4296" y="9184"/>
              <a:ext cx="3592" cy="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5850" name="AutoShape 27"/>
            <p:cNvCxnSpPr>
              <a:cxnSpLocks noChangeShapeType="1"/>
            </p:cNvCxnSpPr>
            <p:nvPr/>
          </p:nvCxnSpPr>
          <p:spPr bwMode="auto">
            <a:xfrm>
              <a:off x="4296" y="11451"/>
              <a:ext cx="3193" cy="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46659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Image 32" descr="bandeau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-26988"/>
            <a:ext cx="8008938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27"/>
          <p:cNvSpPr>
            <a:spLocks noChangeArrowheads="1"/>
          </p:cNvSpPr>
          <p:nvPr/>
        </p:nvSpPr>
        <p:spPr bwMode="auto">
          <a:xfrm>
            <a:off x="5429250" y="973138"/>
            <a:ext cx="3500438" cy="44291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fr-FR" sz="1800">
              <a:latin typeface="Arial" charset="0"/>
            </a:endParaRPr>
          </a:p>
        </p:txBody>
      </p:sp>
      <p:pic>
        <p:nvPicPr>
          <p:cNvPr id="26" name="Image 25" descr="feuille.png"/>
          <p:cNvPicPr>
            <a:picLocks noChangeAspect="1"/>
          </p:cNvPicPr>
          <p:nvPr/>
        </p:nvPicPr>
        <p:blipFill>
          <a:blip r:embed="rId4" cstate="print"/>
          <a:srcRect l="4358" t="32292" b="28125"/>
          <a:stretch>
            <a:fillRect/>
          </a:stretch>
        </p:blipFill>
        <p:spPr bwMode="auto">
          <a:xfrm rot="-2807296">
            <a:off x="7285831" y="1253332"/>
            <a:ext cx="1495425" cy="874712"/>
          </a:xfrm>
          <a:prstGeom prst="rect">
            <a:avLst/>
          </a:prstGeom>
          <a:solidFill>
            <a:srgbClr val="004C78"/>
          </a:solidFill>
          <a:ln w="9525">
            <a:noFill/>
            <a:miter lim="800000"/>
            <a:headEnd/>
            <a:tailEnd/>
          </a:ln>
        </p:spPr>
      </p:pic>
      <p:sp>
        <p:nvSpPr>
          <p:cNvPr id="20" name="Cylindre 19"/>
          <p:cNvSpPr/>
          <p:nvPr/>
        </p:nvSpPr>
        <p:spPr>
          <a:xfrm>
            <a:off x="6786563" y="2187575"/>
            <a:ext cx="466725" cy="2286000"/>
          </a:xfrm>
          <a:prstGeom prst="ca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21" name="Connecteur droit avec flèche 20"/>
          <p:cNvCxnSpPr/>
          <p:nvPr/>
        </p:nvCxnSpPr>
        <p:spPr>
          <a:xfrm rot="5400000" flipH="1" flipV="1">
            <a:off x="6782594" y="4539456"/>
            <a:ext cx="723900" cy="1588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rot="16200000" flipH="1">
            <a:off x="6557963" y="4487863"/>
            <a:ext cx="742950" cy="0"/>
          </a:xfrm>
          <a:prstGeom prst="straightConnector1">
            <a:avLst/>
          </a:prstGeom>
          <a:ln w="12700">
            <a:solidFill>
              <a:srgbClr val="008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rot="16200000" flipH="1">
            <a:off x="6630194" y="2415382"/>
            <a:ext cx="600075" cy="1587"/>
          </a:xfrm>
          <a:prstGeom prst="straightConnector1">
            <a:avLst/>
          </a:prstGeom>
          <a:ln w="127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rot="5400000" flipH="1" flipV="1">
            <a:off x="6782594" y="2405856"/>
            <a:ext cx="7239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flipH="1">
            <a:off x="7143750" y="3616325"/>
            <a:ext cx="800100" cy="495300"/>
          </a:xfrm>
          <a:prstGeom prst="arc">
            <a:avLst/>
          </a:prstGeom>
          <a:ln w="38100">
            <a:solidFill>
              <a:srgbClr val="C0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2" name="Arc 31"/>
          <p:cNvSpPr/>
          <p:nvPr/>
        </p:nvSpPr>
        <p:spPr>
          <a:xfrm rot="10800000" flipH="1">
            <a:off x="6072188" y="2616200"/>
            <a:ext cx="800100" cy="495300"/>
          </a:xfrm>
          <a:prstGeom prst="arc">
            <a:avLst/>
          </a:prstGeom>
          <a:ln w="12700">
            <a:solidFill>
              <a:srgbClr val="008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9" name="ZoneTexte 51"/>
          <p:cNvSpPr txBox="1">
            <a:spLocks noChangeArrowheads="1"/>
          </p:cNvSpPr>
          <p:nvPr/>
        </p:nvSpPr>
        <p:spPr bwMode="auto">
          <a:xfrm>
            <a:off x="6286500" y="3187700"/>
            <a:ext cx="1533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800">
                <a:latin typeface="Arial" charset="0"/>
                <a:cs typeface="Arial" charset="0"/>
              </a:rPr>
              <a:t>translocation</a:t>
            </a:r>
          </a:p>
        </p:txBody>
      </p:sp>
      <p:sp>
        <p:nvSpPr>
          <p:cNvPr id="50" name="ZoneTexte 54"/>
          <p:cNvSpPr txBox="1">
            <a:spLocks noChangeArrowheads="1"/>
          </p:cNvSpPr>
          <p:nvPr/>
        </p:nvSpPr>
        <p:spPr bwMode="auto">
          <a:xfrm>
            <a:off x="7324725" y="2462213"/>
            <a:ext cx="18907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800">
                <a:latin typeface="Arial" charset="0"/>
                <a:cs typeface="Arial" charset="0"/>
              </a:rPr>
              <a:t>accumulation</a:t>
            </a:r>
          </a:p>
        </p:txBody>
      </p:sp>
      <p:pic>
        <p:nvPicPr>
          <p:cNvPr id="57" name="Image 56" descr="giraumon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83488" y="2819400"/>
            <a:ext cx="148907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Titre 1"/>
          <p:cNvSpPr txBox="1">
            <a:spLocks/>
          </p:cNvSpPr>
          <p:nvPr/>
        </p:nvSpPr>
        <p:spPr bwMode="auto">
          <a:xfrm>
            <a:off x="1236094" y="-116484"/>
            <a:ext cx="855088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fr-FR" sz="3600" b="1" dirty="0" smtClean="0">
                <a:ln w="12700">
                  <a:solidFill>
                    <a:srgbClr val="003300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Un schéma général de transfert</a:t>
            </a:r>
            <a:endParaRPr lang="fr-FR" sz="3600" b="1" dirty="0">
              <a:ln w="12700">
                <a:solidFill>
                  <a:srgbClr val="003300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2531" name="Espace réservé du texte 2"/>
          <p:cNvSpPr>
            <a:spLocks noGrp="1"/>
          </p:cNvSpPr>
          <p:nvPr>
            <p:ph type="body" sz="half" idx="1"/>
          </p:nvPr>
        </p:nvSpPr>
        <p:spPr bwMode="auto">
          <a:xfrm>
            <a:off x="539552" y="980728"/>
            <a:ext cx="4643438" cy="45894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z="2000" dirty="0" smtClean="0">
                <a:latin typeface="Arial" charset="0"/>
                <a:cs typeface="Arial" charset="0"/>
              </a:rPr>
              <a:t>Lorsque contact direct avec le sol pollué =</a:t>
            </a:r>
            <a:r>
              <a:rPr lang="fr-FR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fr-FR" sz="2000" dirty="0" smtClean="0">
                <a:solidFill>
                  <a:srgbClr val="FF9933"/>
                </a:solidFill>
                <a:latin typeface="Arial" charset="0"/>
                <a:cs typeface="Arial" charset="0"/>
              </a:rPr>
              <a:t>adsorption</a:t>
            </a:r>
          </a:p>
          <a:p>
            <a:pPr eaLnBrk="1" hangingPunct="1">
              <a:buNone/>
            </a:pPr>
            <a:endParaRPr lang="fr-FR" sz="2000" dirty="0" smtClean="0">
              <a:solidFill>
                <a:srgbClr val="FF9933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fr-FR" sz="2000" dirty="0" smtClean="0">
                <a:latin typeface="Arial" charset="0"/>
                <a:cs typeface="Arial" charset="0"/>
              </a:rPr>
              <a:t>Taux de transfert faible = pas de transfert actif</a:t>
            </a:r>
          </a:p>
          <a:p>
            <a:pPr eaLnBrk="1" hangingPunct="1">
              <a:buFontTx/>
              <a:buNone/>
            </a:pPr>
            <a:r>
              <a:rPr lang="fr-FR" sz="2000" dirty="0" smtClean="0">
                <a:solidFill>
                  <a:srgbClr val="92D050"/>
                </a:solidFill>
                <a:latin typeface="Arial" charset="0"/>
                <a:cs typeface="Arial" charset="0"/>
                <a:sym typeface="Wingdings 3" pitchFamily="18" charset="2"/>
              </a:rPr>
              <a:t> </a:t>
            </a:r>
            <a:r>
              <a:rPr lang="fr-FR" sz="2000" dirty="0" smtClean="0">
                <a:solidFill>
                  <a:srgbClr val="92D050"/>
                </a:solidFill>
                <a:latin typeface="Arial" charset="0"/>
                <a:cs typeface="Arial" charset="0"/>
              </a:rPr>
              <a:t>Transfert passif  </a:t>
            </a:r>
            <a:r>
              <a:rPr lang="fr-FR" sz="2000" dirty="0" smtClean="0">
                <a:latin typeface="Arial" charset="0"/>
                <a:cs typeface="Arial" charset="0"/>
              </a:rPr>
              <a:t>via les flux de sève</a:t>
            </a:r>
          </a:p>
          <a:p>
            <a:pPr lvl="1" eaLnBrk="1" hangingPunct="1"/>
            <a:r>
              <a:rPr lang="fr-FR" sz="1800" dirty="0" smtClean="0">
                <a:latin typeface="Arial" charset="0"/>
                <a:cs typeface="Arial" charset="0"/>
              </a:rPr>
              <a:t>impact </a:t>
            </a:r>
            <a:r>
              <a:rPr lang="fr-FR" sz="18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des flux transpiratoires </a:t>
            </a:r>
            <a:r>
              <a:rPr lang="fr-FR" sz="1800" dirty="0" smtClean="0">
                <a:latin typeface="Arial" charset="0"/>
                <a:cs typeface="Arial" charset="0"/>
              </a:rPr>
              <a:t>(photosynthèse)</a:t>
            </a:r>
          </a:p>
          <a:p>
            <a:pPr lvl="1" eaLnBrk="1" hangingPunct="1"/>
            <a:r>
              <a:rPr lang="fr-FR" sz="18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position</a:t>
            </a:r>
            <a:r>
              <a:rPr lang="fr-FR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 </a:t>
            </a:r>
            <a:r>
              <a:rPr lang="fr-FR" sz="1800" dirty="0" smtClean="0">
                <a:latin typeface="Arial" charset="0"/>
                <a:cs typeface="Arial" charset="0"/>
              </a:rPr>
              <a:t>de l’organe puits sur la voie de transfert / tissus « filtres » interposés</a:t>
            </a:r>
          </a:p>
          <a:p>
            <a:pPr lvl="1" eaLnBrk="1" hangingPunct="1"/>
            <a:r>
              <a:rPr lang="fr-FR" sz="18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affinité</a:t>
            </a:r>
            <a:r>
              <a:rPr lang="fr-FR" sz="1800" dirty="0" smtClean="0">
                <a:latin typeface="Arial" charset="0"/>
                <a:cs typeface="Arial" charset="0"/>
              </a:rPr>
              <a:t> de l’organe, dépendant des vaisseaux de transport de sève</a:t>
            </a:r>
          </a:p>
        </p:txBody>
      </p:sp>
      <p:pic>
        <p:nvPicPr>
          <p:cNvPr id="61" name="Image 60" descr="racine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5600" y="5219700"/>
            <a:ext cx="34925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 descr="chlordecon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19925" y="6156325"/>
            <a:ext cx="571500" cy="500063"/>
          </a:xfrm>
          <a:prstGeom prst="rect">
            <a:avLst/>
          </a:prstGeom>
          <a:solidFill>
            <a:schemeClr val="tx2"/>
          </a:solidFill>
          <a:ln w="12700">
            <a:noFill/>
            <a:miter lim="800000"/>
            <a:headEnd/>
            <a:tailEnd/>
          </a:ln>
        </p:spPr>
      </p:pic>
      <p:sp>
        <p:nvSpPr>
          <p:cNvPr id="48" name="ZoneTexte 50"/>
          <p:cNvSpPr txBox="1">
            <a:spLocks noChangeArrowheads="1"/>
          </p:cNvSpPr>
          <p:nvPr/>
        </p:nvSpPr>
        <p:spPr bwMode="auto">
          <a:xfrm>
            <a:off x="6500813" y="4830763"/>
            <a:ext cx="1643062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>
                <a:latin typeface="Arial" charset="0"/>
                <a:cs typeface="Arial" charset="0"/>
              </a:rPr>
              <a:t>extraction</a:t>
            </a:r>
          </a:p>
        </p:txBody>
      </p:sp>
      <p:sp>
        <p:nvSpPr>
          <p:cNvPr id="16425" name="ZoneTexte 49"/>
          <p:cNvSpPr txBox="1">
            <a:spLocks noChangeArrowheads="1"/>
          </p:cNvSpPr>
          <p:nvPr/>
        </p:nvSpPr>
        <p:spPr bwMode="auto">
          <a:xfrm flipH="1">
            <a:off x="7667625" y="5491163"/>
            <a:ext cx="12747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800">
                <a:latin typeface="Arial" charset="0"/>
                <a:cs typeface="Arial" charset="0"/>
              </a:rPr>
              <a:t>adsorption</a:t>
            </a:r>
          </a:p>
        </p:txBody>
      </p:sp>
      <p:pic>
        <p:nvPicPr>
          <p:cNvPr id="27" name="Image 26" descr="tomate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0688" y="2544763"/>
            <a:ext cx="1071562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ZoneTexte 28"/>
          <p:cNvSpPr txBox="1"/>
          <p:nvPr/>
        </p:nvSpPr>
        <p:spPr>
          <a:xfrm>
            <a:off x="1187624" y="5517232"/>
            <a:ext cx="3597275" cy="9223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fr-FR" sz="1800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Importance de la </a:t>
            </a:r>
            <a:r>
              <a:rPr lang="fr-FR" sz="1800" dirty="0">
                <a:solidFill>
                  <a:srgbClr val="C00000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biodisponibilité de la molécule </a:t>
            </a:r>
            <a:r>
              <a:rPr lang="fr-FR" sz="1800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dans le sol et capacité de capture des racines</a:t>
            </a:r>
          </a:p>
        </p:txBody>
      </p:sp>
    </p:spTree>
    <p:extLst>
      <p:ext uri="{BB962C8B-B14F-4D97-AF65-F5344CB8AC3E}">
        <p14:creationId xmlns:p14="http://schemas.microsoft.com/office/powerpoint/2010/main" val="335659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9" grpId="0"/>
      <p:bldP spid="50" grpId="0"/>
      <p:bldP spid="22531" grpId="0" build="p"/>
      <p:bldP spid="48" grpId="0"/>
      <p:bldP spid="16425" grpId="0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Espace réservé du texte 2"/>
          <p:cNvSpPr>
            <a:spLocks noGrp="1"/>
          </p:cNvSpPr>
          <p:nvPr>
            <p:ph type="body" sz="half" idx="1"/>
          </p:nvPr>
        </p:nvSpPr>
        <p:spPr bwMode="auto">
          <a:xfrm>
            <a:off x="785786" y="1571612"/>
            <a:ext cx="7929562" cy="100013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fr-FR" sz="2600" dirty="0" smtClean="0">
                <a:cs typeface="Arial" charset="0"/>
              </a:rPr>
              <a:t>3 catégories de réponse pour les organes récoltés</a:t>
            </a:r>
          </a:p>
          <a:p>
            <a:pPr eaLnBrk="1" hangingPunct="1">
              <a:buNone/>
            </a:pPr>
            <a:r>
              <a:rPr lang="fr-FR" sz="2600" dirty="0" smtClean="0">
                <a:cs typeface="Arial" charset="0"/>
              </a:rPr>
              <a:t>	Importance de la position de l’organe </a:t>
            </a:r>
          </a:p>
        </p:txBody>
      </p:sp>
      <p:sp>
        <p:nvSpPr>
          <p:cNvPr id="26" name="ZoneTexte 7"/>
          <p:cNvSpPr txBox="1">
            <a:spLocks noChangeArrowheads="1"/>
          </p:cNvSpPr>
          <p:nvPr/>
        </p:nvSpPr>
        <p:spPr bwMode="auto">
          <a:xfrm>
            <a:off x="714348" y="642918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FR" sz="4000" dirty="0">
                <a:latin typeface="+mj-lt"/>
                <a:ea typeface="+mj-ea"/>
                <a:cs typeface="+mj-cs"/>
              </a:rPr>
              <a:t>Sensibilité des cultures</a:t>
            </a:r>
          </a:p>
        </p:txBody>
      </p:sp>
      <p:pic>
        <p:nvPicPr>
          <p:cNvPr id="9219" name="Picture 3" descr="E:\IMAGES\vectoriel\fleche-categories-transfert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408140"/>
            <a:ext cx="7786742" cy="3021256"/>
          </a:xfrm>
          <a:prstGeom prst="rect">
            <a:avLst/>
          </a:prstGeom>
          <a:noFill/>
        </p:spPr>
      </p:pic>
      <p:pic>
        <p:nvPicPr>
          <p:cNvPr id="33" name="Picture 21" descr="IMG_869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5338" y="2786058"/>
            <a:ext cx="5619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Image 33" descr="carotte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3834" y="2786058"/>
            <a:ext cx="41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 descr="C:\Documents and Settings\Cirad\Mes documents\Personnel\Mes images\végétaux\giraumon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4143380"/>
            <a:ext cx="500062" cy="477838"/>
          </a:xfrm>
          <a:prstGeom prst="rect">
            <a:avLst/>
          </a:prstGeom>
          <a:noFill/>
          <a:ln w="9525">
            <a:solidFill>
              <a:srgbClr val="00602B"/>
            </a:solidFill>
            <a:miter lim="800000"/>
            <a:headEnd/>
            <a:tailEnd/>
          </a:ln>
        </p:spPr>
      </p:pic>
      <p:pic>
        <p:nvPicPr>
          <p:cNvPr id="37" name="Picture 7" descr="plantation Casimir_2228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3500438"/>
            <a:ext cx="5095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8" descr="plantation Casimir_222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3429000"/>
            <a:ext cx="558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Image 41" descr="cive-vivace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4143380"/>
            <a:ext cx="4794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1" descr="6cannesucre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4071942"/>
            <a:ext cx="547688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Image 44" descr="DSC05233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4786322"/>
            <a:ext cx="490537" cy="436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 descr="banane4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4786322"/>
            <a:ext cx="582612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0" descr="lime_de_tahiti_medium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3500438"/>
            <a:ext cx="5826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6" descr="plantation Casimir_2210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100" y="2786058"/>
            <a:ext cx="601663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7" descr="RL 41-1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25" y="2786058"/>
            <a:ext cx="531813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4" descr="Goyaves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5913" y="2763833"/>
            <a:ext cx="601662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21" descr="christophine_formation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00" y="2786058"/>
            <a:ext cx="5667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4" descr="C:\Users\CIRAD\Desktop\IMGP2714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5338" y="3357562"/>
            <a:ext cx="646173" cy="428628"/>
          </a:xfrm>
          <a:prstGeom prst="rect">
            <a:avLst/>
          </a:prstGeom>
          <a:noFill/>
        </p:spPr>
      </p:pic>
      <p:sp>
        <p:nvSpPr>
          <p:cNvPr id="58" name="Rectangle 57"/>
          <p:cNvSpPr/>
          <p:nvPr/>
        </p:nvSpPr>
        <p:spPr>
          <a:xfrm>
            <a:off x="3857620" y="4071942"/>
            <a:ext cx="3214710" cy="2786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/>
          <p:cNvSpPr/>
          <p:nvPr/>
        </p:nvSpPr>
        <p:spPr>
          <a:xfrm>
            <a:off x="7072330" y="4071942"/>
            <a:ext cx="2000264" cy="2786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5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7"/>
          <p:cNvSpPr txBox="1">
            <a:spLocks noChangeArrowheads="1"/>
          </p:cNvSpPr>
          <p:nvPr/>
        </p:nvSpPr>
        <p:spPr bwMode="auto">
          <a:xfrm>
            <a:off x="714348" y="488866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Pour les animaux…</a:t>
            </a:r>
            <a:endParaRPr lang="fr-FR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28688" y="1199649"/>
            <a:ext cx="778668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Animaux	</a:t>
            </a:r>
            <a:r>
              <a:rPr lang="fr-FR" sz="2600" dirty="0">
                <a:latin typeface="+mn-lt"/>
                <a:cs typeface="Arial" pitchFamily="34" charset="0"/>
              </a:rPr>
              <a:t> </a:t>
            </a:r>
            <a:r>
              <a:rPr lang="fr-FR" sz="2600" dirty="0" smtClean="0">
                <a:latin typeface="+mn-lt"/>
                <a:cs typeface="Arial" pitchFamily="34" charset="0"/>
              </a:rPr>
              <a:t>bioaccumulation / </a:t>
            </a:r>
            <a:r>
              <a:rPr lang="fr-FR" sz="2600" b="1" dirty="0" smtClean="0">
                <a:solidFill>
                  <a:schemeClr val="tx2"/>
                </a:solidFill>
                <a:cs typeface="Arial" pitchFamily="34" charset="0"/>
              </a:rPr>
              <a:t>bioconcentration</a:t>
            </a:r>
            <a:endParaRPr lang="fr-FR" sz="2600" b="1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		</a:t>
            </a:r>
            <a:r>
              <a:rPr lang="fr-FR" sz="2600" dirty="0">
                <a:latin typeface="+mn-lt"/>
                <a:cs typeface="Arial" pitchFamily="34" charset="0"/>
              </a:rPr>
              <a:t> </a:t>
            </a:r>
            <a:r>
              <a:rPr lang="fr-FR" sz="2600" dirty="0" err="1" smtClean="0">
                <a:latin typeface="+mn-lt"/>
                <a:cs typeface="Arial" pitchFamily="34" charset="0"/>
              </a:rPr>
              <a:t>biomagnification</a:t>
            </a:r>
            <a:endParaRPr lang="fr-FR" sz="2600" dirty="0" smtClean="0">
              <a:latin typeface="+mn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	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2486050" y="1342479"/>
            <a:ext cx="285750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1988" name="Picture 11" descr="C:\Users\CIRAD\AppData\Local\Microsoft\Windows\Temporary Internet Files\Content.IE5\1F7G2QIZ\MC900441389[1].wm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6405" y="937265"/>
            <a:ext cx="1500187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555776" y="2100161"/>
            <a:ext cx="1904353" cy="28583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4" name="Image 6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3064527"/>
            <a:ext cx="1512955" cy="929623"/>
          </a:xfrm>
          <a:prstGeom prst="rect">
            <a:avLst/>
          </a:prstGeom>
        </p:spPr>
      </p:pic>
      <p:graphicFrame>
        <p:nvGraphicFramePr>
          <p:cNvPr id="65" name="Graphique 64"/>
          <p:cNvGraphicFramePr/>
          <p:nvPr>
            <p:extLst>
              <p:ext uri="{D42A27DB-BD31-4B8C-83A1-F6EECF244321}">
                <p14:modId xmlns:p14="http://schemas.microsoft.com/office/powerpoint/2010/main" val="2694500669"/>
              </p:ext>
            </p:extLst>
          </p:nvPr>
        </p:nvGraphicFramePr>
        <p:xfrm>
          <a:off x="572959" y="2100161"/>
          <a:ext cx="5583217" cy="4093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6084168" y="4581128"/>
            <a:ext cx="720080" cy="377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2"/>
                </a:solidFill>
              </a:rPr>
              <a:t>LMR</a:t>
            </a: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4054303"/>
            <a:ext cx="2004392" cy="2672523"/>
          </a:xfrm>
          <a:prstGeom prst="rect">
            <a:avLst/>
          </a:prstGeom>
        </p:spPr>
      </p:pic>
      <p:pic>
        <p:nvPicPr>
          <p:cNvPr id="16" name="Picture 3" descr="E:\IMAGES\bandeau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17" name="Picture 4" descr="E:\IMAGES\bandeauverti1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841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7"/>
          <p:cNvSpPr txBox="1">
            <a:spLocks noChangeArrowheads="1"/>
          </p:cNvSpPr>
          <p:nvPr/>
        </p:nvSpPr>
        <p:spPr bwMode="auto">
          <a:xfrm>
            <a:off x="714348" y="44624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Pour les animaux…</a:t>
            </a:r>
            <a:endParaRPr lang="fr-FR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28688" y="836712"/>
            <a:ext cx="7786687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Animaux	</a:t>
            </a:r>
            <a:r>
              <a:rPr lang="fr-FR" sz="2600" dirty="0">
                <a:latin typeface="+mn-lt"/>
                <a:cs typeface="Arial" pitchFamily="34" charset="0"/>
              </a:rPr>
              <a:t> </a:t>
            </a:r>
            <a:r>
              <a:rPr lang="fr-FR" sz="2600" dirty="0" smtClean="0">
                <a:latin typeface="+mn-lt"/>
                <a:cs typeface="Arial" pitchFamily="34" charset="0"/>
              </a:rPr>
              <a:t>bioaccumulation / </a:t>
            </a:r>
            <a:r>
              <a:rPr lang="fr-FR" sz="2600" b="1" dirty="0" smtClean="0">
                <a:solidFill>
                  <a:schemeClr val="tx2"/>
                </a:solidFill>
                <a:cs typeface="Arial" pitchFamily="34" charset="0"/>
              </a:rPr>
              <a:t>bioconcentration</a:t>
            </a:r>
            <a:endParaRPr lang="fr-FR" sz="2600" b="1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		</a:t>
            </a:r>
            <a:r>
              <a:rPr lang="fr-FR" sz="2600" dirty="0">
                <a:latin typeface="+mn-lt"/>
                <a:cs typeface="Arial" pitchFamily="34" charset="0"/>
              </a:rPr>
              <a:t> </a:t>
            </a:r>
            <a:r>
              <a:rPr lang="fr-FR" sz="2600" dirty="0" err="1" smtClean="0">
                <a:latin typeface="+mn-lt"/>
                <a:cs typeface="Arial" pitchFamily="34" charset="0"/>
              </a:rPr>
              <a:t>biomagnification</a:t>
            </a:r>
            <a:endParaRPr lang="fr-FR" sz="2600" dirty="0" smtClean="0">
              <a:latin typeface="+mn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 smtClean="0">
                <a:cs typeface="Arial" pitchFamily="34" charset="0"/>
              </a:rPr>
              <a:t>Mais aussi </a:t>
            </a:r>
            <a:r>
              <a:rPr lang="fr-FR" sz="2600" b="1" dirty="0" smtClean="0">
                <a:solidFill>
                  <a:schemeClr val="tx2"/>
                </a:solidFill>
                <a:cs typeface="Arial" pitchFamily="34" charset="0"/>
              </a:rPr>
              <a:t>décontamination</a:t>
            </a:r>
            <a:r>
              <a:rPr lang="fr-FR" sz="2600" dirty="0" smtClean="0">
                <a:cs typeface="Arial" pitchFamily="34" charset="0"/>
              </a:rPr>
              <a:t> en milieu non pollué</a:t>
            </a: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Risque </a:t>
            </a:r>
            <a:r>
              <a:rPr lang="fr-FR" sz="26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pour </a:t>
            </a:r>
            <a:r>
              <a:rPr lang="fr-FR" sz="26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animaux </a:t>
            </a:r>
            <a:r>
              <a:rPr lang="fr-FR" sz="26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sur parcours </a:t>
            </a:r>
            <a:r>
              <a:rPr lang="fr-FR" sz="2600" dirty="0">
                <a:solidFill>
                  <a:schemeClr val="tx2"/>
                </a:solidFill>
                <a:latin typeface="+mj-lt"/>
                <a:cs typeface="Arial" pitchFamily="34" charset="0"/>
              </a:rPr>
              <a:t>:</a:t>
            </a:r>
            <a:r>
              <a:rPr lang="fr-FR" sz="2600" dirty="0">
                <a:latin typeface="+mj-lt"/>
                <a:cs typeface="Arial" pitchFamily="34" charset="0"/>
              </a:rPr>
              <a:t> élevages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familiaux, labels et diversification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Elevages hors </a:t>
            </a:r>
            <a:r>
              <a:rPr lang="fr-FR" sz="26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sol sont indemnes</a:t>
            </a:r>
            <a:r>
              <a:rPr lang="fr-FR" sz="2600" dirty="0">
                <a:latin typeface="+mj-lt"/>
                <a:cs typeface="Arial" pitchFamily="34" charset="0"/>
              </a:rPr>
              <a:t>		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2486050" y="980728"/>
            <a:ext cx="285750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1988" name="Picture 11" descr="C:\Users\CIRAD\AppData\Local\Microsoft\Windows\Temporary Internet Files\Content.IE5\1F7G2QIZ\MC900441389[1].wm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6405" y="603399"/>
            <a:ext cx="1500187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5" descr="DSCF143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750" y="5286375"/>
            <a:ext cx="1760538" cy="1300163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555776" y="2100161"/>
            <a:ext cx="1904353" cy="28583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4" name="Image 6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3064527"/>
            <a:ext cx="1512955" cy="929623"/>
          </a:xfrm>
          <a:prstGeom prst="rect">
            <a:avLst/>
          </a:prstGeom>
        </p:spPr>
      </p:pic>
      <p:graphicFrame>
        <p:nvGraphicFramePr>
          <p:cNvPr id="65" name="Graphique 64"/>
          <p:cNvGraphicFramePr/>
          <p:nvPr>
            <p:extLst>
              <p:ext uri="{D42A27DB-BD31-4B8C-83A1-F6EECF244321}">
                <p14:modId xmlns:p14="http://schemas.microsoft.com/office/powerpoint/2010/main" val="2903030741"/>
              </p:ext>
            </p:extLst>
          </p:nvPr>
        </p:nvGraphicFramePr>
        <p:xfrm>
          <a:off x="572959" y="2100161"/>
          <a:ext cx="5583217" cy="4093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6084168" y="4581128"/>
            <a:ext cx="720080" cy="377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2"/>
                </a:solidFill>
              </a:rPr>
              <a:t>LMR</a:t>
            </a: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71" name="Picture 3" descr="E:\IMAGES\bandeau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72" name="Picture 4" descr="E:\IMAGES\bandeauverti1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843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2880" y="55780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dirty="0" smtClean="0"/>
              <a:t>Une gestion intégrée possible</a:t>
            </a:r>
            <a:endParaRPr lang="fr-FR" dirty="0"/>
          </a:p>
        </p:txBody>
      </p:sp>
      <p:pic>
        <p:nvPicPr>
          <p:cNvPr id="4" name="Picture 4" descr="chlordecone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16415" y="640791"/>
            <a:ext cx="717978" cy="627969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23" name="Picture 3" descr="E:\IMAGES\bandeau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24" name="Picture 4" descr="E:\IMAGES\bandeauverti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24007" y="1744216"/>
            <a:ext cx="8600521" cy="5141168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Pour </a:t>
            </a:r>
            <a:r>
              <a:rPr lang="fr-FR" b="1" dirty="0">
                <a:solidFill>
                  <a:schemeClr val="tx2"/>
                </a:solidFill>
              </a:rPr>
              <a:t>réduire l’exposition des consommateurs et des </a:t>
            </a:r>
            <a:r>
              <a:rPr lang="fr-FR" b="1" dirty="0" smtClean="0">
                <a:solidFill>
                  <a:schemeClr val="tx2"/>
                </a:solidFill>
              </a:rPr>
              <a:t>écosystèmes</a:t>
            </a:r>
          </a:p>
          <a:p>
            <a:pPr lvl="1"/>
            <a:r>
              <a:rPr lang="fr-FR" dirty="0" smtClean="0"/>
              <a:t>Compréhension des processus</a:t>
            </a:r>
          </a:p>
          <a:p>
            <a:pPr lvl="1"/>
            <a:r>
              <a:rPr lang="fr-FR" dirty="0" smtClean="0"/>
              <a:t>Limitation des impacts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A </a:t>
            </a:r>
            <a:r>
              <a:rPr lang="fr-FR" dirty="0"/>
              <a:t>différentes </a:t>
            </a:r>
            <a:r>
              <a:rPr lang="fr-FR" dirty="0" smtClean="0"/>
              <a:t>échelles: de </a:t>
            </a:r>
            <a:r>
              <a:rPr lang="fr-FR" dirty="0"/>
              <a:t>la parcelle à tout le </a:t>
            </a:r>
            <a:r>
              <a:rPr lang="fr-FR" dirty="0" smtClean="0"/>
              <a:t>territoire</a:t>
            </a:r>
          </a:p>
          <a:p>
            <a:pPr lvl="1"/>
            <a:r>
              <a:rPr lang="fr-FR" dirty="0" smtClean="0">
                <a:solidFill>
                  <a:schemeClr val="tx2"/>
                </a:solidFill>
              </a:rPr>
              <a:t>Choix </a:t>
            </a:r>
            <a:r>
              <a:rPr lang="fr-FR" dirty="0" smtClean="0"/>
              <a:t>des productions végétales (</a:t>
            </a:r>
            <a:r>
              <a:rPr lang="fr-FR" sz="2400" i="1" dirty="0" smtClean="0"/>
              <a:t>parcelle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>
                <a:solidFill>
                  <a:schemeClr val="tx2"/>
                </a:solidFill>
              </a:rPr>
              <a:t>Choix</a:t>
            </a:r>
            <a:r>
              <a:rPr lang="fr-FR" dirty="0" smtClean="0"/>
              <a:t> des pratiques (</a:t>
            </a:r>
            <a:r>
              <a:rPr lang="fr-FR" sz="2400" i="1" dirty="0" smtClean="0"/>
              <a:t>parcelle/exploitation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>
                <a:solidFill>
                  <a:schemeClr val="tx2"/>
                </a:solidFill>
              </a:rPr>
              <a:t>Gestion spatialisée </a:t>
            </a:r>
            <a:r>
              <a:rPr lang="fr-FR" dirty="0" smtClean="0"/>
              <a:t>des pratiques et des systèmes (</a:t>
            </a:r>
            <a:r>
              <a:rPr lang="fr-FR" sz="2400" i="1" dirty="0" smtClean="0"/>
              <a:t>bassin versant/territoire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Normes</a:t>
            </a:r>
            <a:r>
              <a:rPr lang="fr-FR" dirty="0" smtClean="0"/>
              <a:t> et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contrôles</a:t>
            </a:r>
            <a:r>
              <a:rPr lang="fr-FR" dirty="0" smtClean="0"/>
              <a:t> (</a:t>
            </a:r>
            <a:r>
              <a:rPr lang="fr-FR" sz="2400" i="1" dirty="0" smtClean="0"/>
              <a:t>territoire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282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la dépollution des sols?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77416" y="16002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Dépollution de l’eau par charbon actif</a:t>
            </a:r>
          </a:p>
          <a:p>
            <a:r>
              <a:rPr lang="fr-FR" dirty="0" smtClean="0"/>
              <a:t>Pour sol: utiliser la biodiversité végétale et microbienne</a:t>
            </a:r>
          </a:p>
          <a:p>
            <a:pPr lvl="1"/>
            <a:r>
              <a:rPr lang="fr-FR" dirty="0" smtClean="0"/>
              <a:t>Extraction par les plantes</a:t>
            </a:r>
          </a:p>
          <a:p>
            <a:pPr lvl="1"/>
            <a:r>
              <a:rPr lang="fr-FR" dirty="0" smtClean="0"/>
              <a:t>Dégradation par les bactéries et champignons du sol</a:t>
            </a:r>
          </a:p>
          <a:p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75" y="1600200"/>
            <a:ext cx="2914650" cy="2185988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Autre solution: piéger le polluant dans les argiles et avec la matière organique du sol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494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SC8VuwqA1B2ZYk6AMe25rRE3p7Hs0dX0tlbMfbeStJMxgQUDidk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7950" y="5621981"/>
            <a:ext cx="268605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2880" y="274638"/>
            <a:ext cx="8229600" cy="1143000"/>
          </a:xfrm>
        </p:spPr>
        <p:txBody>
          <a:bodyPr/>
          <a:lstStyle/>
          <a:p>
            <a:pPr algn="l"/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5326" y="1711349"/>
            <a:ext cx="8577194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L'utilisation de pesticides en agriculture est encore importante aux Antilles,</a:t>
            </a:r>
          </a:p>
          <a:p>
            <a:r>
              <a:rPr lang="fr-FR" dirty="0" smtClean="0"/>
              <a:t>Pour éviter de nouvelles crises: 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réduire leur utilisation et 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orienter la production agricole vers des 	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pratiques durables et </a:t>
            </a:r>
            <a:r>
              <a:rPr lang="fr-FR" dirty="0" err="1" smtClean="0">
                <a:solidFill>
                  <a:schemeClr val="accent3">
                    <a:lumMod val="75000"/>
                  </a:schemeClr>
                </a:solidFill>
              </a:rPr>
              <a:t>agroécologiques</a:t>
            </a:r>
            <a:endParaRPr lang="fr-FR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fr-FR" dirty="0" smtClean="0"/>
              <a:t>pour protéger un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environnement insulaire fragile </a:t>
            </a:r>
          </a:p>
          <a:p>
            <a:pPr lvl="1"/>
            <a:r>
              <a:rPr lang="fr-FR" dirty="0" smtClean="0"/>
              <a:t>pour assurer une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alimentation saine </a:t>
            </a:r>
            <a:r>
              <a:rPr lang="fr-FR" dirty="0" smtClean="0"/>
              <a:t>aux Antillais.</a:t>
            </a:r>
          </a:p>
        </p:txBody>
      </p:sp>
      <p:pic>
        <p:nvPicPr>
          <p:cNvPr id="4" name="Picture 4" descr="chlordecon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68344" y="650029"/>
            <a:ext cx="1366050" cy="1194795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6" name="Picture 3" descr="E:\IMAGES\bandeau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7" name="Picture 4" descr="E:\IMAGES\bandeauverti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224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4888" y="81783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Comment se passer des pesticides grâce à la biodiversité?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806896" y="2215405"/>
            <a:ext cx="8013576" cy="4525963"/>
          </a:xfrm>
        </p:spPr>
        <p:txBody>
          <a:bodyPr/>
          <a:lstStyle/>
          <a:p>
            <a:r>
              <a:rPr lang="fr-FR" dirty="0" smtClean="0"/>
              <a:t>Pourquoi?</a:t>
            </a:r>
          </a:p>
          <a:p>
            <a:pPr lvl="1"/>
            <a:r>
              <a:rPr lang="fr-FR" dirty="0" smtClean="0"/>
              <a:t>Pour éviter les erreurs du passé</a:t>
            </a:r>
          </a:p>
          <a:p>
            <a:pPr lvl="1"/>
            <a:r>
              <a:rPr lang="fr-FR" dirty="0" smtClean="0"/>
              <a:t>Pour préserver la richesse biologique de notre île</a:t>
            </a:r>
          </a:p>
          <a:p>
            <a:pPr lvl="1"/>
            <a:endParaRPr lang="fr-FR" dirty="0"/>
          </a:p>
          <a:p>
            <a:r>
              <a:rPr lang="fr-FR" dirty="0" smtClean="0"/>
              <a:t>Comment?</a:t>
            </a:r>
          </a:p>
          <a:p>
            <a:pPr lvl="1"/>
            <a:r>
              <a:rPr lang="fr-FR" dirty="0" smtClean="0"/>
              <a:t>En utilisant les fonctions ou les services que rendent les plantes ou les animaux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135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6896" y="673819"/>
            <a:ext cx="8229600" cy="1143000"/>
          </a:xfrm>
        </p:spPr>
        <p:txBody>
          <a:bodyPr/>
          <a:lstStyle/>
          <a:p>
            <a:r>
              <a:rPr lang="fr-FR" dirty="0" smtClean="0"/>
              <a:t>Les pesticides, pour quoi?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806896" y="1999381"/>
            <a:ext cx="8013576" cy="4525963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Pour limiter les dégâts et la compétition:</a:t>
            </a:r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Les familles:</a:t>
            </a:r>
          </a:p>
          <a:p>
            <a:pPr lvl="1"/>
            <a:r>
              <a:rPr lang="fr-FR" dirty="0" smtClean="0"/>
              <a:t>Insecticide</a:t>
            </a:r>
          </a:p>
          <a:p>
            <a:pPr lvl="1"/>
            <a:r>
              <a:rPr lang="fr-FR" dirty="0" smtClean="0"/>
              <a:t>Bactéricide</a:t>
            </a:r>
          </a:p>
          <a:p>
            <a:pPr lvl="1"/>
            <a:r>
              <a:rPr lang="fr-FR" dirty="0" smtClean="0"/>
              <a:t>Fongicide</a:t>
            </a:r>
          </a:p>
          <a:p>
            <a:pPr lvl="1"/>
            <a:r>
              <a:rPr lang="fr-FR" dirty="0" err="1" smtClean="0"/>
              <a:t>Nématicide</a:t>
            </a:r>
            <a:endParaRPr lang="fr-FR" dirty="0" smtClean="0"/>
          </a:p>
          <a:p>
            <a:pPr lvl="1"/>
            <a:r>
              <a:rPr lang="fr-FR" dirty="0" smtClean="0"/>
              <a:t>Herbicide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5301208"/>
            <a:ext cx="1232176" cy="86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953" t="19221" b="32734"/>
          <a:stretch/>
        </p:blipFill>
        <p:spPr bwMode="auto">
          <a:xfrm>
            <a:off x="7483564" y="4043166"/>
            <a:ext cx="1194604" cy="97001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8402" y="2542954"/>
            <a:ext cx="1512168" cy="1134125"/>
          </a:xfrm>
          <a:prstGeom prst="rect">
            <a:avLst/>
          </a:prstGeom>
        </p:spPr>
      </p:pic>
      <p:pic>
        <p:nvPicPr>
          <p:cNvPr id="9" name="Picture 2" descr="http://www.omafra.gov.on.ca/IPM/images/tomatoes/insects/tomato_VCW-damage_3_zoom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0350" y="2542954"/>
            <a:ext cx="1551742" cy="116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1" descr="Larve H zea bouton floral  tomate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8402" y="5657839"/>
            <a:ext cx="1260976" cy="100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encrypted-tbn3.gstatic.com/images?q=tbn:ANd9GcT7kHPkEjETOCH7th8qA3D5-1421aMGlLCuKH5nei_406d2vPMBU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346" y="4108300"/>
            <a:ext cx="1262063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data:image/jpeg;base64,/9j/4AAQSkZJRgABAQAAAQABAAD/2wCEAAkGBhMSERUUExQWFRUWGSAaGBgYGBocHBgdHBgaHR8ZGBoYHCYeHxokHBwaHy8gIycpLCwsFx4xNTAqNSYrLCkBCQoKDgwOGg8PGiwkHyUvLCwsLCwsKSkpLCwtKSwsKSwsKSwsKSwsLCwsLCwsLCwsLCwsLCwsLCwpLCwpLCwpKf/AABEIAKwBJQMBIgACEQEDEQH/xAAcAAACAgMBAQAAAAAAAAAAAAAEBQMGAAIHAQj/xAA/EAACAQIEAwcBBQcDBAIDAAABAhEAAwQSITEFQVEGEyJhcYGRMgcjQqGxFFJigsHR8HKy4SQzkvEVojRj0v/EABoBAAMBAQEBAAAAAAAAAAAAAAIDBAUBAAb/xAAyEQACAgIBAwEHAwQBBQAAAAABAgARAyExBBJBURMiMmFxgcGR0fAjobHx4QUUQlJi/9oADAMBAAIRAxEAPwDl2HxoBDE9Y9a0sXALLlDroT1Bnel1xful/wBRivbbeAgHU7/OlKCVPGqlj4Rx8EZLgD220Knbzjp1FRcW7Iz48Mc675PxAeXUfmKQ4NHk5VLDnAJjXQ6edW7g+FxOngKjcE6QesTJB6UDAqbWBR8T6F7AqBw3CAGYsqD6gaj2Mj2obi32Y8NxLtcu4ZS7GSyllJPU5TvVO4B2wxGFt2xcKPbYwAJIHkHAiT0OtOrP2rg3QjWMgnVmfQA/i22rozoVsniMCk+I4wH2Y8Ms/Rg7RPVwX/3E1U+0P2CYbEYnvrVw2LbatbRARPPJ+6D05URivtfy3ms9yQ4YrBBJ05wOVT8W+0W5a7vT/uSJy/SQOlC3UItfOc41G/C/ss4bZQJ+y27nVrgzMfOT/QUt7T/Yvw/Ep91bGGuD6Wt7T/EuxFKsH9oN9nVS5YFS0lMuzQVHnSi/2ixJvnvMReyC4VlWjLm1TQb0o9Yl0B84Sr3Gp17gOGe3hrNu6QXRFViNiVET+VHzXEcP2hv3FcWr94tbMMXY+LX6gekVphO0OKJdGutmGqmTB6Vz/vVPiCdTuM15NcAxPH8YGZbTXC3PxMfjXWs4hxzHnD5luOAfrOYhlI5gzp096MdUNa5+c9qd/mvZrgPBO1pOGa3cxd1L+6sWbRZEQZgyJ0rbgXbnGFmQ3XMAgNPMHz868epq7HE6RU73NezXE8F27xxXMLzHQzIGhHtROF+0zHMBGRj5oNT7f5rRDqkMGdjmsmuY8G+1a5dClkQCYbfQ/NEWvteSQHtAAzLBtBlMEbV4dUllZ2XnjHDVxFlrTbMN+h5EeYNcN4pw9rN57b/Upg+fmPI10jg/2sYTEEhQ6kEDUCDPMHpSntjfwuLCXrDq1ycrcifnmDUfXqjr3Dkf4icq2LlFW1pUFyxTe5hGA1B+KX4pIFYasbqQm4vb3qIqPGOqyPapSKjcwynzj5qxI/HzUARip8JNMMBxGDqKEuWYPvWy2OdNamG56Xvs6lnOGKCep5V17h+Iz21PlXBuB4oqRNdf7JYssm3h2nzr3T5DiyrXB0fwY/EZZaysrK+hjplZWVlenplZXk1k16entZXk1lenp8wWuwyKLfe5nWT9LBAx56lSR+VWa72Vw1sWTZw3haJuHxsvrmkT/Y0+shLgKkhSsCCdcy7wOjLrtSvtHxu0isiXc6XVZlgRlcREHoeYrEyZMzkdplr4V8SHtQHsBEtnLbfSQIG4IJyiN5BoW5w67lKXQUvIROsjXY5uhrTsnx/E4g5WEiyJkroV0zKeUx4h6GnXakCBeDAXLQXvF2z2mPhIHVT+VI9u+Nxhfn1g4hRlaLX7atYzL3JcXCR+8NgDO1NGsrdsI5AzaL6qevUTFLL+GDgtqCxJXXTzHn/zXvBMcR4HnLuAdYB/qN6rNcjmPAqTv2pNiyUFhRibZA7w6lrc6SdzA8J9KkxfFgttncKwN1SqHe3zcR1EiKCxeFIu+NoYSvlE6Hz1/Wg8Xh2utcUanu+89cu/5UHsMXNfM7/lSfInky63bQa0WbwquoeR9JgyD0mlPFb6NicOcNcVru5jVJSCrN13IPlQfZy6ncHD3s5Fxhlg6ZWBUjrvGnvSPAqFutctDLbtuAVJ1h8yaxy8/Sk4um7chsnX6RWPH2mxH3Z9HF1rzplW65QlfoDFoCidoOnoKHt4h/2tQGJtmSV3iND8EGi+Hrce9bV4W3ay96DosDVGP8cV5iLiA37VpvvSxa3tJDjNH617fcTW/wAQs2MXYkmKvmzi0loScp/VT8GteLcZ8FzKAe7YZw0EMoYSI8xrWcXuTbsNcAOdFBEcwMp9wMppR2sRUurlB+9TxAc2Gn9JoceNXYfL8SdVHduLcXgUdy1ogLmYKOg3EegMe1T9nMatu6lu4PqJSesjwmf9QFe4azFvLvJlT/Cf660Lj7phXC6oZj0IP6g/NajDuUoZSV8w6xirtvEBSCFc6qeR2OntNNLOLFsiTBnTzInf1GWvO0DteIvYcElYczvqJBE9I2oPtbaJtpeCwrhbnoSIIPpp8VEKydoP8MSaBm3D8Zca9esMoMEvKjRddfaedChVOJYMSqsxXJP76SD8iKMbGKncYtNRdU2ryjToMw9P6VAmFU4qy7/SWKkxsw2n3ogaN14/uOYarezIezFk5HjQh4Htr817ds3A2IsgwUcXJEzlaASPTMDRmJsHCXO8UE2r2YlIIKlY67bn2rbilp7MYi2312ypiNF0mZ5xB/lrge3sVvj6+kWNMRNcFxW4cUyhmKmGHXaDmjzFPeKXl7y3KIyOACeYOx21qlYTiTg9+AZzRcYRrsSPfejsVxxLVx1ViySd+RJBMeQM17J09tr0nMiAxxgbNu+WAtspTcq0jaRAb43qe52aW5blLyg7w4IjyJE/NJOE9phbv3rDjwtDWyomTE/BUz7VcOGcKfOzq+axcWQh3VvI7R5Gpc39E2wr0+cAIL0Igvdmb7SUTPG+UzHqKAxGEe0YuKynzEU8xt/F2bjXvqsoQCAfqTaCAND0NRPx24ueHD922dZGZblthoCD5b+hpiqGFrOHDAsGM2xFdY+zNybNyeTAf/Wub4HE4XEMciG0wjVTEyJHhOkGr/2H4/h7Nk22uQxYtJEA8vkRTumUrlswVQq25fqyoMPi0cZkYMDzBmpHuACSYrZsR02msJpPju0aJoviPwPmq5xTtE7TLQOi/wCTUmXq0TQ2YJYCXG5xO0DBuKD6itcbxNLSZmOnLz9K5jiOKqek+fOub9qcTiHGe3iLh8ZXup+keWu1JxdWchriCHudY4125+8/7qJHLOBH/NZXB8P2Rxd4Z8p/mOteV041J3knbEv+HxgAQsdZBLDqNtekae9Cdo+HK9sFDmklkjcdVj4NHW8Mp/0sJ1+DWz2yEIAYMsEjnPJvQ/mCKUGo6mqVPmJ8PxtrbItjMLJZRcAEQ0an0I/20J2vxKtfS5bYtbcQROxGhEewNZh+CP8AtHdq+XvjK6wAdTDef/8AVNcHbsYe69i6O8yNn1E5gVAdBOsCZB6zQnsx5O5RZrj1imUt8vE3wGKGS2NwBz5TpP6fFe8UeBOQzESBzjl5c6G4XxC1F0KpyBiEB3A5e4n8qY/tBKRzEb+R5+RBojo3GrsQXM91VLDSBr1I5n2/StsMES9ZZtEbMm8/UI18pnTpFeYazCnWSokAabEjX0rXG2/uARHWZ2jn8gn3rhF2ILC1geL4Xct3e7VovWm0M6EGCIPpQowbiAB42cyBzEzl9JFTJirt1heuTLkKTBGoXT3Iqc4mDbJJAW4skbr4wJB6604MQouKUSbF8Qyu2si6gAEwCQfDJ20rOKWsl3DtlyP3WU9GYHr6ECaKxfCCAQwNzunYQRy3B/0kGaXJx/vFFs2w5tAIoHNWkb9ZjWkdt+8vpv8ASdycbjVLvfYFbjEFrbEERsddI/8AH4qv4q6b+FW4Nblq5B8w236U+4EQyPaCwrJmjnmiZ+RFLcGrd7iFRCVIkgjQlfFoaViIVm+X+DIwR3SXE4XI+XRAVW4oGohxJA9DNLQ+U3EP4tASNpg00u40X0sNlAbu2Df6ZBEf6TNAcXsCEcGCdGB6zofSKpwkkU3MtPw3GnZ3iiixeORj3RDE+RG3yP1ojFAYzCNlMQ2mo2YSPz/Wo+BKVs3EtgMbiEOm5zJI2899OtbcGxxlkyhT9GWIgrtpUWUW7OvIMkyKQbibh1l72CypE2GZysagbz6an/x9KZ8Uxtu9btPbIhnzMu0EAK49fFP/AKojs3atK9xk8TOXtuJ0g+IEjoJI9qWYTBu6Xmt5SbYDXEPvbaP1PqKYWDMT6fmOQ2I/XhL4rCZFfLdtsZdvxEDr0ZTQAZmwro5i7YPiBGhiQQI6r+lQYnEl7AALK7xbuDlmGqHynRZ6TW3BXvM9xkcFFBQ22iQ2XSRz/EKA4zjs3oGxPZEFXFL2lt2ntSB4s4/ilckTygkH3oTtbw/u8QfDlW4qn3ywfz/WpcRgC1sHMfu/CwmDAjbz2+Kk4hcN6w4vuzvZbIgAktpIY+UCPirgSGDg6/eC4lX4g0LZuLmDhQJ/0kr86CnfC+1N42SguMF8iZU9PRtvLTpU13AJlUAeAITrzLwx+KqxBsvt4Ty6jmPUdapXtyrREUAQLnQLAxWLw47q5nNslWDMAxWAyzOhIIgV5ZVRcRiQFKZRKk6E6qY2IJ58jW3DbOHuWi9lntgqO9AMwskC6pOsK0BhyqLBh7JIAPhnWZmRDFTzB0IPpUAHxKNeniUimWFGwVuoC6i4hCBdsyASjTzI2PtR4ulbpWIDDMOk7MvpP9KWYwnFWQ8xesABtfFEyDA8+XnTDBY1bj5LmXvgAwIPgbQQ4PmDqOooDYHcfv8AWIYGe8I49cw97uzcZQ2qGYg9J9fCQeYFOsb2rvXSA1zLOmb+LoRtFI+LcM7xZAHeIZA5EjcfzCPevcMov2s0RP1DaCPxA/5zoy4dQTFGTXrmIJBZyxU6kafI6Vj4y9sQfeiEQgAEyV+knWR0P+fpR3DuOvaIgAjlmExG41qcKtxfs74lTxPFyjZGBW5ynYmrj2W+yr9q/wCpxme3MZbamCf4m9elOsF9oWCuXQmIsqjIMy3CgKjz2ldavuHxlt0zqyskTmBBEeu1aWDAg3cMJUD4d2cw9gEW7YExPPb1rKW4n7SOGoxVsZakdCW/NQRWVWFX0hanI7OHdQGEgDWD9JHNR50fe4gbzAtCgrB841qe1YLAMo8LCQvKfOedaWuGqymQAwbrt/zGtY9zYK+Yo4zhQ9ouAc1shrbeQGx9x+YoGwbuKu2zcCjMC6ErsPpy5h+AmRrsQas3EcOUDZT4DupAgTy/2n3pLZvNawtzu97V2AeeS6mkeQOYfzV4v7trzxfpAKwB+BvazshW4cw8KmSyTE+skCisK4KTmIcyhUjUb6GtMPw17apfckFTlAjQlTpPTSK2GL7++XKZGcZnA2BzgAjpImi72Y0dj1goAJ7bxC5wT+LQx571O90KpQq2ZpAPKIECPbWvThhLqYLhpjblyPpUl65qhZdDqumx6129wyPWGY/x8MsXFghApYdSkofcaGkDHZsuZQQwBGjQZyny/vTfgmNKgYQJlXviS58QeTOQjlOg9qivIti46K4uIrApGxD/AIT6aj2pGEFCyH1sfQxKjcg43xg4q5dcI1skKoTnIUiJ5iYonhnALeHm5Zfv1vW8qPl+hokhujA8tDQ+LWW8PPUT012prwC6LVzumMd4J8W2YAFSPOMwrua0x0nHp8p1kFG4FwfHqrhARnUZCD11J16az7UJwp71vEXrbAsv1g+8e+goy9bVrhKIpdTqeZgkfpvQPbDFOio9tiMxG3oQRSMdM1f+0y/NQDgGBW9jGtKzWyiuQRBDRMiDyIMmOlRcXV0AW4pV1MEHT0Ou4iiuC8NbD4gYi6QqNafxTzNsjT+Lb5qTtG7PZsPdfNcuLkI/FAGZSdtZOWrQ9ZgAda/WaCbxwzsNiruW4uZRbQ580eIcpB3jQSPOhuGYkPimhoO4Y6d5rv6xB9qXcPJFtrQZliSCuhMiCp8p5Uqwlxly3YJCNlJnadqM9OCXb14in+ECXfG4eyzkK/ds48JHnJ8XlMj3qDh/d2kL3NLdy01l2TUh1IdSR/LFL74VsjkyQxUGY3GYE+QKmp2xy9xdfIQO9VoXbTTb+Y61H2UAL5gYW7YvwWPzABcxYDMQf/1vII6mDuadcJ4ELF3vXuQzBmInYMdPXl7kUnwOIUOchhlOUTvDaEfpR+I4X+0mwQfCVNknNGUwZOvMGDTuoXXbwDK+0MDF+P4scTecoAMyCR1Kggn10FMeDcMv/teaMr2gFug6iYYEGNxHPzpVxDhjYXEojGQdVf8AeVxqPUGrpj8JeXG2bttj3d+yhuaSGypBJ5A6Az50ObIFQBDog19ogra1KVxa5lu3bJHisscvRlPly5Ui4nhjcUkahddOU8v0q28dxaG8HKg22ARbqc8ujA9CDFQrwwfg+oyGHUaxI6jTWq+nb3AaqKQGqif7N8cgxQtXdVcMokwPEsMp9Rp6gU6tEW7t22GzqD4WB0iJUe4O3qKpnFsO1q4HXwkEHTcEc/mrbwXEWcXaPd2+7xKglsreG4Rrop2YjUAaTIpmZRftPB0f3hoe0xnwe3at3LpuTluBY5CejHkRv7Ut41gWsXO8jWdGWJHMMI5MN61tY9v2e4uhEZiD57R6HWrbxHAC3Zs96A/hVXJGmq+EmOhgVEz+yyi//LX9o8i6MS4Hj4LQ2bK31aSEOgnT8JJkHlRlu4bdwPBNuStxYkAtHiXoCY2pPgMFcfFGzbfIWtsI/fgSFHUnlNF8Kt3Ude9ubqBlY6lQY+QedddVBPb6STIhBjfFsG0B03XkZ6e5rRcQrpKmeTeR60BexFu4xtZmS7bJMHUkfijkREGPKo85LBh9LgzGzHr/AFHrQAa3FiQccXKMxOmxPQHfT11qIdoXNo4YSuW3BKElbyETBE7xz30Nb4y3mQodZ28jH9aRcKBTEqjAwtzLHWZ/uT71UgHbfkQ1N6jbDdlsPcUHM9swJUeIbcp19q8qTFOLd1hckbZZPSQfzrKlLZTsHUSw3Lr+zse+KzlVgQs7ZtZEdKgUaaD6kzR0yn+36VLwjGi4txtifDB05GP7VDi7L5FZRJQwQuxUzr6gzpQjXM35NiDmtgQcxgDzgGag7KWUF7EhtQyrCMBrBZp156fnWnDb5XMGMAHOh35QQfyrThmLBx9pyVAyumugJ00jqaDMvdiYD0i2kr2QLN7Dkhnyd6k7amSBzlSKBfC2xdTMMrG394iifENhPUjWPKrfh7WBtEXlKLmRhIJjKD4iBtIMb1SbOI7xybRn7xyrHUvvBOnoKT0uT2jEqCAPX14g0Bckax3dwzMmRD7g6EfIqW+5e2sTmUQDy+okfAIHtUWMxVzvFN36zrpv0y+gNFcMum1YdW1ZgN/wmJj3Ugj0NXMPMMG9RbjH7vEWnuGLRMsRrqokDTzAoYWD97eKqO8AeFOigtAE+p/WjMfaDopKkqBEnkT5eXWk+NuFLRCN0kdRM7eutMXcU2jckfGEKuolCQSf6UPxDFnLOaGBBQ+hj9aX4y8bmZk0AGY9JqbAAEd47AgCQOYgSunPWaaVoRfcTLFj8JeChgQLl0Z8oHIiD7yNqGwONL2Et3VllJGvkCfnf4p/xrHjIpUCfENNYDhXGU/zGlXBLgKujqM9uSCdzsT+pHvWcHtCWH7yNwQdxbYVsRhUw5Pi7wlGJ0y7hWMc4b3irP2i7GWbll3Vytyxazm2pB1UaGDt51VLuInA37RAW5aYZSoIkE5t/ZqunZfg/f2u8uXZu3rBtMQZWNpMc439aHqmbFWQHtF+Pt+I/ERXbKXfwkKCTlzqTIPMimHZ/C27uEa0q5SPFdnd2U6lfY0v4dg7l91tpDNbR2Aicxt7qPUfpVi7O4jD2MK9wg95MOpO6uZWJ8jv/DVPU5PcobNjiMqxBGtK6uVAIye/h/8ARFIxaLlsGjR3hDKzekx8infDL1s6pIhjIPQmYJ+arva+8AsoIuWXhmGhgjT2pWAE5Ow/69JDjbsciLluEgk+Fg4nroNvmrZ2Z7M/tdm7c7xldWGW0Do0W5Ej949eUVz9cQWG+pkn13mrP2R7SNh7d2+FztbKEKSY3PiMfHvV3VJk9n/T5lmMi9w/jfE7t3Dol9IvC74AV1CqskGd6uXBO1NpcDae/wDSCbUzpDQyyPQx5ZTVatWL+KYWr7q924TcBEfdE6qDB+lhoRQ3AeCi+b+Evs1prallgSFZGIMjnEn2NZuXHjfH2NqjZr8Qxo6iTinDL9pr1sI3clzcV4JA10M+kSKkw4vs+cEDwnUekHTnJ1pwmIxAvnPdVkJ7pwCcraBc+o5wD/7oXg7kmHAH3mVegG/9q0sbtVGvqIkrTRHxOwLqBtnOhB6jpSngPFDhr6uRKg+Neo5x5jcHqBVsu25di6jwRHLbTUfBqt8d4aF8a7HcdPTyqpGBHaYDrW5YMdirfe3O7nJcUtB/CWkkacp8Q9a6JjMC3cXArKbRQBJhiNAZJ+CPWuYdlct606n/ALtoAp/Es6qOpiY9BVw4CrXbVhVYmHdcoMeEeJJ66GNRssVkdfjqiD8J/wCfxKcR7lIg/ZniSWrtvFNLkIyXRElfF9Y9DyGsGvO2fAg8X7Lm7augkMNQpGpDRqB/Wjr2Et2TcNsAFl7y0TrOuW5bjaA2vuKC4Zx23hnuBlZVdYMHRWHi0A08Uketeolhnx81x6j9xOMO5YLY4IL1i1dW4wuov1dSDsZ6be9FWFS1lQnUyRpA8wJ6GfmmL3C6qbcMoMx1UjUT1E0nvhLlw+OGtnNlOxHVemmhriZDkNNxIT6TzHKd/wDBSPG4oW0OYHPmDIej2yAfZkg+op9duhiB+G4PDPIjl6EUvvW7Z+7uz4vp5RuJB9AKoQ1yJxdGNnxFnEBXJiRmhokT77GJ96yqbfwBYKO7DMgyEglSYOmbWJjpWUa9OQKV6H0H7x5Szc6ThMRblGkQdCNtjz6EU34mciHKNOR/qB8/NVLhFwnMSogM0GNSJ+nXpT3inEG7tP3eYjWY0HtUzLuagNyO7YVuYhwQDyXoT8RSe1w3761bveAi4CfMfhPoWgT501cTaVp8AkGDrzn8j+VLu0PDSy5lcnKPCSeUjT8h8UQvgTjQziuJZlxGGVbdtQwnKJcjQtE9TBnyoLhVxbVk5AzQBDRoT09Y3it+FcRa3jQ99YFwTGsTGWZ6xrTnGomdktAKmYD001OvPXeuIns17YHmJ+OWm+4csFUsQCF8QBO/nB0rS4vja3m8SsusgggneQfOmPHeHN+zKf3CTA13Osj93zpJZtnxOuUFSAYjQFTO+3KmrsTxk9i3IcazqI/d8/faleMQ2rTZhM6a9J/5prhLLKVaQVujN6evv+tB2rqO5FzUCTrIBg7etEpowGGpVrd6EZBudqtXB0tXMFiMNIF0BbtsCPGVEEdTrrpVQ4kRbuMAd9R+v+etPewt4jFpclWZEY5J1adIT+KDNN6kf0iw8biMfxdphvc30w1u4qEAWcx5wyuw16aFdPKko4vdxjKiNlvPp0ECd/UfpVosdoWyYlb4KhJlSsFWJJ7uPafeqlabJfw9+0Ghn3I3OaMojTT+tTYSW7u4Cxx6cXAygd1S1DstiEbE2iO8kIVYwJYQIHM+Bvzo/gL3b2EfDMrWGQ5AygjN1PrIEwdaf3na3n7x5BUFW1kjRYjfkutLQl39of7z7t18IJ1DGCIqDL1HtbAA1sQb7WiHstZfDY+yky1u61tsmsiDt5HeguP4IPeKowFo3imb+EXCAdOkkU3ucMuWMaHQHLdR3WdR3jJqunPNQPFuz2IwuGsXSc0EF7eXVPECfWqkzIcgfu2QK+u5QBqb9puGHDXUTDjMriJWSTB1J896A4rYDhoIPeW4J5krt+YHzT7iOJv2bVxmWBOe0Z/CenMeE7VV+J8SHds40I1jpOn9qHEzNXnfMizDtyalZxGG7sW3EgOCYPIzBH6UVw3EOpGWUzEfzKxiD5SOde37rYizZtW1LXASAqgliCASdPOaux7Fk2MDcRM7JAuoZVmAObKQehEe4rRy9QuNQMnJv8ypMZY2sSftVzCODdtXUvjVC8ZXCtGoGvv5VLg+J3LWS/mLXWLEkmZD/UD78qadmeLJjGvi+BmsszpO4Vz40g8uXvSnG8PWzda2PEIDW5MHKTIHtqPapVdWc43WmrfpUM63Gl22163dxa2wqKyI6jaMgAcT/mtLsMBlIQzG7bxp4Z+I9qa2eKPbwWKsKmlxkGaJyhgQymOfhAH+qi27OhLGEe4y2Lih1uSDLiT4T1I3HTWhGUY/dbW6H0qA4vcTWQ5tnPvMmdNJgnWl2Msy2RxAYZT6iRTocNK5szSy6AcoOk/FB8ZvAsFAkBzr6kc6sR72IvkSr8IvHCYtTuAYadiJ/wDVWZBdw2Ju3LJAYDOg3Uo3Meh0pH2i4cVC3IjwifX+9T4DHl7aXcxm1CtrrlJMiOYG/uelG6d+/lRnlNGp0c8LbGW0dgFfJntFWGXvGALowHWJNVTjOGfVryFDIDrtuQRp7TR+C4wqWxYXMrC6HtXU1DEn6SOsdOVCcda7dxF4XMwBtgpPlMEjzM+1ZfTJkx5ChOvH0+X1lRrtNT3gLul3LZ+8sEyeinopP6VDxDi1y1iCt60IIhbgAJCnf1HUVL2ext3DwwYOPqW3MgGNdORj8XlTB+NDEXUtrZIEzFwA5hzOmgo8ncuUsVBWtniTviHIggwkRlKsgOYAcgddPKf1NBYrCre8LHVSSvoevo1MuJ4K4G+6OisCUOggjWD050Bi7XiPMax7ijxv3buS3TRbxnBvZNtiQTcQFgOTDQ/0PvWVNxE3CtvRSoWBMZtNDP5a1lVY2PbupWWHiOrFl7V82VOZeTNy6+8VYThT3NwbQQ2vmNaCfDDR2bXNEH4k9BU2F46WBsOoDlNH6kTofPLFTN7x1LfhEjt4vJqYKtIdOWq/UB6c/KhMPjla4FEhSDbn90E6GKjvKwKlDrlIy9RP586Yfs63IZBqyyY6jn6g7etEFEEmDdqMwbORARBlMRrO59tPep+G44XjmUCDBA36An5qHjGEvX7RBnaJO8bxRTWVQJ3fh8ER1iPLcxXtdtTg5j/FMFU2ys/hJPMTqKqXFOD+HMinVfFH4gpOpHpG9WM3S3duSfEQw6CZzCKWY/Fd0WkTG/XxSJ3pC2IzRmljAs2DW9aghGIjTYb/AD/SknaDBgA3Lf0sIPLKSKtXZsqBds3AMtxgykaRMeE+RpPxDB+C6pkAMTDHltA8411pyuA0WVsSq9lVQ4y135EofASdDAmGH5z0q1cN7LW7XEbjKGdQ821XQqWAYk9UEwPWqFxOzkuhl1yR7wf8FdE7O8as2b+a4zMb7TYJmFtuRoxOgg+H+Wk9eMgUshO1qoGKvPIk32n3bYTumBGcZ3dV+hQQAzcyJMVRsL2nROHizk7xzcYgnQLsQyxz5e9X+9g7mN4k3fK64a3bACtoHykEqestv6VXe2nYtFxFtsKqrOr250BGuYDzG4HSpuifDjRcD8/F8ri81s1y1/tV5cNZuZAX8GYN+6Q2YDqSADFKeL45bSC4wkKeW8qRH5U+NqbayJKMCseg5dNTSI4IqGL+Ii5I9DprPtU+Mru/9yN2ujJL/Gu8NrINFi4QdwCYM+xofina5cRhbrqAGw95So3zBWEE9QRNRYy+nj0P3iG2WH4Ty09/yqmcC4kMPcRmUMrEpctkaa6aA89jVODpUyW9bHH5j0yHt1LPjO1S4kghGCXTlkicjDZJHI1WuI4EZbo2L7/mR7aVcOJ27XDsKoFvvRcuFlU6ZSBJM9QNIqmcYxMuMsw8N/xT+nHHsxS+PtEdR8QIknA7Rw7JftqXuIyrlB+oMpDe/nVzfNjCmHfERfUreCRlzAGchI3IEHqJqgYJhcN2yWId0Hd+cGSPUxTLifEbQdLltu5vpAYRqrKoi6DyJiCOsU3NhOR//rwav6fbmV4chCGWzH4HDJcuFWB/bsyh1/fBmF6SdDVbx+AxTGUXKyW2YltDkB1HqD+tGdn+yN9Ge5edfCO8AJDAFhm7wxoN5ijeE4q6lvFm4Tly5ywMhg2hyz+9IIFTK3siexu4ih/PtD+LVR92N4ratWMJbYlbt9DpEBjMyx5mIojhHF2xvf8AeW1As3ilsxMjKQd95nX1pXjOC3LrYJwYWysNyZDo0+8RR9vDhcS7BgveCFQaakklwOpP6VDkXGxLD4jf23+0RmavdgGNsLctMVUeGQdIAiaq2JsC4pJ3EaA1e8Na7zOlxIWSNfxc5FUG+pt3io3mCPKtDoMt2h5EVhNipDxO0+Q2yc6nT9IPxSXgptLdyXgQjaEj8J5MeoE6iraAIkwIA9DB3HzVY43w3JcfaG8S+e8a1qob92NYeY04TxRrWUodUuaAiYcaajeCBqPOt7vGmONt3GKn97KDpqdNfOlVpu8ykaM65p55lJSfXQGfOo7cm5oCWYZJMCDuD+X515sS3dbqoQc1UsYxKq5iTMweYmP6z80XwfDtdxLgn6LZyg6Ziwj8tKWYUh2tsuhmCOpg6kH0mmt/BOz5rYJVUJcj8I/eJGsTpBqXMPcIGtR1XNOF8Qc5rNy2UuWtGnmJ0isxSEabj/NKKucRbEGIKnuxmbUyRznnS+/aY2pzZiNcwO5Hl5io0+KyK+Uz8qdrSIvbgC4TpMARp81lLOOYIuylTGmv5VlWr06sL7oS5SBUt/C+2ODuN4fAziCt2JPo0xFRcUwQd7WwZpZCSQBlifpGxBiuSAk6dK6d2d4M5wMnK1wCUliCoP8AFNMzouEWDHDqe0e9uMLKgvkW4IElcpmOqz5U/wAHaWA9uRkYSD57n0kVyccUxNu6LhAZVYTpIMdT811LsT2tsYkXrXd5GZMwBgzEzlI6aaUt0IFjccuZGhXEFFzmwP8AD50HhsALgNxicqtE8/p1gU2F8JLRoux30jy5UhXHAORcKhPxL3irryY8/akgWNRwI8xzijbFte78QGnod4H50ox9oAyQCDEbQT+6faiOA3bN0si3Mw3IAIjzTNuvWKm4jw5ltOuU5lbzOnl15a9D5UA0YzuUjUW4ELbYZicrEKG5aTAPpBo/tVhAWUZvFcKnyIJA1/460jujMQd1tkMV666x5jepeM8aMhw3gQlkiJBI+n00mmVuCZW+0+B7prluARuG11Hlrpr+lScZ4YyWcGzDxXLXdSfpGvhPlKmfao+0eLa9DRM7k8tdpp/xpBiOFqFnOkEroSvd6ERuDroOcUWV2U469d/pEgA90sI4ZiLl3DMbo7vDgAESDdBQZmPUzpUHafEG3iMGSugLFj/CYQ+sE1twzjRxOEHdf/kCwNBsG1WPWRsdqB7U4l0wFi9fQ99bdCR6nxKY5GPmsTGr+1AavK19b3Bf4riTtJ2v7rFoygxbkMkxm3E/p8U6fHd4oI/GmZfiR+kVVxbtcSxFxFVrbAFlY+QiGHIE8qfdnMC64a33sZlYhTv4J2q7NjRMa+GHI+vEhzAcxLwjtSrkWrwVboYiYEN5HzkUZdt4PvZuoHuswR8x+gHQFehiPFSftZwOyjLdz92GOVhE6g/UPKjsIljGm5HhMZC34mAiGB25fnTWTHXtEJAPNeIeNgNw/jOJV/8ApLlvNbAzKxMEEaTNUziDhjoQBt8GIHxVi7VoSgUGCY16D/BVSxaRkHQ/03NN6NB22D/PX7xBYtzCcDZLOjKcro0g+Q5RUr8Le6XxMoVcmQSFMz4gJ56R70Ng1JcwSNjNWGw1m2qK+qajUTrvJ/pVGTIUOufxCR60ZZuB45LuExAhSUVLecaFrZWFLg/u7TzioFTEGxatXhlTvGUkDQJbAKn31E86iwXZYpYvYjOtq2gbLrIcalCw10BgQdZJoizjHXDAYjMQQIykSSFLONOUGayX7e5jj3sfbU0xuo/xtmMI0nMVt5gx0nKNP1/Kllq3bc2r7KxeFyGdRz22qDBcfsX7HdPcg4gNkQ7qsZCh5GGGnUVph8OuVbaMXW3AzDqulICNjsGwb9PEgz86jjiGGvBw9ozmIDA/hXmV86q/bPDBMRmmZRTPORoffb5p7h8RcSM+iJ4f9Rnf4pf9oWHUpbdCBpBjfUCCf/GndIxXOB4nMR3EGHuMe70DR4fTkfzoXiODJlCdU2nyE/1re0821ZZJzSI9Z1re5jibjQAWYhdeuQgx5TAjyrb2DK/ESW8Ixsq1v6rNxlb/AEvDKfSQw9xRtzCRbJZSS0MPjSKGw+LKX3txIuIRt+IKpUj+ZR8mmeGxRNrKRqhEdcuw+JHxTXvUWomYjB2bVzDE3M1m5ka4J1USAwka5YBNdZwvDcHhR31vKtpxlMEkMNdSSdR61yrD4Be68Y8JLJmA1mc4HlpI9qbW+NNbwN3h99CSFY2HAkQBJB56DWdtaxuuwPmC9rHRo/Mev2lWNqO+I04LhMn7RqSguHKY0y/V4QdRofMUlFq1Jay8hvqXoQTrB2BBpr2Sv4gjLcVmsqAiXCNtJKvzO8A9DS3i3AntX1W2JkNkad1jZ/NYjz3pagDK6FqP9v8Aclyp3AkQO6xkjSBtrWUBcxLP9Ya266NGs869rRUGtyIAykWJnSrVf7SlUS1mIWBmjeOlVvQNpUNy5JmtF8a5DuGRc6vw5MPeRLdsDJcUkDoRzrTh/ZS1bfMt5swMaaR771J9nGJt3bJt2471BmVecbMKO41ireHvZL7d34cwHX1jnWGxdHONYkhl4iDtBisVg5axdLpc08YzFPIE8qqliQ2a54mYz5mrdiu3FiMpQsDSSwlpnIX1kmatxO3bTLUNWZhubnjD2FFySrfgA3mujfZV2zGLVkxVxe+WSM0DMugG+hjauR8fw1wMCR4I0NKdvWqFwqybjMblJ2XtBgu4vXFWMpJKnTms78xvVNbHBrFtOfehdefh8XoNqS9n3uRAGYZgfEdNJBidNj+VE8XwYS6yqSYOYTvM/ry+KAYwpq5YMvcIbdxqvciNE3HUg1Fb4pku4i8SVd1IRFG5YwZJ2jeieEcHuZwVQTpM7Sf3vWmXbPs3bS9aRWym6BIPWdNuVd92+0zpvmOfs649aFi4twhLivmznQ3M5PhJj9/9aO4hxa7cIt3rJQaOx3XnII9QarXZrs+LXEDZ0uI6MIbaYzj0Miil4RxS3bvQM2YhwD4mgkghZ2nmKxuowYvbsQRZoiz661D5SzDMUmHsXQ4Uh75FskAgHnvtO3zR2PXJbyajLz661rxnhJuYf/qTlW0q3vCNUZR4lnoddP7UBxriYZVdSDbZJzdNNKQR31RvwfT5SLONUJVuPst85SdjpHLrS/hN1kgqMhzEHzAAobil1bZkEliND686MwmIDBCQZgSSPLetpU7cVeIjgTzi2JcKWmTMUDeYEgjXf3869xJCqW3JJEfzchWi2HnURqI+JNNRQq6nKoSRLpST/nrTrs0HKXM4BI1QHWTB2mlHcEqwmZGlMkv3F1QDwIvmTB1Ec6VkAZaHM8JZEx939ivh2U2zbzIRGbOtwSCOYgb0u4Jei+gTQEhlB1Ek5bgI9DPtS7F3bYX9mRGUtrcPRiNAv8M9ak4Rcu2b9u6UJyxKjeCpkesLNKXAERyBzsTRD6EtNns5hLHd4olj3Tnf6TmfwiDtlmKbqyEyoBBzbc5Mk0vONXGI6hWNt7SttAMsRAPJp19qIsZbaKoBgDTX5/OsjIzke+T3fiRZzWpmKughkVS2Vg2U8yfPyikfbMqt6BmLvaHgjTwtMg7e1PMJi4vHQZCurbwV12orjlm3cwxcKpKCVaNR/b0ruLKMWVSRrj9Z7CaM5urQquNAOUn29edRX5DKyyYZpPuI/wB1RHEFgwGq7jyFS4MyhXnJ/OP7V9JVSy4Pxdyt61cU6NlPwYIo3iF8K8RlIJB81aCD/nlUHGG+7EnWWHpRGNKvaw7AiXXU+aNlOnT6TFdHicPmWrhFsPgXtQzvcNxw/JWtQR7kAGPWgbfGyzWLl5QLajKTG6OpVv1PxSzgvam7hD3dsAyxLSZUyI06Hl7VtfvLeLW7QbKwJVDvbPMDqJ1HrUIwsrMG4MeHFal3w3aGzhMO9u0ZABfMDnAbIIHXkNTQ+K4mt23YYQt8kTbO+s5mEcmGoPnXKxxDE2BcAJUXFyPzDDz89KsmA7WZ0w+YZjbcbbgQRA9Z/Kp2/wCmhQXBs8/XU82UMKqa8e4Oz3c6GJ335bGsqx4/LcIa2GjYgiCCI0I996yvY+rdVCmZZYqaqcoKaT1qT/4h8gfSDsJ1+K2xJygrzBig7jma3Vs8Q9y1fZvffD8Tw5YFQxgzzBFe/aJxc38dcfcTA9BoKV9mcZ/1NprjwEM60Nxdy99yuuY6fNIOP+v3/Ke5gV5yd62s3IBM61LiQBEjXpUlrEIApNsHXXzp54nuJHc4jcuAKzEjlRDYNvwyev8AxUiXsO7aobfTKaM7i4qF7bhwNSD9QoGPganNQt8T3FtVT62HxS0uTdXUkr9Rnb0FDf8Ay7Ek5QWPPpS1nJJJ3oceKrJnVHbudh4CtvO7hiwdRkgwJiGDDmR09KX9o+JI9625EskT5idxVO4F2qe0ndFVKsfqJIKkx4hymrn21sWzh7T2GtxtowJHQHqOU0k4iH3LhkUrUFfjQw+MTEGWVWlgsGcyn6Z9aZ3vtKs3laye8Re70eZZjGsxsfOqYH+nXWARG0dDXmDuW8PixdZQyAFsp2Mg6fNJy9Jiye8wsjiB3mqlx4nxG4+FuSWZWtHf/T+tJeD4Nzg1Dao8tqdlmIEc9CanxPaaxdw3hum3ekuBlJUBVI7tuobYetacF4taTBM5JzW5JUxAZtltj901EuN0xEVvu/n+4lloRTxbh4chSYg/kOVQ4GxAAJ2Y6T+HkDW4xAuWw0nXcTrP9pqHCYbKxaSZj8tKuBYJ2sZNxoyTF4XxA7gDTTqZrwtuJnyqfEWiF3Gm49NP8861FiSNOW/tzoQ2twSZmFtaQAac4C6AdNwPildtImmHDRlOYHWp8mwYJjPieER7LOFU3kAViDBgENOuh0j12pPwnElrwt5gouggE+YaY9yfmicZfU23zI2VhoJ+qOhFIhmVLbEHMmsEQQCZU+k/rTOnUnGVJ+kqwH3anWLFgWMPbtLEIgGnM7k+5M1X8Te5TEAit8FxA4hBnLq1m4ZPJhEgH+U0uxt05piM246VkDGQ5DHcny8yW1fOZIb6fqHUVB2v7Qvbe1h7TKM/iuERME/SemmtZhV11EE8+dLe16WhbtsFi8Xgv5RoG/zlVXTohzr3C53DzFVwEFwBqWYEeUmtsKugYaHc+nP8q94lFu8QpGuo9DymvcKSQ6fiIkeUbgVuH5y8QbiKA23Mn6tP/t/xW/D7ubCpprYcv/KWCt8SDSy8xEjnufnf10px2VGe3cWJKk+fhcEEem9HwsG7MNXDIttGBlwfECfMQa0xhNmb0ksw+6YGdRuCByInXlTC3hWPgQBmCiSRyWCB6zHzQL2GxOMSxbui2EBdSdZbmBHMj2pFiySdRwBqV27xW5c0yyx3/qfI1phMttlzbzO20ciPOt8SwS/d10kzpB18uWppe6EkVUosak50Z1DA4oOcykgFF3neWnaspV2Pxd5rZCIrZQoM8vqrKxMyAOQaj6DblS4zbDAXRz39aXqoYAfi89qZ8OOay4OoGtJ2rax6tfSRxnwfhJe6FPMHX0FapjSmYDfaf7VrwvGupIB5H9KjsCSSa8edzvmaDDO50Ump7nBL4X6DFTYPiDhwJ06U0bEtqcxHvQNkdeKnD6ysDTcEGjbvElyZVBBO5mmGKAufUB6gQaQ3EgkUxSH5EEbhuBZHIV9OjDf3rXiGFNpgDBHI9fWgg5ok3iyHMZiI/Oio3c75g00VgcXlYSTkJGYDpOsDrQrVi70ZFzs6/gjwx7INm6oJXKUb6vz/AKVQeO2FGmaRy6kcj8UltagCnWCUPhLhYDNbYQ3PUxrypHs+03ccWsUYrOGKkHlyqz9kuEftYxQJGUJp1za5Wj1/WqnimOY686t/2auRfvQY+5Y/DLFK6ssMJYcj955BZqDnh6WbakyLqiCD+9vEf1oewzG5aEwHSY6EURx+6WwiMfqLCW5nU60mxl45bfof9opWJS62ebMU6AGWhCr6AA8yN+cT81E2HKzLczp5aaUkwWIbuVAJXM4DEbkSSB7EVZWw4aSdSmo+SNfWp8mP2ZqCycSuji7JdYMBE/FWDDJJBmAef6VX8VhlOIE7MNR87VYmOW2AOn6UfUBe0ERbrC8MuZpJjeB+Gf6E/nWYGz36B40DiUbXLBIMHeJI02qW0uXLH41JbbkJHwaXcNcrfIB0JBPnnUMfzE0gKaYgxuHRlkxn3NhUAk7u22YzBP6CkTEtDFWEmNf1p3xPxC4DsACI+aGe0IFZyNQs8yd+dwbD6xHLemWD7PW7tq7bvy2cyrDdehHpQdrCKAxGk61ZOEfhPOKDI7LtTU4pozn3aTgZwmIFv6hl8JO5E6H11pBh8a6kHMcyMSD+XvV17cW5t4ZySzTcWT0mqsuDUpMaxvW/02QviBbmXEQS3YL3ATBnlTrs4RYvkSD3qHQaAZSDp7Bqi4fYDEA8ufOpbt0jEWI2DqAPLNH9TTGffbGIurljxWGaz4iJDSCVMHLy96od03Evm9b8JD+H/j866umGQqFZQwDQJ1/ERVJ7T4FUunLoJmOkjlQYmBNERrqauU/ieM766XiC2/rzr1ChAXKUaIzA6E+YrzAYYPcIM7U7v2VWwIUesan3qskKABJx725N2R7QJhe9FxiJKxAnbNP6ispVw3xLJAJ22HKsqTLhxM5LDcIE1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AutoShape 6" descr="data:image/jpeg;base64,/9j/4AAQSkZJRgABAQAAAQABAAD/2wCEAAkGBhMSERUUExQWFRUWGSAaGBgYGBocHBgdHBgaHR8ZGBoYHCYeHxokHBwaHy8gIycpLCwsFx4xNTAqNSYrLCkBCQoKDgwOGg8PGiwkHyUvLCwsLCwsKSkpLCwtKSwsKSwsKSwsKSwsLCwsLCwsLCwsLCwsLCwsLCwpLCwpLCwpKf/AABEIAKwBJQMBIgACEQEDEQH/xAAcAAACAgMBAQAAAAAAAAAAAAAEBQMGAAIHAQj/xAA/EAACAQIEAwcBBQcDBAIDAAABAhEAAwQSITEFQVEGEyJhcYGRMgcjQqGxFFJigsHR8HKy4SQzkvEVojRj0v/EABoBAAMBAQEBAAAAAAAAAAAAAAIDBAUBAAb/xAAyEQACAgIBAwEHAwQBBQAAAAABAgARAyExBBJBURMiMmFxgcGR0fAjobHx4QUUQlJi/9oADAMBAAIRAxEAPwDl2HxoBDE9Y9a0sXALLlDroT1Bnel1xful/wBRivbbeAgHU7/OlKCVPGqlj4Rx8EZLgD220Knbzjp1FRcW7Iz48Mc675PxAeXUfmKQ4NHk5VLDnAJjXQ6edW7g+FxOngKjcE6QesTJB6UDAqbWBR8T6F7AqBw3CAGYsqD6gaj2Mj2obi32Y8NxLtcu4ZS7GSyllJPU5TvVO4B2wxGFt2xcKPbYwAJIHkHAiT0OtOrP2rg3QjWMgnVmfQA/i22rozoVsniMCk+I4wH2Y8Ms/Rg7RPVwX/3E1U+0P2CYbEYnvrVw2LbatbRARPPJ+6D05URivtfy3ms9yQ4YrBBJ05wOVT8W+0W5a7vT/uSJy/SQOlC3UItfOc41G/C/ss4bZQJ+y27nVrgzMfOT/QUt7T/Yvw/Ep91bGGuD6Wt7T/EuxFKsH9oN9nVS5YFS0lMuzQVHnSi/2ixJvnvMReyC4VlWjLm1TQb0o9Yl0B84Sr3Gp17gOGe3hrNu6QXRFViNiVET+VHzXEcP2hv3FcWr94tbMMXY+LX6gekVphO0OKJdGutmGqmTB6Vz/vVPiCdTuM15NcAxPH8YGZbTXC3PxMfjXWs4hxzHnD5luOAfrOYhlI5gzp096MdUNa5+c9qd/mvZrgPBO1pOGa3cxd1L+6sWbRZEQZgyJ0rbgXbnGFmQ3XMAgNPMHz868epq7HE6RU73NezXE8F27xxXMLzHQzIGhHtROF+0zHMBGRj5oNT7f5rRDqkMGdjmsmuY8G+1a5dClkQCYbfQ/NEWvteSQHtAAzLBtBlMEbV4dUllZ2XnjHDVxFlrTbMN+h5EeYNcN4pw9rN57b/Upg+fmPI10jg/2sYTEEhQ6kEDUCDPMHpSntjfwuLCXrDq1ycrcifnmDUfXqjr3Dkf4icq2LlFW1pUFyxTe5hGA1B+KX4pIFYasbqQm4vb3qIqPGOqyPapSKjcwynzj5qxI/HzUARip8JNMMBxGDqKEuWYPvWy2OdNamG56Xvs6lnOGKCep5V17h+Iz21PlXBuB4oqRNdf7JYssm3h2nzr3T5DiyrXB0fwY/EZZaysrK+hjplZWVlenplZXk1k16entZXk1lenp8wWuwyKLfe5nWT9LBAx56lSR+VWa72Vw1sWTZw3haJuHxsvrmkT/Y0+shLgKkhSsCCdcy7wOjLrtSvtHxu0isiXc6XVZlgRlcREHoeYrEyZMzkdplr4V8SHtQHsBEtnLbfSQIG4IJyiN5BoW5w67lKXQUvIROsjXY5uhrTsnx/E4g5WEiyJkroV0zKeUx4h6GnXakCBeDAXLQXvF2z2mPhIHVT+VI9u+Nxhfn1g4hRlaLX7atYzL3JcXCR+8NgDO1NGsrdsI5AzaL6qevUTFLL+GDgtqCxJXXTzHn/zXvBMcR4HnLuAdYB/qN6rNcjmPAqTv2pNiyUFhRibZA7w6lrc6SdzA8J9KkxfFgttncKwN1SqHe3zcR1EiKCxeFIu+NoYSvlE6Hz1/Wg8Xh2utcUanu+89cu/5UHsMXNfM7/lSfInky63bQa0WbwquoeR9JgyD0mlPFb6NicOcNcVru5jVJSCrN13IPlQfZy6ncHD3s5Fxhlg6ZWBUjrvGnvSPAqFutctDLbtuAVJ1h8yaxy8/Sk4um7chsnX6RWPH2mxH3Z9HF1rzplW65QlfoDFoCidoOnoKHt4h/2tQGJtmSV3iND8EGi+Hrce9bV4W3ay96DosDVGP8cV5iLiA37VpvvSxa3tJDjNH617fcTW/wAQs2MXYkmKvmzi0loScp/VT8GteLcZ8FzKAe7YZw0EMoYSI8xrWcXuTbsNcAOdFBEcwMp9wMppR2sRUurlB+9TxAc2Gn9JoceNXYfL8SdVHduLcXgUdy1ogLmYKOg3EegMe1T9nMatu6lu4PqJSesjwmf9QFe4azFvLvJlT/Cf660Lj7phXC6oZj0IP6g/NajDuUoZSV8w6xirtvEBSCFc6qeR2OntNNLOLFsiTBnTzInf1GWvO0DteIvYcElYczvqJBE9I2oPtbaJtpeCwrhbnoSIIPpp8VEKydoP8MSaBm3D8Zca9esMoMEvKjRddfaedChVOJYMSqsxXJP76SD8iKMbGKncYtNRdU2ryjToMw9P6VAmFU4qy7/SWKkxsw2n3ogaN14/uOYarezIezFk5HjQh4Htr817ds3A2IsgwUcXJEzlaASPTMDRmJsHCXO8UE2r2YlIIKlY67bn2rbilp7MYi2312ypiNF0mZ5xB/lrge3sVvj6+kWNMRNcFxW4cUyhmKmGHXaDmjzFPeKXl7y3KIyOACeYOx21qlYTiTg9+AZzRcYRrsSPfejsVxxLVx1ViySd+RJBMeQM17J09tr0nMiAxxgbNu+WAtspTcq0jaRAb43qe52aW5blLyg7w4IjyJE/NJOE9phbv3rDjwtDWyomTE/BUz7VcOGcKfOzq+axcWQh3VvI7R5Gpc39E2wr0+cAIL0Igvdmb7SUTPG+UzHqKAxGEe0YuKynzEU8xt/F2bjXvqsoQCAfqTaCAND0NRPx24ueHD922dZGZblthoCD5b+hpiqGFrOHDAsGM2xFdY+zNybNyeTAf/Wub4HE4XEMciG0wjVTEyJHhOkGr/2H4/h7Nk22uQxYtJEA8vkRTumUrlswVQq25fqyoMPi0cZkYMDzBmpHuACSYrZsR02msJpPju0aJoviPwPmq5xTtE7TLQOi/wCTUmXq0TQ2YJYCXG5xO0DBuKD6itcbxNLSZmOnLz9K5jiOKqek+fOub9qcTiHGe3iLh8ZXup+keWu1JxdWchriCHudY4125+8/7qJHLOBH/NZXB8P2Rxd4Z8p/mOteV041J3knbEv+HxgAQsdZBLDqNtekae9Cdo+HK9sFDmklkjcdVj4NHW8Mp/0sJ1+DWz2yEIAYMsEjnPJvQ/mCKUGo6mqVPmJ8PxtrbItjMLJZRcAEQ0an0I/20J2vxKtfS5bYtbcQROxGhEewNZh+CP8AtHdq+XvjK6wAdTDef/8AVNcHbsYe69i6O8yNn1E5gVAdBOsCZB6zQnsx5O5RZrj1imUt8vE3wGKGS2NwBz5TpP6fFe8UeBOQzESBzjl5c6G4XxC1F0KpyBiEB3A5e4n8qY/tBKRzEb+R5+RBojo3GrsQXM91VLDSBr1I5n2/StsMES9ZZtEbMm8/UI18pnTpFeYazCnWSokAabEjX0rXG2/uARHWZ2jn8gn3rhF2ILC1geL4Xct3e7VovWm0M6EGCIPpQowbiAB42cyBzEzl9JFTJirt1heuTLkKTBGoXT3Iqc4mDbJJAW4skbr4wJB6604MQouKUSbF8Qyu2si6gAEwCQfDJ20rOKWsl3DtlyP3WU9GYHr6ECaKxfCCAQwNzunYQRy3B/0kGaXJx/vFFs2w5tAIoHNWkb9ZjWkdt+8vpv8ASdycbjVLvfYFbjEFrbEERsddI/8AH4qv4q6b+FW4Nblq5B8w236U+4EQyPaCwrJmjnmiZ+RFLcGrd7iFRCVIkgjQlfFoaViIVm+X+DIwR3SXE4XI+XRAVW4oGohxJA9DNLQ+U3EP4tASNpg00u40X0sNlAbu2Df6ZBEf6TNAcXsCEcGCdGB6zofSKpwkkU3MtPw3GnZ3iiixeORj3RDE+RG3yP1ojFAYzCNlMQ2mo2YSPz/Wo+BKVs3EtgMbiEOm5zJI2899OtbcGxxlkyhT9GWIgrtpUWUW7OvIMkyKQbibh1l72CypE2GZysagbz6an/x9KZ8Uxtu9btPbIhnzMu0EAK49fFP/AKojs3atK9xk8TOXtuJ0g+IEjoJI9qWYTBu6Xmt5SbYDXEPvbaP1PqKYWDMT6fmOQ2I/XhL4rCZFfLdtsZdvxEDr0ZTQAZmwro5i7YPiBGhiQQI6r+lQYnEl7AALK7xbuDlmGqHynRZ6TW3BXvM9xkcFFBQ22iQ2XSRz/EKA4zjs3oGxPZEFXFL2lt2ntSB4s4/ilckTygkH3oTtbw/u8QfDlW4qn3ywfz/WpcRgC1sHMfu/CwmDAjbz2+Kk4hcN6w4vuzvZbIgAktpIY+UCPirgSGDg6/eC4lX4g0LZuLmDhQJ/0kr86CnfC+1N42SguMF8iZU9PRtvLTpU13AJlUAeAITrzLwx+KqxBsvt4Ty6jmPUdapXtyrREUAQLnQLAxWLw47q5nNslWDMAxWAyzOhIIgV5ZVRcRiQFKZRKk6E6qY2IJ58jW3DbOHuWi9lntgqO9AMwskC6pOsK0BhyqLBh7JIAPhnWZmRDFTzB0IPpUAHxKNeniUimWFGwVuoC6i4hCBdsyASjTzI2PtR4ulbpWIDDMOk7MvpP9KWYwnFWQ8xesABtfFEyDA8+XnTDBY1bj5LmXvgAwIPgbQQ4PmDqOooDYHcfv8AWIYGe8I49cw97uzcZQ2qGYg9J9fCQeYFOsb2rvXSA1zLOmb+LoRtFI+LcM7xZAHeIZA5EjcfzCPevcMov2s0RP1DaCPxA/5zoy4dQTFGTXrmIJBZyxU6kafI6Vj4y9sQfeiEQgAEyV+knWR0P+fpR3DuOvaIgAjlmExG41qcKtxfs74lTxPFyjZGBW5ynYmrj2W+yr9q/wCpxme3MZbamCf4m9elOsF9oWCuXQmIsqjIMy3CgKjz2ldavuHxlt0zqyskTmBBEeu1aWDAg3cMJUD4d2cw9gEW7YExPPb1rKW4n7SOGoxVsZakdCW/NQRWVWFX0hanI7OHdQGEgDWD9JHNR50fe4gbzAtCgrB841qe1YLAMo8LCQvKfOedaWuGqymQAwbrt/zGtY9zYK+Yo4zhQ9ouAc1shrbeQGx9x+YoGwbuKu2zcCjMC6ErsPpy5h+AmRrsQas3EcOUDZT4DupAgTy/2n3pLZvNawtzu97V2AeeS6mkeQOYfzV4v7trzxfpAKwB+BvazshW4cw8KmSyTE+skCisK4KTmIcyhUjUb6GtMPw17apfckFTlAjQlTpPTSK2GL7++XKZGcZnA2BzgAjpImi72Y0dj1goAJ7bxC5wT+LQx571O90KpQq2ZpAPKIECPbWvThhLqYLhpjblyPpUl65qhZdDqumx6129wyPWGY/x8MsXFghApYdSkofcaGkDHZsuZQQwBGjQZyny/vTfgmNKgYQJlXviS58QeTOQjlOg9qivIti46K4uIrApGxD/AIT6aj2pGEFCyH1sfQxKjcg43xg4q5dcI1skKoTnIUiJ5iYonhnALeHm5Zfv1vW8qPl+hokhujA8tDQ+LWW8PPUT012prwC6LVzumMd4J8W2YAFSPOMwrua0x0nHp8p1kFG4FwfHqrhARnUZCD11J16az7UJwp71vEXrbAsv1g+8e+goy9bVrhKIpdTqeZgkfpvQPbDFOio9tiMxG3oQRSMdM1f+0y/NQDgGBW9jGtKzWyiuQRBDRMiDyIMmOlRcXV0AW4pV1MEHT0Ou4iiuC8NbD4gYi6QqNafxTzNsjT+Lb5qTtG7PZsPdfNcuLkI/FAGZSdtZOWrQ9ZgAda/WaCbxwzsNiruW4uZRbQ580eIcpB3jQSPOhuGYkPimhoO4Y6d5rv6xB9qXcPJFtrQZliSCuhMiCp8p5Uqwlxly3YJCNlJnadqM9OCXb14in+ECXfG4eyzkK/ds48JHnJ8XlMj3qDh/d2kL3NLdy01l2TUh1IdSR/LFL74VsjkyQxUGY3GYE+QKmp2xy9xdfIQO9VoXbTTb+Y61H2UAL5gYW7YvwWPzABcxYDMQf/1vII6mDuadcJ4ELF3vXuQzBmInYMdPXl7kUnwOIUOchhlOUTvDaEfpR+I4X+0mwQfCVNknNGUwZOvMGDTuoXXbwDK+0MDF+P4scTecoAMyCR1Kggn10FMeDcMv/teaMr2gFug6iYYEGNxHPzpVxDhjYXEojGQdVf8AeVxqPUGrpj8JeXG2bttj3d+yhuaSGypBJ5A6Az50ObIFQBDog19ogra1KVxa5lu3bJHisscvRlPly5Ui4nhjcUkahddOU8v0q28dxaG8HKg22ARbqc8ujA9CDFQrwwfg+oyGHUaxI6jTWq+nb3AaqKQGqif7N8cgxQtXdVcMokwPEsMp9Rp6gU6tEW7t22GzqD4WB0iJUe4O3qKpnFsO1q4HXwkEHTcEc/mrbwXEWcXaPd2+7xKglsreG4Rrop2YjUAaTIpmZRftPB0f3hoe0xnwe3at3LpuTluBY5CejHkRv7Ut41gWsXO8jWdGWJHMMI5MN61tY9v2e4uhEZiD57R6HWrbxHAC3Zs96A/hVXJGmq+EmOhgVEz+yyi//LX9o8i6MS4Hj4LQ2bK31aSEOgnT8JJkHlRlu4bdwPBNuStxYkAtHiXoCY2pPgMFcfFGzbfIWtsI/fgSFHUnlNF8Kt3Ude9ubqBlY6lQY+QedddVBPb6STIhBjfFsG0B03XkZ6e5rRcQrpKmeTeR60BexFu4xtZmS7bJMHUkfijkREGPKo85LBh9LgzGzHr/AFHrQAa3FiQccXKMxOmxPQHfT11qIdoXNo4YSuW3BKElbyETBE7xz30Nb4y3mQodZ28jH9aRcKBTEqjAwtzLHWZ/uT71UgHbfkQ1N6jbDdlsPcUHM9swJUeIbcp19q8qTFOLd1hckbZZPSQfzrKlLZTsHUSw3Lr+zse+KzlVgQs7ZtZEdKgUaaD6kzR0yn+36VLwjGi4txtifDB05GP7VDi7L5FZRJQwQuxUzr6gzpQjXM35NiDmtgQcxgDzgGag7KWUF7EhtQyrCMBrBZp156fnWnDb5XMGMAHOh35QQfyrThmLBx9pyVAyumugJ00jqaDMvdiYD0i2kr2QLN7Dkhnyd6k7amSBzlSKBfC2xdTMMrG394iifENhPUjWPKrfh7WBtEXlKLmRhIJjKD4iBtIMb1SbOI7xybRn7xyrHUvvBOnoKT0uT2jEqCAPX14g0Bckax3dwzMmRD7g6EfIqW+5e2sTmUQDy+okfAIHtUWMxVzvFN36zrpv0y+gNFcMum1YdW1ZgN/wmJj3Ugj0NXMPMMG9RbjH7vEWnuGLRMsRrqokDTzAoYWD97eKqO8AeFOigtAE+p/WjMfaDopKkqBEnkT5eXWk+NuFLRCN0kdRM7eutMXcU2jckfGEKuolCQSf6UPxDFnLOaGBBQ+hj9aX4y8bmZk0AGY9JqbAAEd47AgCQOYgSunPWaaVoRfcTLFj8JeChgQLl0Z8oHIiD7yNqGwONL2Et3VllJGvkCfnf4p/xrHjIpUCfENNYDhXGU/zGlXBLgKujqM9uSCdzsT+pHvWcHtCWH7yNwQdxbYVsRhUw5Pi7wlGJ0y7hWMc4b3irP2i7GWbll3Vytyxazm2pB1UaGDt51VLuInA37RAW5aYZSoIkE5t/ZqunZfg/f2u8uXZu3rBtMQZWNpMc439aHqmbFWQHtF+Pt+I/ERXbKXfwkKCTlzqTIPMimHZ/C27uEa0q5SPFdnd2U6lfY0v4dg7l91tpDNbR2Aicxt7qPUfpVi7O4jD2MK9wg95MOpO6uZWJ8jv/DVPU5PcobNjiMqxBGtK6uVAIye/h/8ARFIxaLlsGjR3hDKzekx8infDL1s6pIhjIPQmYJ+arva+8AsoIuWXhmGhgjT2pWAE5Ow/69JDjbsciLluEgk+Fg4nroNvmrZ2Z7M/tdm7c7xldWGW0Do0W5Ej949eUVz9cQWG+pkn13mrP2R7SNh7d2+FztbKEKSY3PiMfHvV3VJk9n/T5lmMi9w/jfE7t3Dol9IvC74AV1CqskGd6uXBO1NpcDae/wDSCbUzpDQyyPQx5ZTVatWL+KYWr7q924TcBEfdE6qDB+lhoRQ3AeCi+b+Evs1prallgSFZGIMjnEn2NZuXHjfH2NqjZr8Qxo6iTinDL9pr1sI3clzcV4JA10M+kSKkw4vs+cEDwnUekHTnJ1pwmIxAvnPdVkJ7pwCcraBc+o5wD/7oXg7kmHAH3mVegG/9q0sbtVGvqIkrTRHxOwLqBtnOhB6jpSngPFDhr6uRKg+Neo5x5jcHqBVsu25di6jwRHLbTUfBqt8d4aF8a7HcdPTyqpGBHaYDrW5YMdirfe3O7nJcUtB/CWkkacp8Q9a6JjMC3cXArKbRQBJhiNAZJ+CPWuYdlct606n/ALtoAp/Es6qOpiY9BVw4CrXbVhVYmHdcoMeEeJJ66GNRssVkdfjqiD8J/wCfxKcR7lIg/ZniSWrtvFNLkIyXRElfF9Y9DyGsGvO2fAg8X7Lm7augkMNQpGpDRqB/Wjr2Et2TcNsAFl7y0TrOuW5bjaA2vuKC4Zx23hnuBlZVdYMHRWHi0A08Uketeolhnx81x6j9xOMO5YLY4IL1i1dW4wuov1dSDsZ6be9FWFS1lQnUyRpA8wJ6GfmmL3C6qbcMoMx1UjUT1E0nvhLlw+OGtnNlOxHVemmhriZDkNNxIT6TzHKd/wDBSPG4oW0OYHPmDIej2yAfZkg+op9duhiB+G4PDPIjl6EUvvW7Z+7uz4vp5RuJB9AKoQ1yJxdGNnxFnEBXJiRmhokT77GJ96yqbfwBYKO7DMgyEglSYOmbWJjpWUa9OQKV6H0H7x5Szc6ThMRblGkQdCNtjz6EU34mciHKNOR/qB8/NVLhFwnMSogM0GNSJ+nXpT3inEG7tP3eYjWY0HtUzLuagNyO7YVuYhwQDyXoT8RSe1w3761bveAi4CfMfhPoWgT501cTaVp8AkGDrzn8j+VLu0PDSy5lcnKPCSeUjT8h8UQvgTjQziuJZlxGGVbdtQwnKJcjQtE9TBnyoLhVxbVk5AzQBDRoT09Y3it+FcRa3jQ99YFwTGsTGWZ6xrTnGomdktAKmYD001OvPXeuIns17YHmJ+OWm+4csFUsQCF8QBO/nB0rS4vja3m8SsusgggneQfOmPHeHN+zKf3CTA13Osj93zpJZtnxOuUFSAYjQFTO+3KmrsTxk9i3IcazqI/d8/faleMQ2rTZhM6a9J/5prhLLKVaQVujN6evv+tB2rqO5FzUCTrIBg7etEpowGGpVrd6EZBudqtXB0tXMFiMNIF0BbtsCPGVEEdTrrpVQ4kRbuMAd9R+v+etPewt4jFpclWZEY5J1adIT+KDNN6kf0iw8biMfxdphvc30w1u4qEAWcx5wyuw16aFdPKko4vdxjKiNlvPp0ECd/UfpVosdoWyYlb4KhJlSsFWJJ7uPafeqlabJfw9+0Ghn3I3OaMojTT+tTYSW7u4Cxx6cXAygd1S1DstiEbE2iO8kIVYwJYQIHM+Bvzo/gL3b2EfDMrWGQ5AygjN1PrIEwdaf3na3n7x5BUFW1kjRYjfkutLQl39of7z7t18IJ1DGCIqDL1HtbAA1sQb7WiHstZfDY+yky1u61tsmsiDt5HeguP4IPeKowFo3imb+EXCAdOkkU3ucMuWMaHQHLdR3WdR3jJqunPNQPFuz2IwuGsXSc0EF7eXVPECfWqkzIcgfu2QK+u5QBqb9puGHDXUTDjMriJWSTB1J896A4rYDhoIPeW4J5krt+YHzT7iOJv2bVxmWBOe0Z/CenMeE7VV+J8SHds40I1jpOn9qHEzNXnfMizDtyalZxGG7sW3EgOCYPIzBH6UVw3EOpGWUzEfzKxiD5SOde37rYizZtW1LXASAqgliCASdPOaux7Fk2MDcRM7JAuoZVmAObKQehEe4rRy9QuNQMnJv8ypMZY2sSftVzCODdtXUvjVC8ZXCtGoGvv5VLg+J3LWS/mLXWLEkmZD/UD78qadmeLJjGvi+BmsszpO4Vz40g8uXvSnG8PWzda2PEIDW5MHKTIHtqPapVdWc43WmrfpUM63Gl22163dxa2wqKyI6jaMgAcT/mtLsMBlIQzG7bxp4Z+I9qa2eKPbwWKsKmlxkGaJyhgQymOfhAH+qi27OhLGEe4y2Lih1uSDLiT4T1I3HTWhGUY/dbW6H0qA4vcTWQ5tnPvMmdNJgnWl2Msy2RxAYZT6iRTocNK5szSy6AcoOk/FB8ZvAsFAkBzr6kc6sR72IvkSr8IvHCYtTuAYadiJ/wDVWZBdw2Ju3LJAYDOg3Uo3Meh0pH2i4cVC3IjwifX+9T4DHl7aXcxm1CtrrlJMiOYG/uelG6d+/lRnlNGp0c8LbGW0dgFfJntFWGXvGALowHWJNVTjOGfVryFDIDrtuQRp7TR+C4wqWxYXMrC6HtXU1DEn6SOsdOVCcda7dxF4XMwBtgpPlMEjzM+1ZfTJkx5ChOvH0+X1lRrtNT3gLul3LZ+8sEyeinopP6VDxDi1y1iCt60IIhbgAJCnf1HUVL2ext3DwwYOPqW3MgGNdORj8XlTB+NDEXUtrZIEzFwA5hzOmgo8ncuUsVBWtniTviHIggwkRlKsgOYAcgddPKf1NBYrCre8LHVSSvoevo1MuJ4K4G+6OisCUOggjWD050Bi7XiPMax7ijxv3buS3TRbxnBvZNtiQTcQFgOTDQ/0PvWVNxE3CtvRSoWBMZtNDP5a1lVY2PbupWWHiOrFl7V82VOZeTNy6+8VYThT3NwbQQ2vmNaCfDDR2bXNEH4k9BU2F46WBsOoDlNH6kTofPLFTN7x1LfhEjt4vJqYKtIdOWq/UB6c/KhMPjla4FEhSDbn90E6GKjvKwKlDrlIy9RP586Yfs63IZBqyyY6jn6g7etEFEEmDdqMwbORARBlMRrO59tPep+G44XjmUCDBA36An5qHjGEvX7RBnaJO8bxRTWVQJ3fh8ER1iPLcxXtdtTg5j/FMFU2ys/hJPMTqKqXFOD+HMinVfFH4gpOpHpG9WM3S3duSfEQw6CZzCKWY/Fd0WkTG/XxSJ3pC2IzRmljAs2DW9aghGIjTYb/AD/SknaDBgA3Lf0sIPLKSKtXZsqBds3AMtxgykaRMeE+RpPxDB+C6pkAMTDHltA8411pyuA0WVsSq9lVQ4y135EofASdDAmGH5z0q1cN7LW7XEbjKGdQ821XQqWAYk9UEwPWqFxOzkuhl1yR7wf8FdE7O8as2b+a4zMb7TYJmFtuRoxOgg+H+Wk9eMgUshO1qoGKvPIk32n3bYTumBGcZ3dV+hQQAzcyJMVRsL2nROHizk7xzcYgnQLsQyxz5e9X+9g7mN4k3fK64a3bACtoHykEqestv6VXe2nYtFxFtsKqrOr250BGuYDzG4HSpuifDjRcD8/F8ri81s1y1/tV5cNZuZAX8GYN+6Q2YDqSADFKeL45bSC4wkKeW8qRH5U+NqbayJKMCseg5dNTSI4IqGL+Ii5I9DprPtU+Mru/9yN2ujJL/Gu8NrINFi4QdwCYM+xofina5cRhbrqAGw95So3zBWEE9QRNRYy+nj0P3iG2WH4Ty09/yqmcC4kMPcRmUMrEpctkaa6aA89jVODpUyW9bHH5j0yHt1LPjO1S4kghGCXTlkicjDZJHI1WuI4EZbo2L7/mR7aVcOJ27XDsKoFvvRcuFlU6ZSBJM9QNIqmcYxMuMsw8N/xT+nHHsxS+PtEdR8QIknA7Rw7JftqXuIyrlB+oMpDe/nVzfNjCmHfERfUreCRlzAGchI3IEHqJqgYJhcN2yWId0Hd+cGSPUxTLifEbQdLltu5vpAYRqrKoi6DyJiCOsU3NhOR//rwav6fbmV4chCGWzH4HDJcuFWB/bsyh1/fBmF6SdDVbx+AxTGUXKyW2YltDkB1HqD+tGdn+yN9Ge5edfCO8AJDAFhm7wxoN5ijeE4q6lvFm4Tly5ywMhg2hyz+9IIFTK3siexu4ih/PtD+LVR92N4ratWMJbYlbt9DpEBjMyx5mIojhHF2xvf8AeW1As3ilsxMjKQd95nX1pXjOC3LrYJwYWysNyZDo0+8RR9vDhcS7BgveCFQaakklwOpP6VDkXGxLD4jf23+0RmavdgGNsLctMVUeGQdIAiaq2JsC4pJ3EaA1e8Na7zOlxIWSNfxc5FUG+pt3io3mCPKtDoMt2h5EVhNipDxO0+Q2yc6nT9IPxSXgptLdyXgQjaEj8J5MeoE6iraAIkwIA9DB3HzVY43w3JcfaG8S+e8a1qob92NYeY04TxRrWUodUuaAiYcaajeCBqPOt7vGmONt3GKn97KDpqdNfOlVpu8ykaM65p55lJSfXQGfOo7cm5oCWYZJMCDuD+X515sS3dbqoQc1UsYxKq5iTMweYmP6z80XwfDtdxLgn6LZyg6Ziwj8tKWYUh2tsuhmCOpg6kH0mmt/BOz5rYJVUJcj8I/eJGsTpBqXMPcIGtR1XNOF8Qc5rNy2UuWtGnmJ0isxSEabj/NKKucRbEGIKnuxmbUyRznnS+/aY2pzZiNcwO5Hl5io0+KyK+Uz8qdrSIvbgC4TpMARp81lLOOYIuylTGmv5VlWr06sL7oS5SBUt/C+2ODuN4fAziCt2JPo0xFRcUwQd7WwZpZCSQBlifpGxBiuSAk6dK6d2d4M5wMnK1wCUliCoP8AFNMzouEWDHDqe0e9uMLKgvkW4IElcpmOqz5U/wAHaWA9uRkYSD57n0kVyccUxNu6LhAZVYTpIMdT811LsT2tsYkXrXd5GZMwBgzEzlI6aaUt0IFjccuZGhXEFFzmwP8AD50HhsALgNxicqtE8/p1gU2F8JLRoux30jy5UhXHAORcKhPxL3irryY8/akgWNRwI8xzijbFte78QGnod4H50ox9oAyQCDEbQT+6faiOA3bN0si3Mw3IAIjzTNuvWKm4jw5ltOuU5lbzOnl15a9D5UA0YzuUjUW4ELbYZicrEKG5aTAPpBo/tVhAWUZvFcKnyIJA1/460jujMQd1tkMV666x5jepeM8aMhw3gQlkiJBI+n00mmVuCZW+0+B7prluARuG11Hlrpr+lScZ4YyWcGzDxXLXdSfpGvhPlKmfao+0eLa9DRM7k8tdpp/xpBiOFqFnOkEroSvd6ERuDroOcUWV2U469d/pEgA90sI4ZiLl3DMbo7vDgAESDdBQZmPUzpUHafEG3iMGSugLFj/CYQ+sE1twzjRxOEHdf/kCwNBsG1WPWRsdqB7U4l0wFi9fQ99bdCR6nxKY5GPmsTGr+1AavK19b3Bf4riTtJ2v7rFoygxbkMkxm3E/p8U6fHd4oI/GmZfiR+kVVxbtcSxFxFVrbAFlY+QiGHIE8qfdnMC64a33sZlYhTv4J2q7NjRMa+GHI+vEhzAcxLwjtSrkWrwVboYiYEN5HzkUZdt4PvZuoHuswR8x+gHQFehiPFSftZwOyjLdz92GOVhE6g/UPKjsIljGm5HhMZC34mAiGB25fnTWTHXtEJAPNeIeNgNw/jOJV/8ApLlvNbAzKxMEEaTNUziDhjoQBt8GIHxVi7VoSgUGCY16D/BVSxaRkHQ/03NN6NB22D/PX7xBYtzCcDZLOjKcro0g+Q5RUr8Le6XxMoVcmQSFMz4gJ56R70Ng1JcwSNjNWGw1m2qK+qajUTrvJ/pVGTIUOufxCR60ZZuB45LuExAhSUVLecaFrZWFLg/u7TzioFTEGxatXhlTvGUkDQJbAKn31E86iwXZYpYvYjOtq2gbLrIcalCw10BgQdZJoizjHXDAYjMQQIykSSFLONOUGayX7e5jj3sfbU0xuo/xtmMI0nMVt5gx0nKNP1/Kllq3bc2r7KxeFyGdRz22qDBcfsX7HdPcg4gNkQ7qsZCh5GGGnUVph8OuVbaMXW3AzDqulICNjsGwb9PEgz86jjiGGvBw9ozmIDA/hXmV86q/bPDBMRmmZRTPORoffb5p7h8RcSM+iJ4f9Rnf4pf9oWHUpbdCBpBjfUCCf/GndIxXOB4nMR3EGHuMe70DR4fTkfzoXiODJlCdU2nyE/1re0821ZZJzSI9Z1re5jibjQAWYhdeuQgx5TAjyrb2DK/ESW8Ixsq1v6rNxlb/AEvDKfSQw9xRtzCRbJZSS0MPjSKGw+LKX3txIuIRt+IKpUj+ZR8mmeGxRNrKRqhEdcuw+JHxTXvUWomYjB2bVzDE3M1m5ka4J1USAwka5YBNdZwvDcHhR31vKtpxlMEkMNdSSdR61yrD4Be68Y8JLJmA1mc4HlpI9qbW+NNbwN3h99CSFY2HAkQBJB56DWdtaxuuwPmC9rHRo/Mev2lWNqO+I04LhMn7RqSguHKY0y/V4QdRofMUlFq1Jay8hvqXoQTrB2BBpr2Sv4gjLcVmsqAiXCNtJKvzO8A9DS3i3AntX1W2JkNkad1jZ/NYjz3pagDK6FqP9v8Aclyp3AkQO6xkjSBtrWUBcxLP9Ya266NGs869rRUGtyIAykWJnSrVf7SlUS1mIWBmjeOlVvQNpUNy5JmtF8a5DuGRc6vw5MPeRLdsDJcUkDoRzrTh/ZS1bfMt5swMaaR771J9nGJt3bJt2471BmVecbMKO41ireHvZL7d34cwHX1jnWGxdHONYkhl4iDtBisVg5axdLpc08YzFPIE8qqliQ2a54mYz5mrdiu3FiMpQsDSSwlpnIX1kmatxO3bTLUNWZhubnjD2FFySrfgA3mujfZV2zGLVkxVxe+WSM0DMugG+hjauR8fw1wMCR4I0NKdvWqFwqybjMblJ2XtBgu4vXFWMpJKnTms78xvVNbHBrFtOfehdefh8XoNqS9n3uRAGYZgfEdNJBidNj+VE8XwYS6yqSYOYTvM/ry+KAYwpq5YMvcIbdxqvciNE3HUg1Fb4pku4i8SVd1IRFG5YwZJ2jeieEcHuZwVQTpM7Sf3vWmXbPs3bS9aRWym6BIPWdNuVd92+0zpvmOfs649aFi4twhLivmznQ3M5PhJj9/9aO4hxa7cIt3rJQaOx3XnII9QarXZrs+LXEDZ0uI6MIbaYzj0Miil4RxS3bvQM2YhwD4mgkghZ2nmKxuowYvbsQRZoiz661D5SzDMUmHsXQ4Uh75FskAgHnvtO3zR2PXJbyajLz661rxnhJuYf/qTlW0q3vCNUZR4lnoddP7UBxriYZVdSDbZJzdNNKQR31RvwfT5SLONUJVuPst85SdjpHLrS/hN1kgqMhzEHzAAobil1bZkEliND686MwmIDBCQZgSSPLetpU7cVeIjgTzi2JcKWmTMUDeYEgjXf3869xJCqW3JJEfzchWi2HnURqI+JNNRQq6nKoSRLpST/nrTrs0HKXM4BI1QHWTB2mlHcEqwmZGlMkv3F1QDwIvmTB1Ec6VkAZaHM8JZEx939ivh2U2zbzIRGbOtwSCOYgb0u4Jei+gTQEhlB1Ek5bgI9DPtS7F3bYX9mRGUtrcPRiNAv8M9ak4Rcu2b9u6UJyxKjeCpkesLNKXAERyBzsTRD6EtNns5hLHd4olj3Tnf6TmfwiDtlmKbqyEyoBBzbc5Mk0vONXGI6hWNt7SttAMsRAPJp19qIsZbaKoBgDTX5/OsjIzke+T3fiRZzWpmKughkVS2Vg2U8yfPyikfbMqt6BmLvaHgjTwtMg7e1PMJi4vHQZCurbwV12orjlm3cwxcKpKCVaNR/b0ruLKMWVSRrj9Z7CaM5urQquNAOUn29edRX5DKyyYZpPuI/wB1RHEFgwGq7jyFS4MyhXnJ/OP7V9JVSy4Pxdyt61cU6NlPwYIo3iF8K8RlIJB81aCD/nlUHGG+7EnWWHpRGNKvaw7AiXXU+aNlOnT6TFdHicPmWrhFsPgXtQzvcNxw/JWtQR7kAGPWgbfGyzWLl5QLajKTG6OpVv1PxSzgvam7hD3dsAyxLSZUyI06Hl7VtfvLeLW7QbKwJVDvbPMDqJ1HrUIwsrMG4MeHFal3w3aGzhMO9u0ZABfMDnAbIIHXkNTQ+K4mt23YYQt8kTbO+s5mEcmGoPnXKxxDE2BcAJUXFyPzDDz89KsmA7WZ0w+YZjbcbbgQRA9Z/Kp2/wCmhQXBs8/XU82UMKqa8e4Oz3c6GJ335bGsqx4/LcIa2GjYgiCCI0I996yvY+rdVCmZZYqaqcoKaT1qT/4h8gfSDsJ1+K2xJygrzBig7jma3Vs8Q9y1fZvffD8Tw5YFQxgzzBFe/aJxc38dcfcTA9BoKV9mcZ/1NprjwEM60Nxdy99yuuY6fNIOP+v3/Ke5gV5yd62s3IBM61LiQBEjXpUlrEIApNsHXXzp54nuJHc4jcuAKzEjlRDYNvwyev8AxUiXsO7aobfTKaM7i4qF7bhwNSD9QoGPganNQt8T3FtVT62HxS0uTdXUkr9Rnb0FDf8Ay7Ek5QWPPpS1nJJJ3oceKrJnVHbudh4CtvO7hiwdRkgwJiGDDmR09KX9o+JI9625EskT5idxVO4F2qe0ndFVKsfqJIKkx4hymrn21sWzh7T2GtxtowJHQHqOU0k4iH3LhkUrUFfjQw+MTEGWVWlgsGcyn6Z9aZ3vtKs3laye8Re70eZZjGsxsfOqYH+nXWARG0dDXmDuW8PixdZQyAFsp2Mg6fNJy9Jiye8wsjiB3mqlx4nxG4+FuSWZWtHf/T+tJeD4Nzg1Dao8tqdlmIEc9CanxPaaxdw3hum3ekuBlJUBVI7tuobYetacF4taTBM5JzW5JUxAZtltj901EuN0xEVvu/n+4lloRTxbh4chSYg/kOVQ4GxAAJ2Y6T+HkDW4xAuWw0nXcTrP9pqHCYbKxaSZj8tKuBYJ2sZNxoyTF4XxA7gDTTqZrwtuJnyqfEWiF3Gm49NP8861FiSNOW/tzoQ2twSZmFtaQAac4C6AdNwPildtImmHDRlOYHWp8mwYJjPieER7LOFU3kAViDBgENOuh0j12pPwnElrwt5gouggE+YaY9yfmicZfU23zI2VhoJ+qOhFIhmVLbEHMmsEQQCZU+k/rTOnUnGVJ+kqwH3anWLFgWMPbtLEIgGnM7k+5M1X8Te5TEAit8FxA4hBnLq1m4ZPJhEgH+U0uxt05piM246VkDGQ5DHcny8yW1fOZIb6fqHUVB2v7Qvbe1h7TKM/iuERME/SemmtZhV11EE8+dLe16WhbtsFi8Xgv5RoG/zlVXTohzr3C53DzFVwEFwBqWYEeUmtsKugYaHc+nP8q94lFu8QpGuo9DymvcKSQ6fiIkeUbgVuH5y8QbiKA23Mn6tP/t/xW/D7ubCpprYcv/KWCt8SDSy8xEjnufnf10px2VGe3cWJKk+fhcEEem9HwsG7MNXDIttGBlwfECfMQa0xhNmb0ksw+6YGdRuCByInXlTC3hWPgQBmCiSRyWCB6zHzQL2GxOMSxbui2EBdSdZbmBHMj2pFiySdRwBqV27xW5c0yyx3/qfI1phMttlzbzO20ciPOt8SwS/d10kzpB18uWppe6EkVUosak50Z1DA4oOcykgFF3neWnaspV2Pxd5rZCIrZQoM8vqrKxMyAOQaj6DblS4zbDAXRz39aXqoYAfi89qZ8OOay4OoGtJ2rax6tfSRxnwfhJe6FPMHX0FapjSmYDfaf7VrwvGupIB5H9KjsCSSa8edzvmaDDO50Ump7nBL4X6DFTYPiDhwJ06U0bEtqcxHvQNkdeKnD6ysDTcEGjbvElyZVBBO5mmGKAufUB6gQaQ3EgkUxSH5EEbhuBZHIV9OjDf3rXiGFNpgDBHI9fWgg5ok3iyHMZiI/Oio3c75g00VgcXlYSTkJGYDpOsDrQrVi70ZFzs6/gjwx7INm6oJXKUb6vz/AKVQeO2FGmaRy6kcj8UltagCnWCUPhLhYDNbYQ3PUxrypHs+03ccWsUYrOGKkHlyqz9kuEftYxQJGUJp1za5Wj1/WqnimOY686t/2auRfvQY+5Y/DLFK6ssMJYcj955BZqDnh6WbakyLqiCD+9vEf1oewzG5aEwHSY6EURx+6WwiMfqLCW5nU60mxl45bfof9opWJS62ebMU6AGWhCr6AA8yN+cT81E2HKzLczp5aaUkwWIbuVAJXM4DEbkSSB7EVZWw4aSdSmo+SNfWp8mP2ZqCycSuji7JdYMBE/FWDDJJBmAef6VX8VhlOIE7MNR87VYmOW2AOn6UfUBe0ERbrC8MuZpJjeB+Gf6E/nWYGz36B40DiUbXLBIMHeJI02qW0uXLH41JbbkJHwaXcNcrfIB0JBPnnUMfzE0gKaYgxuHRlkxn3NhUAk7u22YzBP6CkTEtDFWEmNf1p3xPxC4DsACI+aGe0IFZyNQs8yd+dwbD6xHLemWD7PW7tq7bvy2cyrDdehHpQdrCKAxGk61ZOEfhPOKDI7LtTU4pozn3aTgZwmIFv6hl8JO5E6H11pBh8a6kHMcyMSD+XvV17cW5t4ZySzTcWT0mqsuDUpMaxvW/02QviBbmXEQS3YL3ATBnlTrs4RYvkSD3qHQaAZSDp7Bqi4fYDEA8ufOpbt0jEWI2DqAPLNH9TTGffbGIurljxWGaz4iJDSCVMHLy96od03Evm9b8JD+H/j866umGQqFZQwDQJ1/ERVJ7T4FUunLoJmOkjlQYmBNERrqauU/ieM766XiC2/rzr1ChAXKUaIzA6E+YrzAYYPcIM7U7v2VWwIUesan3qskKABJx725N2R7QJhe9FxiJKxAnbNP6ispVw3xLJAJ22HKsqTLhxM5LDcIE1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564" y="5731663"/>
            <a:ext cx="1395412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092" y="3933056"/>
            <a:ext cx="1096310" cy="9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71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4888" y="67381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On reconnaît des fonctions à la biodiversité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734888" y="1999381"/>
            <a:ext cx="5709320" cy="4525963"/>
          </a:xfrm>
        </p:spPr>
        <p:txBody>
          <a:bodyPr/>
          <a:lstStyle/>
          <a:p>
            <a:r>
              <a:rPr lang="fr-FR" dirty="0" smtClean="0"/>
              <a:t>Compétition</a:t>
            </a:r>
          </a:p>
          <a:p>
            <a:r>
              <a:rPr lang="fr-FR" dirty="0" smtClean="0"/>
              <a:t>Prédation: lutte biologique avec des auxiliaires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Attraction/répulsion: plantes pièges ou répulsives</a:t>
            </a:r>
          </a:p>
          <a:p>
            <a:endParaRPr lang="fr-FR" dirty="0"/>
          </a:p>
        </p:txBody>
      </p:sp>
      <p:grpSp>
        <p:nvGrpSpPr>
          <p:cNvPr id="6" name="Group 222"/>
          <p:cNvGrpSpPr>
            <a:grpSpLocks/>
          </p:cNvGrpSpPr>
          <p:nvPr/>
        </p:nvGrpSpPr>
        <p:grpSpPr bwMode="auto">
          <a:xfrm>
            <a:off x="5772450" y="2633637"/>
            <a:ext cx="3364477" cy="1914435"/>
            <a:chOff x="408" y="2523"/>
            <a:chExt cx="1542" cy="727"/>
          </a:xfrm>
        </p:grpSpPr>
        <p:sp>
          <p:nvSpPr>
            <p:cNvPr id="8" name="Text Box 210"/>
            <p:cNvSpPr txBox="1">
              <a:spLocks noChangeArrowheads="1"/>
            </p:cNvSpPr>
            <p:nvPr/>
          </p:nvSpPr>
          <p:spPr bwMode="auto">
            <a:xfrm>
              <a:off x="521" y="3098"/>
              <a:ext cx="1284" cy="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 dirty="0">
                  <a:solidFill>
                    <a:schemeClr val="accent2">
                      <a:lumMod val="75000"/>
                    </a:schemeClr>
                  </a:solidFill>
                </a:rPr>
                <a:t>effet top-down</a:t>
              </a:r>
            </a:p>
          </p:txBody>
        </p:sp>
        <p:grpSp>
          <p:nvGrpSpPr>
            <p:cNvPr id="10" name="Group 212"/>
            <p:cNvGrpSpPr>
              <a:grpSpLocks/>
            </p:cNvGrpSpPr>
            <p:nvPr/>
          </p:nvGrpSpPr>
          <p:grpSpPr bwMode="auto">
            <a:xfrm>
              <a:off x="408" y="2523"/>
              <a:ext cx="1542" cy="523"/>
              <a:chOff x="295" y="2523"/>
              <a:chExt cx="1542" cy="523"/>
            </a:xfrm>
          </p:grpSpPr>
          <p:grpSp>
            <p:nvGrpSpPr>
              <p:cNvPr id="11" name="Group 213"/>
              <p:cNvGrpSpPr>
                <a:grpSpLocks/>
              </p:cNvGrpSpPr>
              <p:nvPr/>
            </p:nvGrpSpPr>
            <p:grpSpPr bwMode="auto">
              <a:xfrm>
                <a:off x="1292" y="2523"/>
                <a:ext cx="545" cy="509"/>
                <a:chOff x="1655" y="2523"/>
                <a:chExt cx="545" cy="509"/>
              </a:xfrm>
            </p:grpSpPr>
            <p:pic>
              <p:nvPicPr>
                <p:cNvPr id="18" name="Picture 214" descr="esquisse plante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55" y="2523"/>
                  <a:ext cx="545" cy="509"/>
                </a:xfrm>
                <a:prstGeom prst="rect">
                  <a:avLst/>
                </a:prstGeom>
                <a:solidFill>
                  <a:srgbClr val="FFCC00">
                    <a:alpha val="35001"/>
                  </a:srgbClr>
                </a:solidFill>
              </p:spPr>
            </p:pic>
            <p:graphicFrame>
              <p:nvGraphicFramePr>
                <p:cNvPr id="19" name="Object 215"/>
                <p:cNvGraphicFramePr>
                  <a:graphicFrameLocks noChangeAspect="1"/>
                </p:cNvGraphicFramePr>
                <p:nvPr/>
              </p:nvGraphicFramePr>
              <p:xfrm>
                <a:off x="1655" y="2840"/>
                <a:ext cx="90" cy="17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82" name="Image" r:id="rId4" imgW="142917" imgH="277204" progId="">
                        <p:embed/>
                      </p:oleObj>
                    </mc:Choice>
                    <mc:Fallback>
                      <p:oleObj name="Image" r:id="rId4" imgW="142917" imgH="277204" progId="">
                        <p:embed/>
                        <p:pic>
                          <p:nvPicPr>
                            <p:cNvPr id="0" name="Picture 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655" y="2840"/>
                              <a:ext cx="90" cy="1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2" name="Group 216"/>
              <p:cNvGrpSpPr>
                <a:grpSpLocks/>
              </p:cNvGrpSpPr>
              <p:nvPr/>
            </p:nvGrpSpPr>
            <p:grpSpPr bwMode="auto">
              <a:xfrm>
                <a:off x="295" y="2523"/>
                <a:ext cx="626" cy="523"/>
                <a:chOff x="295" y="2568"/>
                <a:chExt cx="626" cy="523"/>
              </a:xfrm>
            </p:grpSpPr>
            <p:graphicFrame>
              <p:nvGraphicFramePr>
                <p:cNvPr id="15" name="Object 217"/>
                <p:cNvGraphicFramePr>
                  <a:graphicFrameLocks noChangeAspect="1"/>
                </p:cNvGraphicFramePr>
                <p:nvPr/>
              </p:nvGraphicFramePr>
              <p:xfrm>
                <a:off x="295" y="2568"/>
                <a:ext cx="626" cy="52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83" name="Image" r:id="rId6" imgW="682580" imgH="642966" progId="">
                        <p:embed/>
                      </p:oleObj>
                    </mc:Choice>
                    <mc:Fallback>
                      <p:oleObj name="Image" r:id="rId6" imgW="682580" imgH="642966" progId="">
                        <p:embed/>
                        <p:pic>
                          <p:nvPicPr>
                            <p:cNvPr id="0" name="Picture 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5" y="2568"/>
                              <a:ext cx="626" cy="523"/>
                            </a:xfrm>
                            <a:prstGeom prst="rect">
                              <a:avLst/>
                            </a:prstGeom>
                            <a:solidFill>
                              <a:srgbClr val="FFCC00">
                                <a:alpha val="34901"/>
                              </a:srgbClr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6" name="Object 218"/>
                <p:cNvGraphicFramePr>
                  <a:graphicFrameLocks noChangeAspect="1"/>
                </p:cNvGraphicFramePr>
                <p:nvPr/>
              </p:nvGraphicFramePr>
              <p:xfrm>
                <a:off x="793" y="2931"/>
                <a:ext cx="86" cy="8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84" name="Image" r:id="rId8" imgW="383756" imgH="438839" progId="">
                        <p:embed/>
                      </p:oleObj>
                    </mc:Choice>
                    <mc:Fallback>
                      <p:oleObj name="Image" r:id="rId8" imgW="383756" imgH="438839" progId="">
                        <p:embed/>
                        <p:pic>
                          <p:nvPicPr>
                            <p:cNvPr id="0" name="Picture 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93" y="2931"/>
                              <a:ext cx="86" cy="87"/>
                            </a:xfrm>
                            <a:prstGeom prst="rect">
                              <a:avLst/>
                            </a:prstGeom>
                            <a:solidFill>
                              <a:srgbClr val="FFCC00">
                                <a:alpha val="34901"/>
                              </a:srgbClr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7" name="Object 219"/>
                <p:cNvGraphicFramePr>
                  <a:graphicFrameLocks noChangeAspect="1"/>
                </p:cNvGraphicFramePr>
                <p:nvPr/>
              </p:nvGraphicFramePr>
              <p:xfrm>
                <a:off x="748" y="2614"/>
                <a:ext cx="115" cy="11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85" name="Image" r:id="rId10" imgW="441736" imgH="514808" progId="">
                        <p:embed/>
                      </p:oleObj>
                    </mc:Choice>
                    <mc:Fallback>
                      <p:oleObj name="Image" r:id="rId10" imgW="441736" imgH="514808" progId="">
                        <p:embed/>
                        <p:pic>
                          <p:nvPicPr>
                            <p:cNvPr id="0" name="Picture 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48" y="2614"/>
                              <a:ext cx="115" cy="118"/>
                            </a:xfrm>
                            <a:prstGeom prst="rect">
                              <a:avLst/>
                            </a:prstGeom>
                            <a:solidFill>
                              <a:srgbClr val="FFCC00">
                                <a:alpha val="34901"/>
                              </a:srgbClr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3" name="Line 220"/>
              <p:cNvSpPr>
                <a:spLocks noChangeShapeType="1"/>
              </p:cNvSpPr>
              <p:nvPr/>
            </p:nvSpPr>
            <p:spPr bwMode="auto">
              <a:xfrm>
                <a:off x="839" y="2614"/>
                <a:ext cx="453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 sz="2800"/>
              </a:p>
            </p:txBody>
          </p:sp>
          <p:sp>
            <p:nvSpPr>
              <p:cNvPr id="14" name="Line 221"/>
              <p:cNvSpPr>
                <a:spLocks noChangeShapeType="1"/>
              </p:cNvSpPr>
              <p:nvPr/>
            </p:nvSpPr>
            <p:spPr bwMode="auto">
              <a:xfrm>
                <a:off x="839" y="2886"/>
                <a:ext cx="453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 sz="2800"/>
              </a:p>
            </p:txBody>
          </p:sp>
        </p:grpSp>
      </p:grpSp>
      <p:pic>
        <p:nvPicPr>
          <p:cNvPr id="20" name="Picture 6" descr="Coccinella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3898400"/>
            <a:ext cx="1223963" cy="815975"/>
          </a:xfrm>
          <a:prstGeom prst="rect">
            <a:avLst/>
          </a:prstGeom>
          <a:noFill/>
        </p:spPr>
      </p:pic>
      <p:grpSp>
        <p:nvGrpSpPr>
          <p:cNvPr id="21" name="Group 244"/>
          <p:cNvGrpSpPr>
            <a:grpSpLocks/>
          </p:cNvGrpSpPr>
          <p:nvPr/>
        </p:nvGrpSpPr>
        <p:grpSpPr bwMode="auto">
          <a:xfrm>
            <a:off x="6155828" y="4581127"/>
            <a:ext cx="2665412" cy="2088861"/>
            <a:chOff x="3492" y="2204"/>
            <a:chExt cx="1763" cy="1425"/>
          </a:xfrm>
        </p:grpSpPr>
        <p:grpSp>
          <p:nvGrpSpPr>
            <p:cNvPr id="23" name="Group 235"/>
            <p:cNvGrpSpPr>
              <a:grpSpLocks/>
            </p:cNvGrpSpPr>
            <p:nvPr/>
          </p:nvGrpSpPr>
          <p:grpSpPr bwMode="auto">
            <a:xfrm>
              <a:off x="3492" y="2204"/>
              <a:ext cx="1497" cy="1048"/>
              <a:chOff x="3334" y="2114"/>
              <a:chExt cx="1497" cy="1048"/>
            </a:xfrm>
          </p:grpSpPr>
          <p:pic>
            <p:nvPicPr>
              <p:cNvPr id="26" name="Picture 236" descr="plant tomate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5" y="2459"/>
                <a:ext cx="646" cy="7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7" name="Group 237"/>
              <p:cNvGrpSpPr>
                <a:grpSpLocks/>
              </p:cNvGrpSpPr>
              <p:nvPr/>
            </p:nvGrpSpPr>
            <p:grpSpPr bwMode="auto">
              <a:xfrm>
                <a:off x="3334" y="2114"/>
                <a:ext cx="781" cy="1045"/>
                <a:chOff x="2653" y="2023"/>
                <a:chExt cx="781" cy="1045"/>
              </a:xfrm>
            </p:grpSpPr>
            <p:pic>
              <p:nvPicPr>
                <p:cNvPr id="28" name="Picture 238"/>
                <p:cNvPicPr>
                  <a:picLocks noChangeAspect="1" noChangeArrowheads="1"/>
                </p:cNvPicPr>
                <p:nvPr/>
              </p:nvPicPr>
              <p:blipFill>
                <a:blip r:embed="rId1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53" y="2023"/>
                  <a:ext cx="781" cy="104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9" name="Picture 239"/>
                <p:cNvPicPr>
                  <a:picLocks noChangeAspect="1" noChangeArrowheads="1"/>
                </p:cNvPicPr>
                <p:nvPr/>
              </p:nvPicPr>
              <p:blipFill>
                <a:blip r:embed="rId1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88" y="2387"/>
                  <a:ext cx="136" cy="12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" name="Picture 240" descr="npv"/>
                <p:cNvPicPr>
                  <a:picLocks noChangeAspect="1" noChangeArrowheads="1"/>
                </p:cNvPicPr>
                <p:nvPr/>
              </p:nvPicPr>
              <p:blipFill>
                <a:blip r:embed="rId1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3660765">
                  <a:off x="2888" y="2651"/>
                  <a:ext cx="227" cy="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41" descr="npv"/>
                <p:cNvPicPr>
                  <a:picLocks noChangeAspect="1" noChangeArrowheads="1"/>
                </p:cNvPicPr>
                <p:nvPr/>
              </p:nvPicPr>
              <p:blipFill>
                <a:blip r:embed="rId1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122522">
                  <a:off x="3205" y="2606"/>
                  <a:ext cx="227" cy="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5" name="Text Box 243"/>
            <p:cNvSpPr txBox="1">
              <a:spLocks noChangeArrowheads="1"/>
            </p:cNvSpPr>
            <p:nvPr/>
          </p:nvSpPr>
          <p:spPr bwMode="auto">
            <a:xfrm>
              <a:off x="3576" y="3377"/>
              <a:ext cx="16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altLang="fr-FR" sz="2000" dirty="0">
                  <a:solidFill>
                    <a:schemeClr val="accent2">
                      <a:lumMod val="75000"/>
                    </a:schemeClr>
                  </a:solidFill>
                </a:rPr>
                <a:t>effet </a:t>
              </a:r>
              <a:r>
                <a:rPr lang="fr-FR" altLang="fr-FR" sz="2000" dirty="0" err="1">
                  <a:solidFill>
                    <a:schemeClr val="accent2">
                      <a:lumMod val="75000"/>
                    </a:schemeClr>
                  </a:solidFill>
                </a:rPr>
                <a:t>bottom</a:t>
              </a:r>
              <a:r>
                <a:rPr lang="fr-FR" altLang="fr-FR" sz="2000" dirty="0">
                  <a:solidFill>
                    <a:schemeClr val="accent2">
                      <a:lumMod val="75000"/>
                    </a:schemeClr>
                  </a:solidFill>
                </a:rPr>
                <a:t>-up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94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Comment peut on organiser cela sur une parcelle?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821432" y="2215405"/>
            <a:ext cx="7959712" cy="4525963"/>
          </a:xfrm>
        </p:spPr>
        <p:txBody>
          <a:bodyPr/>
          <a:lstStyle/>
          <a:p>
            <a:r>
              <a:rPr lang="fr-FR" dirty="0" smtClean="0"/>
              <a:t>Cas des herbicides: </a:t>
            </a:r>
          </a:p>
          <a:p>
            <a:pPr lvl="1"/>
            <a:r>
              <a:rPr lang="fr-FR" dirty="0" smtClean="0"/>
              <a:t>utilisation des plantes de services et des animaux pour contrôler les mauvaises herbes</a:t>
            </a:r>
            <a:endParaRPr lang="fr-FR" dirty="0"/>
          </a:p>
        </p:txBody>
      </p:sp>
      <p:pic>
        <p:nvPicPr>
          <p:cNvPr id="6" name="Picture 28" descr="BL1N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3861048"/>
            <a:ext cx="3383856" cy="254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DSC02283.JPG"/>
          <p:cNvPicPr>
            <a:picLocks noChangeAspect="1"/>
          </p:cNvPicPr>
          <p:nvPr/>
        </p:nvPicPr>
        <p:blipFill>
          <a:blip r:embed="rId3" cstate="email"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4024648"/>
            <a:ext cx="2304256" cy="1728194"/>
          </a:xfrm>
          <a:prstGeom prst="rect">
            <a:avLst/>
          </a:prstGeom>
        </p:spPr>
      </p:pic>
      <p:pic>
        <p:nvPicPr>
          <p:cNvPr id="8" name="Image 7" descr="DSCN589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8575" y="5416933"/>
            <a:ext cx="1765913" cy="1324435"/>
          </a:xfrm>
          <a:prstGeom prst="rect">
            <a:avLst/>
          </a:prstGeom>
        </p:spPr>
      </p:pic>
      <p:pic>
        <p:nvPicPr>
          <p:cNvPr id="9" name="Picture 16" descr="116_1602-web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7980" y="1484784"/>
            <a:ext cx="1428760" cy="1146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014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dirty="0" smtClean="0"/>
              <a:t>Cas des insecticides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821432" y="2215405"/>
            <a:ext cx="4038600" cy="4525963"/>
          </a:xfrm>
        </p:spPr>
        <p:txBody>
          <a:bodyPr/>
          <a:lstStyle/>
          <a:p>
            <a:r>
              <a:rPr lang="fr-FR" dirty="0" smtClean="0"/>
              <a:t>Cas des insecticides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" y="764704"/>
            <a:ext cx="8450263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52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Conclusion: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889248" y="1600200"/>
            <a:ext cx="7787208" cy="4525963"/>
          </a:xfrm>
        </p:spPr>
        <p:txBody>
          <a:bodyPr/>
          <a:lstStyle/>
          <a:p>
            <a:r>
              <a:rPr lang="fr-FR" dirty="0" smtClean="0"/>
              <a:t>La biodiversité est utile, il faut la préserver!</a:t>
            </a:r>
          </a:p>
          <a:p>
            <a:endParaRPr lang="fr-FR" dirty="0"/>
          </a:p>
          <a:p>
            <a:r>
              <a:rPr lang="fr-FR" dirty="0" smtClean="0"/>
              <a:t>Pour mieux l’utiliser il faut donc mieux la connaître….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760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New Orleans_440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429784" cy="7072338"/>
          </a:xfrm>
          <a:prstGeom prst="rect">
            <a:avLst/>
          </a:prstGeom>
        </p:spPr>
      </p:pic>
      <p:sp>
        <p:nvSpPr>
          <p:cNvPr id="16" name="ZoneTexte 7"/>
          <p:cNvSpPr txBox="1">
            <a:spLocks noChangeArrowheads="1"/>
          </p:cNvSpPr>
          <p:nvPr/>
        </p:nvSpPr>
        <p:spPr bwMode="auto">
          <a:xfrm>
            <a:off x="428596" y="500042"/>
            <a:ext cx="871540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FR" sz="4400" b="1" dirty="0" smtClean="0">
                <a:ln w="18415" cmpd="sng">
                  <a:solidFill>
                    <a:srgbClr val="00330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MERCI DE VOTRE ATTENTION</a:t>
            </a:r>
            <a:endParaRPr lang="fr-FR" sz="4400" b="1" dirty="0">
              <a:ln w="18415" cmpd="sng">
                <a:solidFill>
                  <a:srgbClr val="003300"/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214282" y="6000768"/>
            <a:ext cx="8929718" cy="714380"/>
            <a:chOff x="214282" y="6000768"/>
            <a:chExt cx="8929718" cy="714380"/>
          </a:xfrm>
        </p:grpSpPr>
        <p:sp>
          <p:nvSpPr>
            <p:cNvPr id="12" name="Rectangle 11"/>
            <p:cNvSpPr/>
            <p:nvPr/>
          </p:nvSpPr>
          <p:spPr>
            <a:xfrm>
              <a:off x="214282" y="6000768"/>
              <a:ext cx="8929718" cy="714380"/>
            </a:xfrm>
            <a:prstGeom prst="rect">
              <a:avLst/>
            </a:prstGeom>
            <a:solidFill>
              <a:srgbClr val="FFFFFF">
                <a:alpha val="52157"/>
              </a:srgbClr>
            </a:solidFill>
            <a:ln>
              <a:solidFill>
                <a:srgbClr val="9696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7" descr="logo_cirad.gi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7290" y="6143644"/>
              <a:ext cx="1214446" cy="485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5" descr="C:\Documents and Settings\Cirad\Mes documents\Jafa\Images\logo_jafa_NICO.jp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7326" y="6072206"/>
              <a:ext cx="650362" cy="545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age 6" descr="PClordec_logo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79781" y="6141500"/>
              <a:ext cx="1078301" cy="430772"/>
            </a:xfrm>
            <a:prstGeom prst="rect">
              <a:avLst/>
            </a:prstGeom>
          </p:spPr>
        </p:pic>
        <p:pic>
          <p:nvPicPr>
            <p:cNvPr id="8" name="Image 7" descr="ARS_LOGOS_martinique.jp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0674" y="6195057"/>
              <a:ext cx="653226" cy="377215"/>
            </a:xfrm>
            <a:prstGeom prst="rect">
              <a:avLst/>
            </a:prstGeom>
          </p:spPr>
        </p:pic>
        <p:pic>
          <p:nvPicPr>
            <p:cNvPr id="9" name="Image 8" descr="CR972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6883" y="6167506"/>
              <a:ext cx="516753" cy="454743"/>
            </a:xfrm>
            <a:prstGeom prst="rect">
              <a:avLst/>
            </a:prstGeom>
          </p:spPr>
        </p:pic>
        <p:pic>
          <p:nvPicPr>
            <p:cNvPr id="10" name="Image 9" descr="RF.jpg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9760" y="6194200"/>
              <a:ext cx="619496" cy="369315"/>
            </a:xfrm>
            <a:prstGeom prst="rect">
              <a:avLst/>
            </a:prstGeom>
          </p:spPr>
        </p:pic>
        <p:pic>
          <p:nvPicPr>
            <p:cNvPr id="11" name="Image 10" descr="UE.gif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3964" y="6214376"/>
              <a:ext cx="609474" cy="394219"/>
            </a:xfrm>
            <a:prstGeom prst="rect">
              <a:avLst/>
            </a:prstGeom>
          </p:spPr>
        </p:pic>
        <p:pic>
          <p:nvPicPr>
            <p:cNvPr id="14" name="Image 13" descr="nouv. logo Pram.jpg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8596" y="6082312"/>
              <a:ext cx="750648" cy="561398"/>
            </a:xfrm>
            <a:prstGeom prst="rect">
              <a:avLst/>
            </a:prstGeom>
          </p:spPr>
        </p:pic>
        <p:pic>
          <p:nvPicPr>
            <p:cNvPr id="18" name="Picture 5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7351" y="6215082"/>
              <a:ext cx="1151707" cy="395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79948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4348" y="1214422"/>
            <a:ext cx="8229600" cy="571504"/>
          </a:xfrm>
        </p:spPr>
        <p:txBody>
          <a:bodyPr>
            <a:normAutofit/>
          </a:bodyPr>
          <a:lstStyle/>
          <a:p>
            <a:pPr algn="l"/>
            <a:r>
              <a:rPr lang="fr-FR" sz="2400" dirty="0" smtClean="0">
                <a:latin typeface="+mn-lt"/>
                <a:cs typeface="Arial" pitchFamily="34" charset="0"/>
              </a:rPr>
              <a:t>disponibles sur </a:t>
            </a:r>
            <a:r>
              <a:rPr lang="fr-FR" sz="2400" dirty="0" smtClean="0">
                <a:solidFill>
                  <a:schemeClr val="tx2"/>
                </a:solidFill>
                <a:latin typeface="+mn-lt"/>
                <a:cs typeface="Arial" pitchFamily="34" charset="0"/>
              </a:rPr>
              <a:t>cirad.fr</a:t>
            </a:r>
            <a:r>
              <a:rPr lang="fr-FR" sz="2400" dirty="0" smtClean="0">
                <a:latin typeface="+mn-lt"/>
                <a:cs typeface="Arial" pitchFamily="34" charset="0"/>
              </a:rPr>
              <a:t> , </a:t>
            </a:r>
            <a:r>
              <a:rPr lang="fr-FR" sz="2400" dirty="0" smtClean="0">
                <a:solidFill>
                  <a:schemeClr val="tx2"/>
                </a:solidFill>
                <a:latin typeface="+mn-lt"/>
                <a:cs typeface="Arial" pitchFamily="34" charset="0"/>
              </a:rPr>
              <a:t>inra.fr</a:t>
            </a:r>
            <a:r>
              <a:rPr lang="fr-FR" sz="2400" dirty="0" smtClean="0">
                <a:latin typeface="+mn-lt"/>
                <a:cs typeface="Arial" pitchFamily="34" charset="0"/>
              </a:rPr>
              <a:t> et </a:t>
            </a:r>
            <a:r>
              <a:rPr lang="fr-FR" sz="2400" dirty="0" smtClean="0">
                <a:solidFill>
                  <a:srgbClr val="00B050"/>
                </a:solidFill>
                <a:latin typeface="+mn-lt"/>
                <a:cs typeface="Arial" pitchFamily="34" charset="0"/>
              </a:rPr>
              <a:t>pram-martinique.org</a:t>
            </a:r>
            <a:endParaRPr lang="fr-FR" sz="2400" dirty="0">
              <a:solidFill>
                <a:srgbClr val="00B050"/>
              </a:solidFill>
              <a:latin typeface="+mn-lt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857364"/>
            <a:ext cx="8229600" cy="4525963"/>
          </a:xfrm>
        </p:spPr>
        <p:txBody>
          <a:bodyPr/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Les rapports d’étude et des synthèses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Des fiches techniques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Un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flyer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Une collaboration sur une mallette pédagogique </a:t>
            </a:r>
          </a:p>
          <a:p>
            <a:pPr>
              <a:buNone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	(Carbet des Sciences)</a:t>
            </a: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5" descr="C:\Documents and Settings\Cirad\Mes documents\Jafa\Images\logo_jafa_NICO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12" y="6286520"/>
            <a:ext cx="681240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5" descr="PClordec_logo_rvb-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8992" y="6351932"/>
            <a:ext cx="2143172" cy="50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pano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4000504"/>
            <a:ext cx="2786082" cy="2093246"/>
          </a:xfrm>
          <a:prstGeom prst="rect">
            <a:avLst/>
          </a:prstGeom>
        </p:spPr>
      </p:pic>
      <p:pic>
        <p:nvPicPr>
          <p:cNvPr id="7" name="Image 6" descr="PANOSUITE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183" y="3995920"/>
            <a:ext cx="1393041" cy="2095291"/>
          </a:xfrm>
          <a:prstGeom prst="rect">
            <a:avLst/>
          </a:prstGeom>
        </p:spPr>
      </p:pic>
      <p:pic>
        <p:nvPicPr>
          <p:cNvPr id="8" name="Image 7" descr="rectofarde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1027" y="1772816"/>
            <a:ext cx="1428760" cy="192991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6357958"/>
            <a:ext cx="1151707" cy="39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689" b="20566"/>
          <a:stretch>
            <a:fillRect/>
          </a:stretch>
        </p:blipFill>
        <p:spPr bwMode="auto">
          <a:xfrm>
            <a:off x="6786578" y="6216610"/>
            <a:ext cx="1159719" cy="64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9" descr="Nouveau logo Cirad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5575" y="6215082"/>
            <a:ext cx="1368425" cy="646112"/>
          </a:xfrm>
          <a:prstGeom prst="rect">
            <a:avLst/>
          </a:prstGeom>
          <a:noFill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4000504"/>
            <a:ext cx="1428760" cy="202012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3" name="ZoneTexte 7"/>
          <p:cNvSpPr txBox="1">
            <a:spLocks noChangeArrowheads="1"/>
          </p:cNvSpPr>
          <p:nvPr/>
        </p:nvSpPr>
        <p:spPr bwMode="auto">
          <a:xfrm>
            <a:off x="714348" y="642918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sz="4000" dirty="0">
                <a:latin typeface="+mj-lt"/>
                <a:ea typeface="+mj-ea"/>
                <a:cs typeface="+mj-cs"/>
              </a:rPr>
              <a:t>Informations complémentaires</a:t>
            </a:r>
          </a:p>
        </p:txBody>
      </p:sp>
      <p:pic>
        <p:nvPicPr>
          <p:cNvPr id="14" name="Image 13" descr="PANOSUITE.jpg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806" y="4007995"/>
            <a:ext cx="1393041" cy="2095291"/>
          </a:xfrm>
          <a:prstGeom prst="rect">
            <a:avLst/>
          </a:prstGeom>
        </p:spPr>
      </p:pic>
      <p:pic>
        <p:nvPicPr>
          <p:cNvPr id="15" name="Picture 3" descr="E:\IMAGES\bandeau4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16" name="Picture 4" descr="E:\IMAGES\bandeauverti1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40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lordecone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16415" y="640791"/>
            <a:ext cx="717978" cy="627969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23" name="Picture 3" descr="E:\IMAGES\bandeau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000" y="0"/>
            <a:ext cx="8532000" cy="591856"/>
          </a:xfrm>
          <a:prstGeom prst="rect">
            <a:avLst/>
          </a:prstGeom>
          <a:noFill/>
        </p:spPr>
      </p:pic>
      <p:pic>
        <p:nvPicPr>
          <p:cNvPr id="24" name="Picture 4" descr="E:\IMAGES\bandeauverti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90" y="-71462"/>
            <a:ext cx="648000" cy="7120863"/>
          </a:xfrm>
          <a:prstGeom prst="rect">
            <a:avLst/>
          </a:prstGeom>
          <a:noFill/>
        </p:spPr>
      </p:pic>
      <p:pic>
        <p:nvPicPr>
          <p:cNvPr id="12" name="Picture 121" descr="D:\IMAGES\vectoriel\BV\BV4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0178" y="1281491"/>
            <a:ext cx="8368326" cy="5459877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10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4982211" y="-1275624"/>
            <a:ext cx="285752" cy="6000768"/>
          </a:xfrm>
          <a:prstGeom prst="upArrow">
            <a:avLst>
              <a:gd name="adj1" fmla="val 49778"/>
              <a:gd name="adj2" fmla="val 111617"/>
            </a:avLst>
          </a:prstGeom>
          <a:gradFill rotWithShape="1">
            <a:gsLst>
              <a:gs pos="0">
                <a:srgbClr val="FF3300"/>
              </a:gs>
              <a:gs pos="100000">
                <a:srgbClr val="009900"/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>
              <a:rot lat="21299999" lon="0" rev="16200000"/>
            </a:camera>
            <a:lightRig rig="threePt" dir="t"/>
          </a:scene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7607736" y="1124744"/>
            <a:ext cx="1428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DO" sz="1800" b="1" dirty="0" smtClean="0">
                <a:latin typeface="Calibri" pitchFamily="34" charset="0"/>
              </a:rPr>
              <a:t>[</a:t>
            </a:r>
            <a:r>
              <a:rPr lang="es-DO" sz="1800" b="1" dirty="0" err="1" smtClean="0">
                <a:latin typeface="Calibri" pitchFamily="34" charset="0"/>
              </a:rPr>
              <a:t>chld</a:t>
            </a:r>
            <a:r>
              <a:rPr lang="es-DO" sz="1800" b="1" dirty="0" smtClean="0">
                <a:latin typeface="Calibri" pitchFamily="34" charset="0"/>
              </a:rPr>
              <a:t>] du  sol</a:t>
            </a:r>
            <a:endParaRPr lang="es-DO" sz="1800" b="1" dirty="0">
              <a:latin typeface="Calibri" pitchFamily="34" charset="0"/>
            </a:endParaRPr>
          </a:p>
        </p:txBody>
      </p:sp>
      <p:pic>
        <p:nvPicPr>
          <p:cNvPr id="8" name="Picture 4" descr="banane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2534" y="5372931"/>
            <a:ext cx="979946" cy="81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plantation Casimir_22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4703" y="5433626"/>
            <a:ext cx="1011687" cy="75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plantation Casimir_22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2577" y="5438537"/>
            <a:ext cx="1011685" cy="782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lime_de_tahiti_medium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2187" y="5441188"/>
            <a:ext cx="979947" cy="79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5357850" y="6221576"/>
            <a:ext cx="41433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DO" sz="2000" b="1" dirty="0" smtClean="0">
                <a:solidFill>
                  <a:srgbClr val="006600"/>
                </a:solidFill>
                <a:latin typeface="Calibri" pitchFamily="34" charset="0"/>
              </a:rPr>
              <a:t>PAS DE RISQUE DE NON CONFORMITE</a:t>
            </a:r>
            <a:endParaRPr lang="es-DO" sz="2000" b="1" dirty="0">
              <a:solidFill>
                <a:srgbClr val="006600"/>
              </a:solidFill>
              <a:latin typeface="Calibri" pitchFamily="34" charset="0"/>
            </a:endParaRPr>
          </a:p>
        </p:txBody>
      </p:sp>
      <p:pic>
        <p:nvPicPr>
          <p:cNvPr id="24" name="Picture 17" descr="RL 41-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3782" y="5439333"/>
            <a:ext cx="892664" cy="786867"/>
          </a:xfrm>
          <a:prstGeom prst="rect">
            <a:avLst/>
          </a:prstGeom>
        </p:spPr>
      </p:pic>
      <p:pic>
        <p:nvPicPr>
          <p:cNvPr id="25" name="Picture 24" descr="Goyaves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28834" y="5433327"/>
            <a:ext cx="1011692" cy="75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1" descr="christophine_formation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7831" y="5436682"/>
            <a:ext cx="952175" cy="77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1187624" y="6221576"/>
            <a:ext cx="38095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sz="2000" b="1" dirty="0" err="1" smtClean="0">
                <a:solidFill>
                  <a:srgbClr val="008000"/>
                </a:solidFill>
                <a:latin typeface="Calibri" pitchFamily="34" charset="0"/>
              </a:rPr>
              <a:t>Cultures</a:t>
            </a:r>
            <a:r>
              <a:rPr lang="es-DO" sz="2000" b="1" dirty="0" smtClean="0">
                <a:solidFill>
                  <a:srgbClr val="008000"/>
                </a:solidFill>
                <a:latin typeface="Calibri" pitchFamily="34" charset="0"/>
              </a:rPr>
              <a:t> </a:t>
            </a:r>
            <a:r>
              <a:rPr lang="es-DO" sz="2000" b="1" dirty="0" err="1" smtClean="0">
                <a:solidFill>
                  <a:srgbClr val="008000"/>
                </a:solidFill>
                <a:latin typeface="Calibri" pitchFamily="34" charset="0"/>
              </a:rPr>
              <a:t>dont</a:t>
            </a:r>
            <a:r>
              <a:rPr lang="es-DO" sz="2000" b="1" dirty="0" smtClean="0">
                <a:solidFill>
                  <a:srgbClr val="008000"/>
                </a:solidFill>
                <a:latin typeface="Calibri" pitchFamily="34" charset="0"/>
              </a:rPr>
              <a:t> le </a:t>
            </a:r>
            <a:r>
              <a:rPr lang="es-DO" sz="2000" b="1" dirty="0" err="1" smtClean="0">
                <a:solidFill>
                  <a:srgbClr val="008000"/>
                </a:solidFill>
                <a:latin typeface="Calibri" pitchFamily="34" charset="0"/>
              </a:rPr>
              <a:t>transfert</a:t>
            </a:r>
            <a:r>
              <a:rPr lang="es-DO" sz="2000" b="1" dirty="0" smtClean="0">
                <a:solidFill>
                  <a:srgbClr val="008000"/>
                </a:solidFill>
                <a:latin typeface="Calibri" pitchFamily="34" charset="0"/>
              </a:rPr>
              <a:t> </a:t>
            </a:r>
            <a:r>
              <a:rPr lang="es-DO" sz="2000" b="1" dirty="0" err="1" smtClean="0">
                <a:solidFill>
                  <a:srgbClr val="008000"/>
                </a:solidFill>
                <a:latin typeface="Calibri" pitchFamily="34" charset="0"/>
              </a:rPr>
              <a:t>est</a:t>
            </a:r>
            <a:r>
              <a:rPr lang="es-DO" sz="2000" b="1" dirty="0" smtClean="0">
                <a:solidFill>
                  <a:srgbClr val="008000"/>
                </a:solidFill>
                <a:latin typeface="Calibri" pitchFamily="34" charset="0"/>
              </a:rPr>
              <a:t> </a:t>
            </a:r>
            <a:r>
              <a:rPr lang="es-DO" sz="2000" b="1" dirty="0" err="1" smtClean="0">
                <a:solidFill>
                  <a:srgbClr val="008000"/>
                </a:solidFill>
                <a:latin typeface="Calibri" pitchFamily="34" charset="0"/>
              </a:rPr>
              <a:t>faible</a:t>
            </a:r>
            <a:endParaRPr lang="es-DO" sz="2000" b="1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36" name="AutoShape 2" descr="data:image/jpg;base64,/9j/4AAQSkZJRgABAQAAAQABAAD/2wBDAAkGBwgHBgkIBwgKCgkLDRYPDQwMDRsUFRAWIB0iIiAdHx8kKDQsJCYxJx8fLT0tMTU3Ojo6Iys/RD84QzQ5Ojf/2wBDAQoKCg0MDRoPDxo3JR8lNzc3Nzc3Nzc3Nzc3Nzc3Nzc3Nzc3Nzc3Nzc3Nzc3Nzc3Nzc3Nzc3Nzc3Nzc3Nzc3Nzf/wAARCADEAKIDASIAAhEBAxEB/8QAGwAAAgMBAQEAAAAAAAAAAAAABQYAAwQCBwH/xAA/EAACAQIFAgQEAwcCBQQDAAABAgMEEQAFEiExQVEGEyJhFDJxgUKRoRUjUmKx0fAkwTNDcpLhFjSC8VOiwv/EABoBAAIDAQEAAAAAAAAAAAAAAAMEAQIFBgD/xAAxEQACAgEEAQQBAQgBBQAAAAABAgADEQQSITFBBRMiUTKhFCMzUmFxgeGxQpHB0fD/2gAMAwEAAhEDEQA/ABtNIcszL4SUN8LDUakCAnygPUhsd9NjvvtvjfmkaCq8QeUuhaihSYSc69Qff9LYFrLQHKYa+pTzUpB8MZW1KWU8FbHubXPb3w0Gz5PFVQ3lb4Z19DbvYEix7npjmrm2MG/xFx1iLdDSSJlFKs0a1dHL6WgJB0NrNijA7G39OhvjfQxPRFB5onoNV6SoZbNASLBHHNux4I/LFmTVcVdRqsNSKj0g2cqJE6BWtt7Xt0scYMxzE5O1CqpEZKkpHLG+yWsCQfuR9OcSxd2KY5lDxLMyyGhzOslMlMkFbbdg1klHcgcN2Yc2362FZbLUZfnLU9YkkdYoCSE7fFQ9GHQyLa4P4rHDMopK2n1xPJpgfSp4kp3/AIG7g9/ce2K6nL482QxVS/uoxrp5YjaamcH8J6jj0ntzxbyX7QUs6kz5WUkGeUb0tQwaeNQ6OE5B4dfboR3uO2AmWU/7So38I5wRHWQEtls7n5WtfRfsRx7W7DBiGGsjVELxisiJenqFFo6gcsPYN1XYg2OPmc5WmcU8dbQlqergbbTbUjjfQfcHjufY48jiv4548f0P+5K8RZ8O1dVlddJAyOk6OVqaQndmH4k7OO3UY9AgqIZ4Eq6SSxG6uNjHcdR2v+X3OFrOaGPxNlYzmlJTMaUiGuVF0kleHAO4I2I/LA/w/nrtVfCVTLDmKNpJuAkx636av0P3xOoqGpXev5DsSfxOfEL+NPjJcvXNIrIIXMNTCVDICTsTccE9fpgDURQxQ6WEfxUKFi8ahNDAdOd7Eew37Yf6GWKpjkpZ47RyIUmpz+JT27d/a22EXxXksOX5tRxwBTGbkKX0tPqJOq557Htbg4jQ3g/uTwRIZc/IRWTMKiOSNtT6Yi1wHtqBIJUkew49sG/DqrIsrUkxiYLuofSD32v078WwMaGKad18sCoWRvn+WQ3uym3G9wDxtizIU1V9Kis0bidACuxAJ3FuvNvvjXswyccSMxmWq+FhE88IExGqQldJYgWuG4O/f3+4hjHmNQEgqImVRqeOUtubbsDe1/f9MV/6iprswnVx8PJI4ZL2uNVrgdeDv/5xhjq3ps1ZWZYog1mVLqthsCB9Df74ClWMkdyCI35XOyxtH5EkbIbBipBax5Pf741tWCnZKeENK7C9gpJ45v8AbArJZ2dpU84SxkhUVgFaPnb342wVlaf92EgMq/M2k77cbfXCNij3OZReDBvxVQ00dStOyxhH0O6gAqVvcni17DrxjPU0sUlXDFToq6kLRi1hq51ae1j13/LGuNo5p5poDGgmALecp9DajqBBtzvt7D64yVLRRZykzTgBS3q1m3Frm9u44wwvfHEsz88TcaHJkJWanRpRs7CI7nr+HExifMYQ7BaynUX2HwQNvuRiYrhvuV3mX5bDJegpjCGpK3LwrqRdRINwSPr198GfB1RSz5VW0UBeF6V9bwNuYSdm0ntcbYsnyqnVKJZFulMQYmsbgabD+m/uMd+H2ikzqSWOnjWOsgsalPx3uNJ9wRsexwlfYttTY/8Auf8A1CrkNzFzxLklZl85z3JnaOZSWqI4+D3dR1B5I+uNUscXirJCXBjqyiuVZCNDWsCO6mx+x+mGDLqiUtJRV8eieI2YchlvYOv8pPI6HAvN8uehrKaupCEWNtBIJ9IY2UHpoueelyMWS9jhG/IdH7/pJIgrw1WO7mokcxV9Khhqoyurz1HGodSN9/8AA1eWrpHWUj6FvZxe+g9ieo7HC7mlJJBmEed5ati4C1EPG/F/a52vwDa/ODuT1UYCT0oBp5AVaNh8p/EpHt27C2K6r5j3FlR3iWZlVmhgFS0Blg1ATqDYpz6rd7kb4jPGq/tWgPn07r/qETl1A5t/Go6dRt2wUan8srLDfy7gheT30/luMLtPFLkebPPBUBstqG0vC9/3RbcEfy/Xv3wpUVZSB2P1/pLlcTboGX5nHnFKwlo500ViIbrLEdw4/mB3v2vhb8Y+HEoaqorhGJ6eNBKEDFbjjUGHS1j9Qfu6QokSuED+SzAGM7+Q38P/AEk/r2x8koRUZU1KUMnwqnSnV4D8yfbkfS2CVak12A+Ov8S4XIixkGaRSJTwVFdTyT6dUTq92K9mGxuPtfkcHDJWUyZrTIhVBUJvDIbG1+RfsRcfrhLq6ASZnBTmGNaaB0k1x+jULNYgjpsPv1vi7J/F9OKmSnqXCwmRl1sf5rBh/v8AnhnUaZmPu09wanjBi+6CLxVGsoSJI5gXVxpCAG7Xuegv25wywyQVNTTLl12p4pfMcRoREfck2LMNva5O3XBDxhkAzAx5oAomgS0hHEi9D9QMBKDyoZo3Viyxk+lG4YgjcDpv1wwt62oreRDJp2f8YJy+CojzCYFwW3dW1XUhjyDwep2vjDLEZawU4g0sJtQXSB6eTv1/z7a6SvfIzDRVIM41FnLXIQEn5D16H8x9CNHDBNUrURTxzJTi+63k4Pzk72uQQw23+2HN23k9QDAocNNHh+n0oyylvOjZQAyjhbdueOfr3wQzCpNPTNMZmjVbXYLcG54YEbLe1yP0xVlFVLUNOqEyJDIYrEAk7XPqPa9tj1uTwcVeIZI0WCnldfLibXUXupsALKLfiPbqPqMJ4LWjMHiY5q3zYQamhDhY95Y28o33NrG4ItY8EfljPla0rqRQTIyMtwKndw3QWXaw723uN8U10la9NollenSJ3Z212YoSdIIvyenTf2xz4V0fDV8pheV9Xp1otr2vfU21+4Avx9cNBAqEiSeoUkzBBI4kWmZwTqb4oi57204mABopqgmdnivJ6zdB13xMRsH3B5E9GklSoyuPyqoU3xIC08jAHQ5FwD0t6SD9TjBkP+lqFpvINLMgYyU5N1jcEH0n+A7kdtx0xagggyGIVUbNSpZZLblLNs49wd/zxflLu87UlWokqqUDRNYfvoWHpcHr0B+2MnhamA6hgc4lud14y/P0SrFqWpVZYJv/AMTH0kfQm1/+oYJ645YD5yDR8kq86L//AMn/AH/LNmGUwZn4fhp6wl2hd4lk/EL3t+m2MdDVtQzUlDWsrzSQ6QT8s+nZl+trG3vhcqtiDZ+Q4/7eYYnDf3lmY0rwLJJTgWYEgP6lJIsQe4P98BMpqUXTVwqVgmYxzxX3R15H/WvIP4l9xhjllFFKsU5aWgmX0PyYxxv7d+x9jsr5tTP4fzt5JSzZRmBAllT/AJMnKv8AUc36i+GNN8gUbz+v+5Rl8xvjmdYSyjX5a6mUD/ixcnT7jkfcYxeI454KdcyoohOsKXniQbTwHe49wbsP/kMc5PPJHIaOR1+KpyNNhYNtcEDsw4wRiLUs7RKCacgz0thwhsZIvsfUPY4V/h2Z+v1EIvyXBgTL8wEuiopJxLT6RpYXuR/C3uODhjikF1q6TlAGZAdwP7cj2OFOqpYMpzKU01lpqlwTGtu17jfYbnv2wWgNRQ1IkglVoyNUZN73Itx1B6r3F+uLX1K2GU99SqEqeZn8bZXAlIa6KLVCELod/ShYF12326dQG9seS1dQks2qJAq8AAAbDjYY97gnp6/LaundQiqNYRvlRuq36g7/AJ9MeN5j4clWtnGXmOSmDHySW3I5t9r2xp+mXgKUsPIhGqLNlRmaMor8xzGj+BnrZDQJ/wAm+7fU9vbDDT0IZV0KsYHGhbW+mE3JfiMvq2p6iN0I6Hrh+y+r1KFW1sW1eVPx6nQemaNGG49wVmuUx11O8bXEiC6Ejjuf7jAGlpcwfNaWNJ54qxNIafVcqvG2+4G1+3XbD5VwakLoQG/znGBoHdXkgCrLaxut9+fyxSjVFRtPUL6h6WLV31jn/mdzZpQUMppJnhjfY3UWXUeSbcXNrn3xkq4JXpoGusE8ZLaJm1CRSd/Xb+Gwt+t8Lhy9oK+KmmclJpgpZhwdup5G5HTjByXOvhY5JDEjUkUgSRH2s1zYxkc33NzuLWvxg3tbcFOZyboVODMlesUdI0VJMJQU0iKMagLnjzDa4343+mBuRvNT09RGYTETskgQliCQDa/AHsP9sbIoKSq816GeecsLmEhC8YN97fi3J3A2vvj5k9PAZW8iKbzacMTKSj73vbba/Nhcn88MA4UgwZHEulqKNZHU0UchDEF/LPq98TGqPLQ0asaySMkA6CUBX2+bEwLeIHbDMzeV4cqlZhJ5IKsbbEixuRcdr/fGLwdmoqWp6SWcNUJITCdGn07aoyO5FyPcYMVVJ5mV1yuwDzjQTbfUFK3t9LHCFFH8DPQmYqswqE1iPcgBt/zte/vhShFtrceY0RtxPVoI/Oety+QkxyxiaKxsQQQbg/8AafscCszpxNSKxhFQobWQmz/9SH+Mc268dcHKSxnhlFvMjLo4I6dvzt+eFfN6+TJvEk0KEtTvE0vlauy6gR7kX/LGZptxswvY8Qzr8QYao1XMKUwsyyNu8LjYFrdttmHI74xwVMUCClq1Pwh9IL8Rm+wP8vY9DjVlFVS5jA1ZRvpZGtKpXSyNzuO/9cV+IEi/aCNFLHorIy8bEakSTbUG/lNxf3OPIM2FDx/4kFTtzBeZwVWX+uGAvLTr+503BnhHKezLyPbjGjLfG0PwJp5KfXMDqCgi6m+1ytwN+nOO8urPOT4KYGKSJtCLIbmJwP8AhseotuG6g4WK+gXKK5jCgjhlkLKALaSQPT9jf88OKqWZSwfIdf1htOm+0DwYbeSaqYSMEVdBQILW0k3I36f0x3EsbUhy2rAETraME3K9AAefud72OK6CYSRgsbXHOL6yFJIiFXpsRzfFOQcTo7vSanqwg5ifPW5vDmH7Mrat3SN7a72aVOgJ6jrv1GGjLIkaEAb3HXqP7YXfE1LUOYq8LqmgGmS34hfY/wB//OCeU5kkkSaHvqG5t+mG7vmgZYv6ZpxXYVcfITdmGWQVMBhZFb+FhsUPcdsBacT5fUiKbnkMARqHffDFCwI9JAvinMKJamDSRa1yp/hJ/wDrAK7CPi3U3TWFORNFHMrp8wOOJgYX8xRdDyvfAWhqZKeUwTel1NjfB+JxNHdd7Yq67TCEA8iZqijjqIwpUtGxBsraTtuN/r/5ws+KKGpCstGnnUwJkCBrPEL73Xtz6hfne18NSE07hDYxnr2xjzrLROiyQnRPCdUcov6T1G29j1wXT3GtxnqY3qfpy3Aun5RHyWKbzfOiV0YDXH019DbuDxxhqStWLLhWyCWWK5ZTCTcX5U7+oi17nfbpgDWt59a0WYM0VaF1fE067kWJ0ldgdr7i3/yxbk0SslVl9W0siT3khcN6dSgm+rvtwd9salihxuM5F0IODLiYXJaLxcY4zuqMHuo6A+4xMLWulb1fDqb7/OcTF/ZH3+gg9s9a8PZtQ5rlks888EUrKBMjED1LyQOx5x59BUU8tVPS1kKkIWMMoGjUq3IH0sB7c4tyahAgRVN7jU3TFeaAU06zH1qNyG4vhOmtK7GC+Y9+zMygmes+GJIarLI2SQOZ4NElhYq4FiPqDbGLxbRPHmatSQRSVC0qKpluALE9en9eB0x5/wCDMyzLK/OaGRWWUAhXudJHUdOP6DDRPUVeaBnrpnmLbkM1vtbtjOfS+xeWB4jVGjs1K7AIq1j5hlWZTvHXRGtqSEkhhYsES34rgbiwIP8AfB2GXMq1ddVVI1xsugKo9++36YA1uW/A5glTFraGRrOGJYofqen1wyUcokjWyk7bsTc/+MOXupUMBmaGi9K+RW6fTFNUKg+aujTy01PYVUY38tj/ABDlW7ge+N9TDFnWSPKWZpYl3Zk9dxsCQODcWI/sMYswp/Ni0h2VjazqbFD0I+h3+2NPhTPYqqaakqlK5ohJl22mHBb62AwlYX9veO1/4gtdoRpbFZOjF/K6ljYStZh0wwwSiRPVz0xm8e0Iy9KfM400hn8qY35uCVa/2IP2wPyuvSWJTfYjvgh/e1i1RwZt6DUC1NjdiFaumEsZDG4IIN+LHp9MI8rvk+YtAb+Xqul+x98P0MiyRgNxgV4gyiLMKYowsw3RuLe30xfT2hDtbowl+nLHenDD9Z8y6rEq6iw4GDEZEvqPOEKgefL5vhqgnTf0sf6YbKKqVlXS1x3x6+nByOoap/cXnuc5vReYhkQfvEG1uo7YpyysNwG23sQcGQRIvfbAHOIDRSfFKvouA9hwTtq/z2xSshhsMvnHJjEY1qItxxjNG5ifyZN4zspPT2xgy/MSYlQtzgmVSWKwAOBMpU4M9jz4i74kytpLSwACSP5Gva/W36f5fHNCcvpaxpKVDFqg3Vi19VibkWt0IHTc4PAekQTccKxwCzalmpik0RYrC5cxDiS3F+9hcddjhui3I9tjOd9V9Pzm5P8AMDrNmEih0yaF1YXDJGbEdxvxiYwHMK+QlxNMA240vYb9hbbExqe3Od2pDWXQtSu1O7odBsHRrqw73GOM/QGjJW5Cm/y84GZFUWPlvyDYXwfqIxLTMm1iOMJuClnM39MBZTmYskYAKOARwMNdJoKD1bnoOmEvKCYyVIswJBw20cltJHf64X1I5mvoFAQ47luYUqSxlDsGBG+BuVSMp0OxJBIK3tvfB6oTzIib9MLtQnw+YXHySAMPrgNZyNsf8gxiuJY2XjboMKtVTPR+I4a+nk8uXZl6lmGx/MWwy0T3FuMDPEVMpWOot6o3sTbgcHHqWKtj7gNVp1tXa395sWZq8E1l5b3I1G4X6DjArMMsalJnpIiqj5o+Lgdh3xtyyXYG/XBeQebGRbpsffHg5rOB1JFCIBtEX8trhIisGup+XB+4miFyOMJk6nLMydBcQO11J4U4Ycvqg1rnnjfFrq/I6hVbcMHsTPm2WpOrAgK3IPvgJltWY5jDLsVP54c5VWWMttci1sK+eZe4YTwpZkNweh9ji9FgI2NBup/JYfoZwwFuPfGqpgSeFgwBUggg9RhYyfMFcAs9iBYg9P7YZKeUyAA7D+mAWIUbMIcONwifPqyyv+GkLeUT+5c9R2PuMHKGtLALcXPXF+fZVHmNI0drON43/hbvhPoauWlnakrFKzobX74aUC9MjsRYWGptrfieo+OqyLYbnFDjzF0SH1jg2+b2xky6suAo3OCUsQdLqxDDcb9cJsCpjJAIgf8AZUPSMKOgCiwxMFg0gAGgfliYv77fcT/Yav5YlZ5SxUVaKmGSmJdz5ixPYgHg6Tv9xtgpRvrj3sSeMCc4W9DTqtIkglgWWCVQS68a1+g5+/5TIasSRBWO67Nc40bUJQN9Tm/SrsfAzRVU8lPUNOyhUY6r8fW2CtBLq/HuBjHmlO0tFK6GxUalN7WIxVk0ylVY36c9cCcbkzNzTOa7MeI2wSKY7WJ+m+BOcQ/udYB1RtqH064JUMljwDf8hj5mEPmqytsGBBwih2vNY+R9zJl0t4wpJJ98bq+ET0rKeGFiMAsnl0WR9yDp36EYZILSxadzbqcXsG1sieY5G6KmVVRRmgfaRGKkHvfDNRSGRRqNhhTzmH4HNxNb0yj1e7DBvLqoMQbab72wW9QVDiUrJYFD2JM+oROgOkCx5wBp6mWin8iQ7X9DHrh1kCzwEc3GFPOKDUHA3dDcH2xFDgjY0G4I+Q7EOUVSJUF2F/ri+rhWaL0HbCtk9awYrIQJByPbDPTS+coG2g82wO2soYZW3DMVsxpmy+b4qDdCf3g/3wUyquVguhtiL3vfbBGvo0kTS63jOxA7YWJU/ZVVpuRTufSf4D2+hwdWFy7T3Bfw2yOo7RSCVLe2F7xDkq1g8yGyTpvG4H6Y1ZfXKdr2O2CxCTRXOFgzUvkSzorLjwYj5ZWuj+TJdJk2cH+uG7K5klVdRux5vx9sBs9ypnIqKdbVEe4t+MdjivIa2eaUx+WdSbEgcf4b/lhm0C1N6xI6hdOdlp/sY6inQi+2JjCuZ0yqA9fArAWKlxse2JjP2N9Sv7XX/PB1TEMu8PPAsMsbpCI1Ea3ILbbEjvyRhI8g5bmcasjRiWJXKMLaSen6f/eGjw00rZfNNKsUVTUfvYwqW09FaxBF9ieNtu+MmeZJQ0WT+cZiHVikc0rktdQCEtc6gbkXA2Psca9TBGNbHkmcdp32ODLk0SQgsSWva3TAekc01W8HOliR2scbMnqBUQLc2JG55xlzKPyK+KVTcNdXNrXxVRglTOoLZCuI00D6grDtgpVAOgYcAb4A5XMNHODUJDxFSecZ9ow02VO5VaKZkNPndTDY2LB1t2IH+98M2XyyOAACpI+U4XPEitSV9NW29NvKY/qMEsprHdkYvq7k9MM2jcgcStZOWQzrxRRefTMWADj1j7YCZRVMV0yE61NjhxzGPzqcsVJFsJVVCaCu12ASUfr0OPUNuQoZBypDxvoJQRbpbY4rzSnB0yotyP6Yw5fUXC2vxxg2pEkNtjt+WFmBVoZu9wiNm8HwdT58F3F+B1HbBbKq5ZFWzXBAIti/MaMSLJEbbDUoPUdsLVJrocw8pywjf5T2bDwxamPMWLGl8+DHyKQSIRzgZmtCKiBoZFBRr7fwnHeX1Goeq4INjbpgtUIrQggXJwjko2YdsdeDELL6h6WpehqSRMjehj+NcNmW1SkLrYWHQ4wZxlVPNPBPLGTt0JBI9iPf9MYKCtD1gptUcb3IUsxsx7XI526c4ccC9cr35mW2tXSv7VvXgxqkQTTRBAd2+2FfxERAwiKsqySFWdGCkWF73ta316DBfIs3pa6mSKsmigknlMcUh3CONJAJHQ6rf0wM8fZbWU00chRpgylWKx6tEgIJDb7XFiDbcYrpq2S0K0zvUdZVqKMKYEORhyXFUoDbgDcf1xMY0rqtEVDRJ6QBuCP98TGn8pzWGjhTSRwVIpCrOJoWIRiFVzcE3sNyb226cjqSU8UdZRSU89LFMWT/ANuGGo7GwBPHGxxhkiLTGdQ8iRoSbx8MDcb/AG+/ONNPX05zD4Z5g9XCuuxQXsADqXbizX56HGY53EEdiVUnuLOW5RX5XAJK6IRCRyTEp/4XYHfY87YvzaLz6ZjGALAON+LYOVebZPT1b5dUli7Ws1tRCNYgahuCL2sem2MdXDGjvFTyLNGVurk3Bv0xY2MXywxmdJoLt9ewwdkM7SxqL726nDTRbix7YRstYw1skLEKAxtf/Prhxy9gHX1EjgEi18U1K85m/o3zXtmbxNS/E0EidhqH2wKyCfXECTY23Bw05hEDFY79DhJoHNJmc0J2Ba6gjpiaTurKwxOHV/viPkbCajKqN7dcL+YUq1FNJEzHXHugtx98GsslDJZd9ucZq5TBUGRdIJ6sL2+nvhettrQgUZKxbyuoKvokFnQ6SL4aaCXUtzxbjCzmlMaWqSo4WT5iT+RwTy+p02Unfba+D3ruG4SiHAKGGK2IrpmVFLL074B51lUdTGSnpDC6n3/z+mGKOQTxkHA2rb4dJI2Ulb6l347jAKnKtxKuAUIaKlLmj0Q8upR7ptc/MPrfDrklYlfGYoW8yQoWCA7kAX2x59WyRymUKrSTu2m1tgigW9+f0GCGSS1uWGKq0shgVZ0N91U2tfuD/Q40L9OrqD0Zzum9RdWapjkeI5qBUQAsSSByd9vphJnonpvFgKQ6ol/fhQQALbkk8WBIJw6ipSTRV0m1JUm4Uf8ALbkofcX27gg4y19KErFq9Bl0A3jA+YW3AwrVYaXKmPeoULqqN69jn/UXa/8A01KWCSiEzMximGwa+6uByNl3HI3waybMJc0pENVM+qEhUnZgQ68lHA5sSbNa63HIvhLzrMpqhFhYBECBW0m+oKSV1fzAEDFeW1E0WVTQwSrE884UO8mkWAuwJ6D++NE0lq855nI5I7j0XoCSWdix5K2IJ9t8TAenyzxKlPEsGbTJEqAIqGXSFtsB6eLYmAfs4/nleIb8OyyVOW+VIxgrFJ85CvylrkG1+Lf74D+JEjoaykqK55A0sQjeSIadTRsCD3FwR+RwZ8OKqUNTKHUiSdzIdhvcWt7WtcffqcCvGFI9Tk0rgFpEqllVSSWUONNiOm9jgNRA1JHgyBiLudikeFa6nqFkqddpPWLv726fbBvK5VeBJLWUre/NzhMgSNK1Ip0EkayhXAPIvY2x6WtFSS0az0sXkyFhZAuzHsBwNt9tv6YZ1gCKomp6beK32nzFbNojS5sJU+WS5H+f5zhiy6VFVDrPFzcWtgf4gpy9Ak6/PCePvj7kcweEG4IPQnrhd/nWDOj0rhbMfca5VD0+pdwRhNzqLyK6OYC2+k/fDhSMWiC3AFuMAM9pHmilVF3Hr99sL6dsPiPOPiR9TZlNTspub/S2CGYoZYlYixv03wvZFKZFUkkkD8sNbMslEGNgQdrnFbRtfMvv6aBZIYqyjeNjZrdeTgDSF6WQwybFTsT26YM0cyxVky7Ehja44xkz+lZrVSc83t+eDVnB2noytoyNywnl9TttY398baqGOoQCQBlbYjCzltRewH5DDJSTJf1dB+WA2ptORPAh1iHXZDUQV9QFISBRqV2OzDoB98b6+sevmFPSqplYWRggAN9Jvfm4taw/8YN+J6L9pULRID5i+uO3U9sItVS5kJSKqGeIrdlZ1KKoAAJ9unHtjU0z++oLHkTjPUNMdNdgdGO3h+Cqy+CZapyTMfVC62C2vZv1PHFh0ODyJ8RSsxbUAnz9m6gjocec0FWlDRqaxy6TBtKM1nUDh7cAE7W+9+MGMtzU0FBqDo1n1TKwOloyTYEDfk/UX22wK7TFiTPaP1B6ODyIv+IREuZzCIroCBrEdT02x3Q5LJW0zuaqJ1jQskcb6ylzywHA5974KpQZRmLR1Xl1MZkcl43l1g823tcccE7d+uLUFZlomp8vy6KOAykRSygs0h06uPxWHB4sPrhn3SFCDsRK1g7lh5mKnynOpqeKWOo9DoGX/UW2I22tiYztS+JHYs0lTqJuf9Uq7/TVtiYvuf7EFgw/FVZlkk9TSV0lMkMcYeGoZPRckAcbn6dLdsEgKZ4pCJHqmm2eaEXUuN7sVNwQQOe3XCalXmLyLT1jGWYziQJUh3CtY226dT/bBaGunkrltJC7awLRjYki54+cc8jtzhayjo+YMnEVaqgeKqjjZXSMsIw99Qvtcg4cvBEMrU1fPSWWnEtodd28sgbn/tOMNXTVlUpWup6aWX5oakOLunditr9Pz6c4OU0E9LlVLFTQogjYOInk0hm6kkA3br245sMTqbC9e3zC12bTmWtTxVLVEL3AZL2fZiSL6iOBhSyWYwzywm91bYe2D9Q4lqLQ6dWm8qIzNoPTcgHfASpy96WoWsjlSTVvIisv7ofzb3O/YWHc4DSpwVM36dZWu0g8xzyp/MC3FyRiVn7qq1BSSCNuhvgfk1ULhSxFtrXtjfWmQlmj+ZbMLck4RIw86T3AU3j6gGT4enzIUyAmY3LIn4Tzb64PSyNH4erqymVnqKUAtGd7KbjV72PTAHOYnhmFYkcZoKiPWJNN2VjzGfe5+w+2D/hSupa+Krv5Rkmy1kaCwsqqeCPy9+MNOg2B+5ybepXFioOAYk+Ha4yySamJfUSbnc74dAPi6R4v5dhxfCbXZUlFMavKmacrIzTLGBoRSdgD1NunYX2wzZFWq4U3+bhhvbFtUo4dZs+mawW17WPIi+5NHXeS11Ehun17YYKCcEhHb1C1wMZPF9HGjpIoLNrVl083v0wLyvMBIAJLxSsbgtxz0P1xDL7lW4Tx1i0X7Ce4+SRLLDqVdl3vjz3xjVSLmIpfTpjFgu9mUi/q33JN/wAhh6yR3qWSm12aU2UEgBj9+ftjzzxfBUxZ1O1ZC0R8547E3tpsOntb9cR6eh945iPrNtb1qAckGac1pMoipNLN5dQYPMi0tclrC6kXO19x7G29theVy10sr/CosspALs4BOkbEEnaxGx6n9MDwS5QEkIqgGw+VR7Y1Qyy0zxm0kMMovpRrl7XHtjXClRjM5yNnhijSFZ9TlY3ljaOJvXovyDbnm1+vJx8z/M0ipoIcvkDTSbnVZtI5N+nAHG35A4wUuaU9GZUtM+pdBfzAXIvvp2sOnUX98Ba2tarm20k+X5YYixIvqNx3ud/phUUlrdzSBGKKsyp4kYxUoJUEh39X33O/3xMLQooGALVEdzueMTDHt1ycRgz01FXFrlimgBKBDIDYWY7i/sbnFOWUEjWYFqaoW/lupubk2Num3+b4KV+urhMxTRSIqkNL+NSrD03uTuym+MeV1cccDyyhyUY6YogW1A2sCp5PPvtgAYhMCLZ44l82ZS0ISldXKNYKzdOjEdeSfrY25xxFSSzU84rKqMqpGi6agjX3YHqOdht9DjqWmRpTJU+YNesOZnDspKenjr69gOMaq+OGoip2MLGIFlVQluWAGzW7HfbnFOiMQmcTBXCrCwEZrKkEzFV8qmXyxtfi/bqScfP/AE3HNGJ4q6UzSg6JJIwittbbTfm9unXFs2Z0+Xsi2aSqSQ6YrWUAhgCe1rj7DGxc5oy8tVRPpljRzJTx2YSgi4I6bG1z7235x7NgA2iEUmZ6CR4qtqaspmi8kAGYCyk8Cw6g9x1wwVEbU+SzVzapdJEdovmLHb7fX6YUJc7+IraiaogggqIo18sABiCbE6tXzdu9iRfqDvh3MopIqyljlDHMYdPl3usU6qWUb772t1vsL4DdpySGImhRr7UUoT3LcsmkzWklpq0IsrAiZQLJI4AswI+Vx6QTwdj0xkyWmOUeIcvppUKfGu8cjSKN1lGjbfpcfXnjA3Iq1IhUEz6QqgxgKQvubc/Md+uDeX1tTNW0jS2WeKojkMZOpJgCCSjEDTKF5AHqB4vixQqzAfjEwdzcwXBophKS5iCIStzszdVF9tQKna34ult91CgdmqVdrN6x6bFh0uvc/r9cUZnlT/tKpjo3+M9bBItlnjYE7oL6X+g323A6ianO6mby44pZA0Y2dLqxa9he5+gt/gsa/dUYhKrXpfchjP4oiiP7PUzI0VTEZQ+ojUADtfuDvbbg8WsV7NKqn+OjikeNYWAZSF02uVJLfW23QY0QwZpU0lPSVUS08bOxi8z0lCSOAR1t1sb/AFwuZ0yPmBVi+x9TMmm5uSbA8c4Jp6tuF+pa+1rW3t3L6Op019FLTmeOpDqqFW03Pe/ucM/iypi8S+GofEYV/NhJpauAW0pLsI5drcjbce2FKklC5pBLpeySxspNwEUMN/c7fTnGmhzSTKMyrEMCy08jvT1lNaySx6v/ANTcXBHBAwdqxuDDsQIf7mbJ6X4mQ2cI1wNZFwvW+2Oq9GmbzWYMYZVikZF0k6mOmw44BxrlpEyyOarpJTU0TgNTyrs3X0v2YXFx15G1jgUtFVGCOcwytA4MgKsN1VgpP1BP+DFgcnOZXEtWhlEUbRaZGadoitgSDew+l9/yxSgjMyCdyiHTrZrbWNjb7bW+uN8EuWQqzwVlWhB8wI6Lcspuu+4v9O3vbGWYGaeRWLsELWIIsFY3B9vUR+fc4sCZWWpOyoqogKgWUmIXt/24mBxka5vKfzOJicCeno2YUaJT01NrkKy+X5jE3Zuu5+2OcuolkziaFJZoV862qFtLW5tf7YmJjOzwYsPMUHq3lztomVbNUi7b3PqUc37HGnM5pIGrJgVeWmnRIndFJAsfb2GJiYbUDiHlNQ4MFRD5UYWKZACF3Ov5rnrjJSxKssr3JaFGZbgHcEAE9+b/AFAxMTBF6krNVDSx/ANVn1SK7fMAQfSp3uO5waDtB5Pwx8gxhZVMQC2YSJb+v1xMTArO54/lLs5oIKE03krqE9TMGDqGtZyNja426cbYCCuqHzBUlk1xLOmmNuFtexHUHr9TiYmKJyvMv/1Ru8Wu2qsmspZMxmp7FFIIFyGII+YcXH3vgNV1cj5GM2KxCtARXlWNQZdQJJaw3PviYmA1/iJ4+Z1k8MNbmYyqeIfDVEKl9Lsp9Sqx4NuvUdBi6qyWkrqWqkn8wzU1L5iTavWbbBWP4ht1398TEwRSd8sOoNyiGKLJ/izGryKoUB+LAlv6n9BijMKWKGuMyqGaoc6wwuBd1vb8ziYmC5O4wA7MNeMQ1JTyiCRlWWXypFsCGU2ABFunI7Y5ygIlLkcQRCs0dRruLkjSSR9CbE/QYmJgI/hD/Mv4gTxRl9NQSWpowutlJ+6g7YGLUSRwqEawlhKP/MNx/tiYmGazmsZkwpLCnmvtb1HYYmJiYtIn/9k=">
            <a:hlinkClick r:id="rId11"/>
          </p:cNvPr>
          <p:cNvSpPr>
            <a:spLocks noChangeAspect="1" noChangeArrowheads="1"/>
          </p:cNvSpPr>
          <p:nvPr/>
        </p:nvSpPr>
        <p:spPr bwMode="auto">
          <a:xfrm>
            <a:off x="155575" y="-890588"/>
            <a:ext cx="1543050" cy="18669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" name="AutoShape 6" descr="data:image/jpg;base64,/9j/4AAQSkZJRgABAQAAAQABAAD/2wBDAAkGBwgHBgkIBwgKCgkLDRYPDQwMDRsUFRAWIB0iIiAdHx8kKDQsJCYxJx8fLT0tMTU3Ojo6Iys/RD84QzQ5Ojf/2wBDAQoKCg0MDRoPDxo3JR8lNzc3Nzc3Nzc3Nzc3Nzc3Nzc3Nzc3Nzc3Nzc3Nzc3Nzc3Nzc3Nzc3Nzc3Nzc3Nzc3Nzf/wAARCADEAKIDASIAAhEBAxEB/8QAGwAAAgMBAQEAAAAAAAAAAAAABQYAAwQCBwH/xAA/EAACAQIFAgQEAwcCBQQDAAABAgMEEQAFEiExQVEGEyJhFDJxgUKRoRUjUmKx0fAkwTNDcpLhFjSC8VOiwv/EABoBAAIDAQEAAAAAAAAAAAAAAAMEAQIFBgD/xAAxEQACAgEEAQQBAQgBBQAAAAABAgADEQQSITFBBRMiUTKhFCMzUmFxgeGxQpHB0fD/2gAMAwEAAhEDEQA/ABtNIcszL4SUN8LDUakCAnygPUhsd9NjvvtvjfmkaCq8QeUuhaihSYSc69Qff9LYFrLQHKYa+pTzUpB8MZW1KWU8FbHubXPb3w0Gz5PFVQ3lb4Z19DbvYEix7npjmrm2MG/xFx1iLdDSSJlFKs0a1dHL6WgJB0NrNijA7G39OhvjfQxPRFB5onoNV6SoZbNASLBHHNux4I/LFmTVcVdRqsNSKj0g2cqJE6BWtt7Xt0scYMxzE5O1CqpEZKkpHLG+yWsCQfuR9OcSxd2KY5lDxLMyyGhzOslMlMkFbbdg1klHcgcN2Yc2362FZbLUZfnLU9YkkdYoCSE7fFQ9GHQyLa4P4rHDMopK2n1xPJpgfSp4kp3/AIG7g9/ce2K6nL482QxVS/uoxrp5YjaamcH8J6jj0ntzxbyX7QUs6kz5WUkGeUb0tQwaeNQ6OE5B4dfboR3uO2AmWU/7So38I5wRHWQEtls7n5WtfRfsRx7W7DBiGGsjVELxisiJenqFFo6gcsPYN1XYg2OPmc5WmcU8dbQlqergbbTbUjjfQfcHjufY48jiv4548f0P+5K8RZ8O1dVlddJAyOk6OVqaQndmH4k7OO3UY9AgqIZ4Eq6SSxG6uNjHcdR2v+X3OFrOaGPxNlYzmlJTMaUiGuVF0kleHAO4I2I/LA/w/nrtVfCVTLDmKNpJuAkx636av0P3xOoqGpXev5DsSfxOfEL+NPjJcvXNIrIIXMNTCVDICTsTccE9fpgDURQxQ6WEfxUKFi8ahNDAdOd7Eew37Yf6GWKpjkpZ47RyIUmpz+JT27d/a22EXxXksOX5tRxwBTGbkKX0tPqJOq557Htbg4jQ3g/uTwRIZc/IRWTMKiOSNtT6Yi1wHtqBIJUkew49sG/DqrIsrUkxiYLuofSD32v078WwMaGKad18sCoWRvn+WQ3uym3G9wDxtizIU1V9Kis0bidACuxAJ3FuvNvvjXswyccSMxmWq+FhE88IExGqQldJYgWuG4O/f3+4hjHmNQEgqImVRqeOUtubbsDe1/f9MV/6iprswnVx8PJI4ZL2uNVrgdeDv/5xhjq3ps1ZWZYog1mVLqthsCB9Df74ClWMkdyCI35XOyxtH5EkbIbBipBax5Pf741tWCnZKeENK7C9gpJ45v8AbArJZ2dpU84SxkhUVgFaPnb342wVlaf92EgMq/M2k77cbfXCNij3OZReDBvxVQ00dStOyxhH0O6gAqVvcni17DrxjPU0sUlXDFToq6kLRi1hq51ae1j13/LGuNo5p5poDGgmALecp9DajqBBtzvt7D64yVLRRZykzTgBS3q1m3Frm9u44wwvfHEsz88TcaHJkJWanRpRs7CI7nr+HExifMYQ7BaynUX2HwQNvuRiYrhvuV3mX5bDJegpjCGpK3LwrqRdRINwSPr198GfB1RSz5VW0UBeF6V9bwNuYSdm0ntcbYsnyqnVKJZFulMQYmsbgabD+m/uMd+H2ikzqSWOnjWOsgsalPx3uNJ9wRsexwlfYttTY/8Auf8A1CrkNzFzxLklZl85z3JnaOZSWqI4+D3dR1B5I+uNUscXirJCXBjqyiuVZCNDWsCO6mx+x+mGDLqiUtJRV8eieI2YchlvYOv8pPI6HAvN8uehrKaupCEWNtBIJ9IY2UHpoueelyMWS9jhG/IdH7/pJIgrw1WO7mokcxV9Khhqoyurz1HGodSN9/8AA1eWrpHWUj6FvZxe+g9ieo7HC7mlJJBmEed5ati4C1EPG/F/a52vwDa/ODuT1UYCT0oBp5AVaNh8p/EpHt27C2K6r5j3FlR3iWZlVmhgFS0Blg1ATqDYpz6rd7kb4jPGq/tWgPn07r/qETl1A5t/Go6dRt2wUan8srLDfy7gheT30/luMLtPFLkebPPBUBstqG0vC9/3RbcEfy/Xv3wpUVZSB2P1/pLlcTboGX5nHnFKwlo500ViIbrLEdw4/mB3v2vhb8Y+HEoaqorhGJ6eNBKEDFbjjUGHS1j9Qfu6QokSuED+SzAGM7+Q38P/AEk/r2x8koRUZU1KUMnwqnSnV4D8yfbkfS2CVak12A+Ov8S4XIixkGaRSJTwVFdTyT6dUTq92K9mGxuPtfkcHDJWUyZrTIhVBUJvDIbG1+RfsRcfrhLq6ASZnBTmGNaaB0k1x+jULNYgjpsPv1vi7J/F9OKmSnqXCwmRl1sf5rBh/v8AnhnUaZmPu09wanjBi+6CLxVGsoSJI5gXVxpCAG7Xuegv25wywyQVNTTLl12p4pfMcRoREfck2LMNva5O3XBDxhkAzAx5oAomgS0hHEi9D9QMBKDyoZo3Viyxk+lG4YgjcDpv1wwt62oreRDJp2f8YJy+CojzCYFwW3dW1XUhjyDwep2vjDLEZawU4g0sJtQXSB6eTv1/z7a6SvfIzDRVIM41FnLXIQEn5D16H8x9CNHDBNUrURTxzJTi+63k4Pzk72uQQw23+2HN23k9QDAocNNHh+n0oyylvOjZQAyjhbdueOfr3wQzCpNPTNMZmjVbXYLcG54YEbLe1yP0xVlFVLUNOqEyJDIYrEAk7XPqPa9tj1uTwcVeIZI0WCnldfLibXUXupsALKLfiPbqPqMJ4LWjMHiY5q3zYQamhDhY95Y28o33NrG4ItY8EfljPla0rqRQTIyMtwKndw3QWXaw723uN8U10la9NollenSJ3Z212YoSdIIvyenTf2xz4V0fDV8pheV9Xp1otr2vfU21+4Avx9cNBAqEiSeoUkzBBI4kWmZwTqb4oi57204mABopqgmdnivJ6zdB13xMRsH3B5E9GklSoyuPyqoU3xIC08jAHQ5FwD0t6SD9TjBkP+lqFpvINLMgYyU5N1jcEH0n+A7kdtx0xagggyGIVUbNSpZZLblLNs49wd/zxflLu87UlWokqqUDRNYfvoWHpcHr0B+2MnhamA6hgc4lud14y/P0SrFqWpVZYJv/AMTH0kfQm1/+oYJ645YD5yDR8kq86L//AMn/AH/LNmGUwZn4fhp6wl2hd4lk/EL3t+m2MdDVtQzUlDWsrzSQ6QT8s+nZl+trG3vhcqtiDZ+Q4/7eYYnDf3lmY0rwLJJTgWYEgP6lJIsQe4P98BMpqUXTVwqVgmYxzxX3R15H/WvIP4l9xhjllFFKsU5aWgmX0PyYxxv7d+x9jsr5tTP4fzt5JSzZRmBAllT/AJMnKv8AUc36i+GNN8gUbz+v+5Rl8xvjmdYSyjX5a6mUD/ixcnT7jkfcYxeI454KdcyoohOsKXniQbTwHe49wbsP/kMc5PPJHIaOR1+KpyNNhYNtcEDsw4wRiLUs7RKCacgz0thwhsZIvsfUPY4V/h2Z+v1EIvyXBgTL8wEuiopJxLT6RpYXuR/C3uODhjikF1q6TlAGZAdwP7cj2OFOqpYMpzKU01lpqlwTGtu17jfYbnv2wWgNRQ1IkglVoyNUZN73Itx1B6r3F+uLX1K2GU99SqEqeZn8bZXAlIa6KLVCELod/ShYF12326dQG9seS1dQks2qJAq8AAAbDjYY97gnp6/LaundQiqNYRvlRuq36g7/AJ9MeN5j4clWtnGXmOSmDHySW3I5t9r2xp+mXgKUsPIhGqLNlRmaMor8xzGj+BnrZDQJ/wAm+7fU9vbDDT0IZV0KsYHGhbW+mE3JfiMvq2p6iN0I6Hrh+y+r1KFW1sW1eVPx6nQemaNGG49wVmuUx11O8bXEiC6Ejjuf7jAGlpcwfNaWNJ54qxNIafVcqvG2+4G1+3XbD5VwakLoQG/znGBoHdXkgCrLaxut9+fyxSjVFRtPUL6h6WLV31jn/mdzZpQUMppJnhjfY3UWXUeSbcXNrn3xkq4JXpoGusE8ZLaJm1CRSd/Xb+Gwt+t8Lhy9oK+KmmclJpgpZhwdup5G5HTjByXOvhY5JDEjUkUgSRH2s1zYxkc33NzuLWvxg3tbcFOZyboVODMlesUdI0VJMJQU0iKMagLnjzDa4343+mBuRvNT09RGYTETskgQliCQDa/AHsP9sbIoKSq816GeecsLmEhC8YN97fi3J3A2vvj5k9PAZW8iKbzacMTKSj73vbba/Nhcn88MA4UgwZHEulqKNZHU0UchDEF/LPq98TGqPLQ0asaySMkA6CUBX2+bEwLeIHbDMzeV4cqlZhJ5IKsbbEixuRcdr/fGLwdmoqWp6SWcNUJITCdGn07aoyO5FyPcYMVVJ5mV1yuwDzjQTbfUFK3t9LHCFFH8DPQmYqswqE1iPcgBt/zte/vhShFtrceY0RtxPVoI/Oety+QkxyxiaKxsQQQbg/8AafscCszpxNSKxhFQobWQmz/9SH+Mc268dcHKSxnhlFvMjLo4I6dvzt+eFfN6+TJvEk0KEtTvE0vlauy6gR7kX/LGZptxswvY8Qzr8QYao1XMKUwsyyNu8LjYFrdttmHI74xwVMUCClq1Pwh9IL8Rm+wP8vY9DjVlFVS5jA1ZRvpZGtKpXSyNzuO/9cV+IEi/aCNFLHorIy8bEakSTbUG/lNxf3OPIM2FDx/4kFTtzBeZwVWX+uGAvLTr+503BnhHKezLyPbjGjLfG0PwJp5KfXMDqCgi6m+1ytwN+nOO8urPOT4KYGKSJtCLIbmJwP8AhseotuG6g4WK+gXKK5jCgjhlkLKALaSQPT9jf88OKqWZSwfIdf1htOm+0DwYbeSaqYSMEVdBQILW0k3I36f0x3EsbUhy2rAETraME3K9AAefud72OK6CYSRgsbXHOL6yFJIiFXpsRzfFOQcTo7vSanqwg5ifPW5vDmH7Mrat3SN7a72aVOgJ6jrv1GGjLIkaEAb3HXqP7YXfE1LUOYq8LqmgGmS34hfY/wB//OCeU5kkkSaHvqG5t+mG7vmgZYv6ZpxXYVcfITdmGWQVMBhZFb+FhsUPcdsBacT5fUiKbnkMARqHffDFCwI9JAvinMKJamDSRa1yp/hJ/wDrAK7CPi3U3TWFORNFHMrp8wOOJgYX8xRdDyvfAWhqZKeUwTel1NjfB+JxNHdd7Yq67TCEA8iZqijjqIwpUtGxBsraTtuN/r/5ws+KKGpCstGnnUwJkCBrPEL73Xtz6hfne18NSE07hDYxnr2xjzrLROiyQnRPCdUcov6T1G29j1wXT3GtxnqY3qfpy3Aun5RHyWKbzfOiV0YDXH019DbuDxxhqStWLLhWyCWWK5ZTCTcX5U7+oi17nfbpgDWt59a0WYM0VaF1fE067kWJ0ldgdr7i3/yxbk0SslVl9W0siT3khcN6dSgm+rvtwd9salihxuM5F0IODLiYXJaLxcY4zuqMHuo6A+4xMLWulb1fDqb7/OcTF/ZH3+gg9s9a8PZtQ5rlks888EUrKBMjED1LyQOx5x59BUU8tVPS1kKkIWMMoGjUq3IH0sB7c4tyahAgRVN7jU3TFeaAU06zH1qNyG4vhOmtK7GC+Y9+zMygmes+GJIarLI2SQOZ4NElhYq4FiPqDbGLxbRPHmatSQRSVC0qKpluALE9en9eB0x5/wCDMyzLK/OaGRWWUAhXudJHUdOP6DDRPUVeaBnrpnmLbkM1vtbtjOfS+xeWB4jVGjs1K7AIq1j5hlWZTvHXRGtqSEkhhYsES34rgbiwIP8AfB2GXMq1ddVVI1xsugKo9++36YA1uW/A5glTFraGRrOGJYofqen1wyUcokjWyk7bsTc/+MOXupUMBmaGi9K+RW6fTFNUKg+aujTy01PYVUY38tj/ABDlW7ge+N9TDFnWSPKWZpYl3Zk9dxsCQODcWI/sMYswp/Ni0h2VjazqbFD0I+h3+2NPhTPYqqaakqlK5ohJl22mHBb62AwlYX9veO1/4gtdoRpbFZOjF/K6ljYStZh0wwwSiRPVz0xm8e0Iy9KfM400hn8qY35uCVa/2IP2wPyuvSWJTfYjvgh/e1i1RwZt6DUC1NjdiFaumEsZDG4IIN+LHp9MI8rvk+YtAb+Xqul+x98P0MiyRgNxgV4gyiLMKYowsw3RuLe30xfT2hDtbowl+nLHenDD9Z8y6rEq6iw4GDEZEvqPOEKgefL5vhqgnTf0sf6YbKKqVlXS1x3x6+nByOoap/cXnuc5vReYhkQfvEG1uo7YpyysNwG23sQcGQRIvfbAHOIDRSfFKvouA9hwTtq/z2xSshhsMvnHJjEY1qItxxjNG5ifyZN4zspPT2xgy/MSYlQtzgmVSWKwAOBMpU4M9jz4i74kytpLSwACSP5Gva/W36f5fHNCcvpaxpKVDFqg3Vi19VibkWt0IHTc4PAekQTccKxwCzalmpik0RYrC5cxDiS3F+9hcddjhui3I9tjOd9V9Pzm5P8AMDrNmEih0yaF1YXDJGbEdxvxiYwHMK+QlxNMA240vYb9hbbExqe3Od2pDWXQtSu1O7odBsHRrqw73GOM/QGjJW5Cm/y84GZFUWPlvyDYXwfqIxLTMm1iOMJuClnM39MBZTmYskYAKOARwMNdJoKD1bnoOmEvKCYyVIswJBw20cltJHf64X1I5mvoFAQ47luYUqSxlDsGBG+BuVSMp0OxJBIK3tvfB6oTzIib9MLtQnw+YXHySAMPrgNZyNsf8gxiuJY2XjboMKtVTPR+I4a+nk8uXZl6lmGx/MWwy0T3FuMDPEVMpWOot6o3sTbgcHHqWKtj7gNVp1tXa395sWZq8E1l5b3I1G4X6DjArMMsalJnpIiqj5o+Lgdh3xtyyXYG/XBeQebGRbpsffHg5rOB1JFCIBtEX8trhIisGup+XB+4miFyOMJk6nLMydBcQO11J4U4Ycvqg1rnnjfFrq/I6hVbcMHsTPm2WpOrAgK3IPvgJltWY5jDLsVP54c5VWWMttci1sK+eZe4YTwpZkNweh9ji9FgI2NBup/JYfoZwwFuPfGqpgSeFgwBUggg9RhYyfMFcAs9iBYg9P7YZKeUyAA7D+mAWIUbMIcONwifPqyyv+GkLeUT+5c9R2PuMHKGtLALcXPXF+fZVHmNI0drON43/hbvhPoauWlnakrFKzobX74aUC9MjsRYWGptrfieo+OqyLYbnFDjzF0SH1jg2+b2xky6suAo3OCUsQdLqxDDcb9cJsCpjJAIgf8AZUPSMKOgCiwxMFg0gAGgfliYv77fcT/Yav5YlZ5SxUVaKmGSmJdz5ixPYgHg6Tv9xtgpRvrj3sSeMCc4W9DTqtIkglgWWCVQS68a1+g5+/5TIasSRBWO67Nc40bUJQN9Tm/SrsfAzRVU8lPUNOyhUY6r8fW2CtBLq/HuBjHmlO0tFK6GxUalN7WIxVk0ylVY36c9cCcbkzNzTOa7MeI2wSKY7WJ+m+BOcQ/udYB1RtqH064JUMljwDf8hj5mEPmqytsGBBwih2vNY+R9zJl0t4wpJJ98bq+ET0rKeGFiMAsnl0WR9yDp36EYZILSxadzbqcXsG1sieY5G6KmVVRRmgfaRGKkHvfDNRSGRRqNhhTzmH4HNxNb0yj1e7DBvLqoMQbab72wW9QVDiUrJYFD2JM+oROgOkCx5wBp6mWin8iQ7X9DHrh1kCzwEc3GFPOKDUHA3dDcH2xFDgjY0G4I+Q7EOUVSJUF2F/ri+rhWaL0HbCtk9awYrIQJByPbDPTS+coG2g82wO2soYZW3DMVsxpmy+b4qDdCf3g/3wUyquVguhtiL3vfbBGvo0kTS63jOxA7YWJU/ZVVpuRTufSf4D2+hwdWFy7T3Bfw2yOo7RSCVLe2F7xDkq1g8yGyTpvG4H6Y1ZfXKdr2O2CxCTRXOFgzUvkSzorLjwYj5ZWuj+TJdJk2cH+uG7K5klVdRux5vx9sBs9ypnIqKdbVEe4t+MdjivIa2eaUx+WdSbEgcf4b/lhm0C1N6xI6hdOdlp/sY6inQi+2JjCuZ0yqA9fArAWKlxse2JjP2N9Sv7XX/PB1TEMu8PPAsMsbpCI1Ea3ILbbEjvyRhI8g5bmcasjRiWJXKMLaSen6f/eGjw00rZfNNKsUVTUfvYwqW09FaxBF9ieNtu+MmeZJQ0WT+cZiHVikc0rktdQCEtc6gbkXA2Psca9TBGNbHkmcdp32ODLk0SQgsSWva3TAekc01W8HOliR2scbMnqBUQLc2JG55xlzKPyK+KVTcNdXNrXxVRglTOoLZCuI00D6grDtgpVAOgYcAb4A5XMNHODUJDxFSecZ9ow02VO5VaKZkNPndTDY2LB1t2IH+98M2XyyOAACpI+U4XPEitSV9NW29NvKY/qMEsprHdkYvq7k9MM2jcgcStZOWQzrxRRefTMWADj1j7YCZRVMV0yE61NjhxzGPzqcsVJFsJVVCaCu12ASUfr0OPUNuQoZBypDxvoJQRbpbY4rzSnB0yotyP6Yw5fUXC2vxxg2pEkNtjt+WFmBVoZu9wiNm8HwdT58F3F+B1HbBbKq5ZFWzXBAIti/MaMSLJEbbDUoPUdsLVJrocw8pywjf5T2bDwxamPMWLGl8+DHyKQSIRzgZmtCKiBoZFBRr7fwnHeX1Goeq4INjbpgtUIrQggXJwjko2YdsdeDELL6h6WpehqSRMjehj+NcNmW1SkLrYWHQ4wZxlVPNPBPLGTt0JBI9iPf9MYKCtD1gptUcb3IUsxsx7XI526c4ccC9cr35mW2tXSv7VvXgxqkQTTRBAd2+2FfxERAwiKsqySFWdGCkWF73ta316DBfIs3pa6mSKsmigknlMcUh3CONJAJHQ6rf0wM8fZbWU00chRpgylWKx6tEgIJDb7XFiDbcYrpq2S0K0zvUdZVqKMKYEORhyXFUoDbgDcf1xMY0rqtEVDRJ6QBuCP98TGn8pzWGjhTSRwVIpCrOJoWIRiFVzcE3sNyb226cjqSU8UdZRSU89LFMWT/ANuGGo7GwBPHGxxhkiLTGdQ8iRoSbx8MDcb/AG+/ONNPX05zD4Z5g9XCuuxQXsADqXbizX56HGY53EEdiVUnuLOW5RX5XAJK6IRCRyTEp/4XYHfY87YvzaLz6ZjGALAON+LYOVebZPT1b5dUli7Ws1tRCNYgahuCL2sem2MdXDGjvFTyLNGVurk3Bv0xY2MXywxmdJoLt9ewwdkM7SxqL726nDTRbix7YRstYw1skLEKAxtf/Prhxy9gHX1EjgEi18U1K85m/o3zXtmbxNS/E0EidhqH2wKyCfXECTY23Bw05hEDFY79DhJoHNJmc0J2Ba6gjpiaTurKwxOHV/viPkbCajKqN7dcL+YUq1FNJEzHXHugtx98GsslDJZd9ucZq5TBUGRdIJ6sL2+nvhettrQgUZKxbyuoKvokFnQ6SL4aaCXUtzxbjCzmlMaWqSo4WT5iT+RwTy+p02Unfba+D3ruG4SiHAKGGK2IrpmVFLL074B51lUdTGSnpDC6n3/z+mGKOQTxkHA2rb4dJI2Ulb6l347jAKnKtxKuAUIaKlLmj0Q8upR7ptc/MPrfDrklYlfGYoW8yQoWCA7kAX2x59WyRymUKrSTu2m1tgigW9+f0GCGSS1uWGKq0shgVZ0N91U2tfuD/Q40L9OrqD0Zzum9RdWapjkeI5qBUQAsSSByd9vphJnonpvFgKQ6ol/fhQQALbkk8WBIJw6ipSTRV0m1JUm4Uf8ALbkofcX27gg4y19KErFq9Bl0A3jA+YW3AwrVYaXKmPeoULqqN69jn/UXa/8A01KWCSiEzMximGwa+6uByNl3HI3waybMJc0pENVM+qEhUnZgQ68lHA5sSbNa63HIvhLzrMpqhFhYBECBW0m+oKSV1fzAEDFeW1E0WVTQwSrE884UO8mkWAuwJ6D++NE0lq855nI5I7j0XoCSWdix5K2IJ9t8TAenyzxKlPEsGbTJEqAIqGXSFtsB6eLYmAfs4/nleIb8OyyVOW+VIxgrFJ85CvylrkG1+Lf74D+JEjoaykqK55A0sQjeSIadTRsCD3FwR+RwZ8OKqUNTKHUiSdzIdhvcWt7WtcffqcCvGFI9Tk0rgFpEqllVSSWUONNiOm9jgNRA1JHgyBiLudikeFa6nqFkqddpPWLv726fbBvK5VeBJLWUre/NzhMgSNK1Ip0EkayhXAPIvY2x6WtFSS0az0sXkyFhZAuzHsBwNt9tv6YZ1gCKomp6beK32nzFbNojS5sJU+WS5H+f5zhiy6VFVDrPFzcWtgf4gpy9Ak6/PCePvj7kcweEG4IPQnrhd/nWDOj0rhbMfca5VD0+pdwRhNzqLyK6OYC2+k/fDhSMWiC3AFuMAM9pHmilVF3Hr99sL6dsPiPOPiR9TZlNTspub/S2CGYoZYlYixv03wvZFKZFUkkkD8sNbMslEGNgQdrnFbRtfMvv6aBZIYqyjeNjZrdeTgDSF6WQwybFTsT26YM0cyxVky7Ehja44xkz+lZrVSc83t+eDVnB2noytoyNywnl9TttY398baqGOoQCQBlbYjCzltRewH5DDJSTJf1dB+WA2ptORPAh1iHXZDUQV9QFISBRqV2OzDoB98b6+sevmFPSqplYWRggAN9Jvfm4taw/8YN+J6L9pULRID5i+uO3U9sItVS5kJSKqGeIrdlZ1KKoAAJ9unHtjU0z++oLHkTjPUNMdNdgdGO3h+Cqy+CZapyTMfVC62C2vZv1PHFh0ODyJ8RSsxbUAnz9m6gjocec0FWlDRqaxy6TBtKM1nUDh7cAE7W+9+MGMtzU0FBqDo1n1TKwOloyTYEDfk/UX22wK7TFiTPaP1B6ODyIv+IREuZzCIroCBrEdT02x3Q5LJW0zuaqJ1jQskcb6ylzywHA5974KpQZRmLR1Xl1MZkcl43l1g823tcccE7d+uLUFZlomp8vy6KOAykRSygs0h06uPxWHB4sPrhn3SFCDsRK1g7lh5mKnynOpqeKWOo9DoGX/UW2I22tiYztS+JHYs0lTqJuf9Uq7/TVtiYvuf7EFgw/FVZlkk9TSV0lMkMcYeGoZPRckAcbn6dLdsEgKZ4pCJHqmm2eaEXUuN7sVNwQQOe3XCalXmLyLT1jGWYziQJUh3CtY226dT/bBaGunkrltJC7awLRjYki54+cc8jtzhayjo+YMnEVaqgeKqjjZXSMsIw99Qvtcg4cvBEMrU1fPSWWnEtodd28sgbn/tOMNXTVlUpWup6aWX5oakOLunditr9Pz6c4OU0E9LlVLFTQogjYOInk0hm6kkA3br245sMTqbC9e3zC12bTmWtTxVLVEL3AZL2fZiSL6iOBhSyWYwzywm91bYe2D9Q4lqLQ6dWm8qIzNoPTcgHfASpy96WoWsjlSTVvIisv7ofzb3O/YWHc4DSpwVM36dZWu0g8xzyp/MC3FyRiVn7qq1BSSCNuhvgfk1ULhSxFtrXtjfWmQlmj+ZbMLck4RIw86T3AU3j6gGT4enzIUyAmY3LIn4Tzb64PSyNH4erqymVnqKUAtGd7KbjV72PTAHOYnhmFYkcZoKiPWJNN2VjzGfe5+w+2D/hSupa+Krv5Rkmy1kaCwsqqeCPy9+MNOg2B+5ybepXFioOAYk+Ha4yySamJfUSbnc74dAPi6R4v5dhxfCbXZUlFMavKmacrIzTLGBoRSdgD1NunYX2wzZFWq4U3+bhhvbFtUo4dZs+mawW17WPIi+5NHXeS11Ehun17YYKCcEhHb1C1wMZPF9HGjpIoLNrVl083v0wLyvMBIAJLxSsbgtxz0P1xDL7lW4Tx1i0X7Ce4+SRLLDqVdl3vjz3xjVSLmIpfTpjFgu9mUi/q33JN/wAhh6yR3qWSm12aU2UEgBj9+ftjzzxfBUxZ1O1ZC0R8547E3tpsOntb9cR6eh945iPrNtb1qAckGac1pMoipNLN5dQYPMi0tclrC6kXO19x7G29theVy10sr/CosspALs4BOkbEEnaxGx6n9MDwS5QEkIqgGw+VR7Y1Qyy0zxm0kMMovpRrl7XHtjXClRjM5yNnhijSFZ9TlY3ljaOJvXovyDbnm1+vJx8z/M0ipoIcvkDTSbnVZtI5N+nAHG35A4wUuaU9GZUtM+pdBfzAXIvvp2sOnUX98Ba2tarm20k+X5YYixIvqNx3ud/phUUlrdzSBGKKsyp4kYxUoJUEh39X33O/3xMLQooGALVEdzueMTDHt1ycRgz01FXFrlimgBKBDIDYWY7i/sbnFOWUEjWYFqaoW/lupubk2Num3+b4KV+urhMxTRSIqkNL+NSrD03uTuym+MeV1cccDyyhyUY6YogW1A2sCp5PPvtgAYhMCLZ44l82ZS0ISldXKNYKzdOjEdeSfrY25xxFSSzU84rKqMqpGi6agjX3YHqOdht9DjqWmRpTJU+YNesOZnDspKenjr69gOMaq+OGoip2MLGIFlVQluWAGzW7HfbnFOiMQmcTBXCrCwEZrKkEzFV8qmXyxtfi/bqScfP/AE3HNGJ4q6UzSg6JJIwittbbTfm9unXFs2Z0+Xsi2aSqSQ6YrWUAhgCe1rj7DGxc5oy8tVRPpljRzJTx2YSgi4I6bG1z7235x7NgA2iEUmZ6CR4qtqaspmi8kAGYCyk8Cw6g9x1wwVEbU+SzVzapdJEdovmLHb7fX6YUJc7+IraiaogggqIo18sABiCbE6tXzdu9iRfqDvh3MopIqyljlDHMYdPl3usU6qWUb772t1vsL4DdpySGImhRr7UUoT3LcsmkzWklpq0IsrAiZQLJI4AswI+Vx6QTwdj0xkyWmOUeIcvppUKfGu8cjSKN1lGjbfpcfXnjA3Iq1IhUEz6QqgxgKQvubc/Md+uDeX1tTNW0jS2WeKojkMZOpJgCCSjEDTKF5AHqB4vixQqzAfjEwdzcwXBophKS5iCIStzszdVF9tQKna34ult91CgdmqVdrN6x6bFh0uvc/r9cUZnlT/tKpjo3+M9bBItlnjYE7oL6X+g323A6ianO6mby44pZA0Y2dLqxa9he5+gt/gsa/dUYhKrXpfchjP4oiiP7PUzI0VTEZQ+ojUADtfuDvbbg8WsV7NKqn+OjikeNYWAZSF02uVJLfW23QY0QwZpU0lPSVUS08bOxi8z0lCSOAR1t1sb/AFwuZ0yPmBVi+x9TMmm5uSbA8c4Jp6tuF+pa+1rW3t3L6Op019FLTmeOpDqqFW03Pe/ucM/iypi8S+GofEYV/NhJpauAW0pLsI5drcjbce2FKklC5pBLpeySxspNwEUMN/c7fTnGmhzSTKMyrEMCy08jvT1lNaySx6v/ANTcXBHBAwdqxuDDsQIf7mbJ6X4mQ2cI1wNZFwvW+2Oq9GmbzWYMYZVikZF0k6mOmw44BxrlpEyyOarpJTU0TgNTyrs3X0v2YXFx15G1jgUtFVGCOcwytA4MgKsN1VgpP1BP+DFgcnOZXEtWhlEUbRaZGadoitgSDew+l9/yxSgjMyCdyiHTrZrbWNjb7bW+uN8EuWQqzwVlWhB8wI6Lcspuu+4v9O3vbGWYGaeRWLsELWIIsFY3B9vUR+fc4sCZWWpOyoqogKgWUmIXt/24mBxka5vKfzOJicCeno2YUaJT01NrkKy+X5jE3Zuu5+2OcuolkziaFJZoV862qFtLW5tf7YmJjOzwYsPMUHq3lztomVbNUi7b3PqUc37HGnM5pIGrJgVeWmnRIndFJAsfb2GJiYbUDiHlNQ4MFRD5UYWKZACF3Ov5rnrjJSxKssr3JaFGZbgHcEAE9+b/AFAxMTBF6krNVDSx/ANVn1SK7fMAQfSp3uO5waDtB5Pwx8gxhZVMQC2YSJb+v1xMTArO54/lLs5oIKE03krqE9TMGDqGtZyNja426cbYCCuqHzBUlk1xLOmmNuFtexHUHr9TiYmKJyvMv/1Ru8Wu2qsmspZMxmp7FFIIFyGII+YcXH3vgNV1cj5GM2KxCtARXlWNQZdQJJaw3PviYmA1/iJ4+Z1k8MNbmYyqeIfDVEKl9Lsp9Sqx4NuvUdBi6qyWkrqWqkn8wzU1L5iTavWbbBWP4ht1398TEwRSd8sOoNyiGKLJ/izGryKoUB+LAlv6n9BijMKWKGuMyqGaoc6wwuBd1vb8ziYmC5O4wA7MNeMQ1JTyiCRlWWXypFsCGU2ABFunI7Y5ygIlLkcQRCs0dRruLkjSSR9CbE/QYmJgI/hD/Mv4gTxRl9NQSWpowutlJ+6g7YGLUSRwqEawlhKP/MNx/tiYmGazmsZkwpLCnmvtb1HYYmJiYtIn/9k=">
            <a:hlinkClick r:id="rId11"/>
          </p:cNvPr>
          <p:cNvSpPr>
            <a:spLocks noChangeAspect="1" noChangeArrowheads="1"/>
          </p:cNvSpPr>
          <p:nvPr/>
        </p:nvSpPr>
        <p:spPr bwMode="auto">
          <a:xfrm>
            <a:off x="642910" y="473582"/>
            <a:ext cx="642942" cy="77788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30" name="Connecteur droit 29"/>
          <p:cNvCxnSpPr/>
          <p:nvPr/>
        </p:nvCxnSpPr>
        <p:spPr>
          <a:xfrm rot="5400000">
            <a:off x="2035951" y="2536025"/>
            <a:ext cx="1928826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2" descr="igname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412" y="2204864"/>
            <a:ext cx="86677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1" descr="IMG_8690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9200" y="2206605"/>
            <a:ext cx="944608" cy="70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827584" y="2863990"/>
            <a:ext cx="21602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sz="2000" b="1" dirty="0" err="1" smtClean="0">
                <a:solidFill>
                  <a:srgbClr val="C00000"/>
                </a:solidFill>
                <a:latin typeface="Calibri" pitchFamily="34" charset="0"/>
              </a:rPr>
              <a:t>Cultures</a:t>
            </a:r>
            <a:r>
              <a:rPr lang="es-DO" sz="2000" b="1" dirty="0" smtClean="0">
                <a:solidFill>
                  <a:srgbClr val="C00000"/>
                </a:solidFill>
                <a:latin typeface="Calibri" pitchFamily="34" charset="0"/>
              </a:rPr>
              <a:t> “sensibles”</a:t>
            </a:r>
            <a:endParaRPr lang="es-DO" sz="20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3" name="ZoneTexte 32"/>
          <p:cNvSpPr txBox="1">
            <a:spLocks noChangeArrowheads="1"/>
          </p:cNvSpPr>
          <p:nvPr/>
        </p:nvSpPr>
        <p:spPr bwMode="auto">
          <a:xfrm>
            <a:off x="2339026" y="1140570"/>
            <a:ext cx="17859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0.1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mg/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kgSS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143240" y="2214554"/>
            <a:ext cx="5357850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sz="2000" b="1" dirty="0" err="1" smtClean="0">
                <a:solidFill>
                  <a:srgbClr val="FF0000"/>
                </a:solidFill>
                <a:latin typeface="Calibri" pitchFamily="34" charset="0"/>
              </a:rPr>
              <a:t>Culture</a:t>
            </a:r>
            <a:r>
              <a:rPr lang="es-DO" sz="2000" b="1" dirty="0" smtClean="0">
                <a:solidFill>
                  <a:srgbClr val="FF0000"/>
                </a:solidFill>
                <a:latin typeface="Calibri" pitchFamily="34" charset="0"/>
              </a:rPr>
              <a:t> non </a:t>
            </a:r>
            <a:r>
              <a:rPr lang="es-DO" sz="2000" b="1" dirty="0" err="1" smtClean="0">
                <a:solidFill>
                  <a:srgbClr val="FF0000"/>
                </a:solidFill>
                <a:latin typeface="Calibri" pitchFamily="34" charset="0"/>
              </a:rPr>
              <a:t>recommandée</a:t>
            </a:r>
            <a:r>
              <a:rPr lang="es-DO" sz="2000" b="1" dirty="0" smtClean="0">
                <a:solidFill>
                  <a:srgbClr val="FF0000"/>
                </a:solidFill>
                <a:latin typeface="Calibri" pitchFamily="34" charset="0"/>
              </a:rPr>
              <a:t>, risque de non </a:t>
            </a:r>
            <a:r>
              <a:rPr lang="es-DO" sz="2000" b="1" dirty="0" err="1" smtClean="0">
                <a:solidFill>
                  <a:srgbClr val="FF0000"/>
                </a:solidFill>
                <a:latin typeface="Calibri" pitchFamily="34" charset="0"/>
              </a:rPr>
              <a:t>conformité</a:t>
            </a:r>
            <a:r>
              <a:rPr lang="es-DO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s-DO" sz="2000" b="1" dirty="0" err="1" smtClean="0">
                <a:solidFill>
                  <a:srgbClr val="FF0000"/>
                </a:solidFill>
                <a:latin typeface="Calibri" pitchFamily="34" charset="0"/>
              </a:rPr>
              <a:t>pour</a:t>
            </a:r>
            <a:r>
              <a:rPr lang="es-DO" sz="2000" b="1" dirty="0" smtClean="0">
                <a:solidFill>
                  <a:srgbClr val="FF0000"/>
                </a:solidFill>
                <a:latin typeface="Calibri" pitchFamily="34" charset="0"/>
              </a:rPr>
              <a:t>  [</a:t>
            </a:r>
            <a:r>
              <a:rPr lang="es-DO" sz="2000" b="1" dirty="0" err="1" smtClean="0">
                <a:solidFill>
                  <a:srgbClr val="FF0000"/>
                </a:solidFill>
                <a:latin typeface="Calibri" pitchFamily="34" charset="0"/>
              </a:rPr>
              <a:t>chld</a:t>
            </a:r>
            <a:r>
              <a:rPr lang="es-DO" sz="2000" b="1" dirty="0" smtClean="0">
                <a:solidFill>
                  <a:srgbClr val="FF0000"/>
                </a:solidFill>
                <a:latin typeface="Calibri" pitchFamily="34" charset="0"/>
              </a:rPr>
              <a:t>] </a:t>
            </a:r>
            <a:r>
              <a:rPr lang="es-DO" sz="2000" b="1" baseline="-25000" dirty="0" smtClean="0">
                <a:solidFill>
                  <a:srgbClr val="FF0000"/>
                </a:solidFill>
                <a:latin typeface="Calibri" pitchFamily="34" charset="0"/>
              </a:rPr>
              <a:t>sol</a:t>
            </a:r>
            <a:r>
              <a:rPr lang="es-DO" sz="2000" b="1" dirty="0" smtClean="0">
                <a:solidFill>
                  <a:srgbClr val="FF0000"/>
                </a:solidFill>
                <a:latin typeface="Calibri" pitchFamily="34" charset="0"/>
              </a:rPr>
              <a:t>  &gt; 0.1mg/kg SS</a:t>
            </a:r>
            <a:endParaRPr lang="es-DO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38" name="Image 37" descr="carotte.jp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485" y="1294661"/>
            <a:ext cx="694211" cy="838195"/>
          </a:xfrm>
          <a:prstGeom prst="rect">
            <a:avLst/>
          </a:prstGeom>
        </p:spPr>
      </p:pic>
      <p:pic>
        <p:nvPicPr>
          <p:cNvPr id="10" name="Picture 7" descr="plantation Casimir_2228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4017" y="3778007"/>
            <a:ext cx="85605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plantation Casimir_2223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7241" y="3781804"/>
            <a:ext cx="938664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6cannesucre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689" y="3781804"/>
            <a:ext cx="919209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2011123" y="4643844"/>
            <a:ext cx="27129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sz="2000" b="1" dirty="0" err="1" smtClean="0">
                <a:solidFill>
                  <a:srgbClr val="FF6600"/>
                </a:solidFill>
                <a:latin typeface="Calibri" pitchFamily="34" charset="0"/>
              </a:rPr>
              <a:t>Cultures</a:t>
            </a:r>
            <a:r>
              <a:rPr lang="es-DO" sz="2000" b="1" dirty="0" smtClean="0">
                <a:solidFill>
                  <a:srgbClr val="FF6600"/>
                </a:solidFill>
                <a:latin typeface="Calibri" pitchFamily="34" charset="0"/>
              </a:rPr>
              <a:t> </a:t>
            </a:r>
            <a:r>
              <a:rPr lang="es-DO" sz="2000" b="1" dirty="0" err="1" smtClean="0">
                <a:solidFill>
                  <a:srgbClr val="FF6600"/>
                </a:solidFill>
                <a:latin typeface="Calibri" pitchFamily="34" charset="0"/>
              </a:rPr>
              <a:t>intermédiaires</a:t>
            </a:r>
            <a:endParaRPr lang="es-DO" sz="2000" b="1" dirty="0">
              <a:solidFill>
                <a:srgbClr val="FF6600"/>
              </a:solidFill>
              <a:latin typeface="Calibri" pitchFamily="34" charset="0"/>
            </a:endParaRPr>
          </a:p>
        </p:txBody>
      </p:sp>
      <p:cxnSp>
        <p:nvCxnSpPr>
          <p:cNvPr id="31" name="Connecteur droit 30"/>
          <p:cNvCxnSpPr/>
          <p:nvPr/>
        </p:nvCxnSpPr>
        <p:spPr>
          <a:xfrm rot="5400000">
            <a:off x="4932041" y="3779921"/>
            <a:ext cx="1575057" cy="9121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>
            <a:spLocks noChangeArrowheads="1"/>
          </p:cNvSpPr>
          <p:nvPr/>
        </p:nvSpPr>
        <p:spPr bwMode="auto">
          <a:xfrm>
            <a:off x="5004048" y="1153268"/>
            <a:ext cx="17859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mg/</a:t>
            </a:r>
            <a:r>
              <a:rPr lang="fr-FR" sz="20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kgSS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5615484" y="3729806"/>
            <a:ext cx="33490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sz="2000" b="1" dirty="0" err="1" smtClean="0">
                <a:solidFill>
                  <a:srgbClr val="FF6600"/>
                </a:solidFill>
                <a:latin typeface="Calibri" pitchFamily="34" charset="0"/>
              </a:rPr>
              <a:t>Culture</a:t>
            </a:r>
            <a:r>
              <a:rPr lang="es-DO" sz="2000" b="1" dirty="0" smtClean="0">
                <a:solidFill>
                  <a:srgbClr val="FF6600"/>
                </a:solidFill>
                <a:latin typeface="Calibri" pitchFamily="34" charset="0"/>
              </a:rPr>
              <a:t> non </a:t>
            </a:r>
            <a:r>
              <a:rPr lang="es-DO" sz="2000" b="1" dirty="0" err="1" smtClean="0">
                <a:solidFill>
                  <a:srgbClr val="FF6600"/>
                </a:solidFill>
                <a:latin typeface="Calibri" pitchFamily="34" charset="0"/>
              </a:rPr>
              <a:t>recommandée</a:t>
            </a:r>
            <a:r>
              <a:rPr lang="es-DO" sz="2000" b="1" dirty="0" smtClean="0">
                <a:solidFill>
                  <a:srgbClr val="FF6600"/>
                </a:solidFill>
                <a:latin typeface="Calibri" pitchFamily="34" charset="0"/>
              </a:rPr>
              <a:t>, risque de non </a:t>
            </a:r>
            <a:r>
              <a:rPr lang="es-DO" sz="2000" b="1" dirty="0" err="1" smtClean="0">
                <a:solidFill>
                  <a:srgbClr val="FF6600"/>
                </a:solidFill>
                <a:latin typeface="Calibri" pitchFamily="34" charset="0"/>
              </a:rPr>
              <a:t>conformité</a:t>
            </a:r>
            <a:r>
              <a:rPr lang="es-DO" sz="2000" b="1" dirty="0" smtClean="0">
                <a:solidFill>
                  <a:srgbClr val="FF6600"/>
                </a:solidFill>
                <a:latin typeface="Calibri" pitchFamily="34" charset="0"/>
              </a:rPr>
              <a:t> </a:t>
            </a:r>
            <a:r>
              <a:rPr lang="es-DO" sz="2000" b="1" dirty="0" err="1" smtClean="0">
                <a:solidFill>
                  <a:srgbClr val="FF6600"/>
                </a:solidFill>
                <a:latin typeface="Calibri" pitchFamily="34" charset="0"/>
              </a:rPr>
              <a:t>pour</a:t>
            </a:r>
            <a:r>
              <a:rPr lang="es-DO" sz="2000" b="1" dirty="0" smtClean="0">
                <a:solidFill>
                  <a:srgbClr val="FF6600"/>
                </a:solidFill>
                <a:latin typeface="Calibri" pitchFamily="34" charset="0"/>
              </a:rPr>
              <a:t> [</a:t>
            </a:r>
            <a:r>
              <a:rPr lang="es-DO" sz="2000" b="1" dirty="0" err="1" smtClean="0">
                <a:solidFill>
                  <a:srgbClr val="FF6600"/>
                </a:solidFill>
                <a:latin typeface="Calibri" pitchFamily="34" charset="0"/>
              </a:rPr>
              <a:t>chld</a:t>
            </a:r>
            <a:r>
              <a:rPr lang="es-DO" sz="2000" b="1" dirty="0" smtClean="0">
                <a:solidFill>
                  <a:srgbClr val="FF6600"/>
                </a:solidFill>
                <a:latin typeface="Calibri" pitchFamily="34" charset="0"/>
              </a:rPr>
              <a:t>]</a:t>
            </a:r>
            <a:r>
              <a:rPr lang="es-DO" sz="2000" b="1" baseline="-25000" dirty="0" smtClean="0">
                <a:solidFill>
                  <a:srgbClr val="FF6600"/>
                </a:solidFill>
                <a:latin typeface="Calibri" pitchFamily="34" charset="0"/>
              </a:rPr>
              <a:t>sol </a:t>
            </a:r>
            <a:r>
              <a:rPr lang="es-DO" sz="2000" b="1" dirty="0" smtClean="0">
                <a:solidFill>
                  <a:srgbClr val="FF6600"/>
                </a:solidFill>
                <a:latin typeface="Calibri" pitchFamily="34" charset="0"/>
              </a:rPr>
              <a:t>&gt;1mg/</a:t>
            </a:r>
            <a:r>
              <a:rPr lang="es-DO" sz="2000" b="1" dirty="0" err="1" smtClean="0">
                <a:solidFill>
                  <a:srgbClr val="FF6600"/>
                </a:solidFill>
                <a:latin typeface="Calibri" pitchFamily="34" charset="0"/>
              </a:rPr>
              <a:t>kgSS</a:t>
            </a:r>
            <a:endParaRPr lang="es-DO" sz="2000" b="1" dirty="0">
              <a:solidFill>
                <a:srgbClr val="FF6600"/>
              </a:solidFill>
              <a:latin typeface="Calibri" pitchFamily="34" charset="0"/>
            </a:endParaRPr>
          </a:p>
        </p:txBody>
      </p:sp>
      <p:pic>
        <p:nvPicPr>
          <p:cNvPr id="39" name="Image 38" descr="cive-vivace.jpg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6197" y="3781804"/>
            <a:ext cx="805812" cy="805812"/>
          </a:xfrm>
          <a:prstGeom prst="rect">
            <a:avLst/>
          </a:prstGeom>
        </p:spPr>
      </p:pic>
      <p:cxnSp>
        <p:nvCxnSpPr>
          <p:cNvPr id="57" name="Connecteur droit 56"/>
          <p:cNvCxnSpPr/>
          <p:nvPr/>
        </p:nvCxnSpPr>
        <p:spPr>
          <a:xfrm rot="5400000">
            <a:off x="5357818" y="1928802"/>
            <a:ext cx="714380" cy="158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/>
          <p:cNvSpPr txBox="1"/>
          <p:nvPr/>
        </p:nvSpPr>
        <p:spPr>
          <a:xfrm>
            <a:off x="2285984" y="150017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▼</a:t>
            </a:r>
            <a:endParaRPr lang="fr-FR" dirty="0"/>
          </a:p>
        </p:txBody>
      </p:sp>
      <p:sp>
        <p:nvSpPr>
          <p:cNvPr id="42" name="ZoneTexte 41"/>
          <p:cNvSpPr txBox="1"/>
          <p:nvPr/>
        </p:nvSpPr>
        <p:spPr>
          <a:xfrm>
            <a:off x="6858016" y="150017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▼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4500562" y="150017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▼</a:t>
            </a:r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1142976" y="1285860"/>
            <a:ext cx="714380" cy="85725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 rot="5400000">
            <a:off x="1250133" y="1893083"/>
            <a:ext cx="1357322" cy="200026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/>
          <p:cNvSpPr/>
          <p:nvPr/>
        </p:nvSpPr>
        <p:spPr>
          <a:xfrm rot="5400000">
            <a:off x="2607455" y="2464587"/>
            <a:ext cx="1285884" cy="392909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7"/>
          <p:cNvSpPr txBox="1">
            <a:spLocks noChangeArrowheads="1"/>
          </p:cNvSpPr>
          <p:nvPr/>
        </p:nvSpPr>
        <p:spPr bwMode="auto">
          <a:xfrm>
            <a:off x="571472" y="428604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FR" sz="4000" b="1" dirty="0" smtClean="0">
                <a:ln w="18415" cmpd="sng">
                  <a:solidFill>
                    <a:srgbClr val="00330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Outil d’aide à la décision</a:t>
            </a:r>
            <a:endParaRPr lang="fr-FR" sz="4000" b="1" dirty="0">
              <a:ln w="18415" cmpd="sng">
                <a:solidFill>
                  <a:srgbClr val="003300"/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7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9" grpId="0"/>
      <p:bldP spid="28" grpId="0"/>
      <p:bldP spid="33" grpId="0"/>
      <p:bldP spid="33" grpId="1"/>
      <p:bldP spid="35" grpId="0" animBg="1"/>
      <p:bldP spid="23" grpId="0"/>
      <p:bldP spid="32" grpId="0"/>
      <p:bldP spid="32" grpId="1"/>
      <p:bldP spid="34" grpId="0"/>
      <p:bldP spid="41" grpId="0"/>
      <p:bldP spid="41" grpId="1"/>
      <p:bldP spid="42" grpId="0"/>
      <p:bldP spid="43" grpId="0"/>
      <p:bldP spid="43" grpId="1"/>
      <p:bldP spid="44" grpId="0" animBg="1"/>
      <p:bldP spid="45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ce réservé du contenu 40"/>
          <p:cNvSpPr txBox="1">
            <a:spLocks/>
          </p:cNvSpPr>
          <p:nvPr/>
        </p:nvSpPr>
        <p:spPr bwMode="auto">
          <a:xfrm>
            <a:off x="785786" y="4743488"/>
            <a:ext cx="7072362" cy="197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fr-FR" sz="2600" b="1" dirty="0" smtClean="0">
                <a:cs typeface="Arial" charset="0"/>
                <a:sym typeface="Wingdings 3" pitchFamily="18" charset="2"/>
              </a:rPr>
              <a:t>Pour le consommateur :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fr-FR" sz="2600" dirty="0" smtClean="0">
                <a:cs typeface="Arial" charset="0"/>
                <a:sym typeface="Wingdings 3" pitchFamily="18" charset="2"/>
              </a:rPr>
              <a:t>Lavage minutieux, épluchage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fr-FR" sz="2600" dirty="0" smtClean="0">
                <a:cs typeface="Arial" charset="0"/>
              </a:rPr>
              <a:t>Substituer certains aliments (féculents aériens)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fr-FR" sz="2600" dirty="0" smtClean="0">
                <a:cs typeface="Arial" charset="0"/>
                <a:sym typeface="Wingdings 3" pitchFamily="18" charset="2"/>
              </a:rPr>
              <a:t>Alimentation diversifiée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fr-FR" sz="2600" dirty="0">
              <a:cs typeface="Arial" charset="0"/>
              <a:sym typeface="Wingdings 3" pitchFamily="18" charset="2"/>
            </a:endParaRPr>
          </a:p>
        </p:txBody>
      </p:sp>
      <p:pic>
        <p:nvPicPr>
          <p:cNvPr id="40964" name="Image 6" descr="DSC0724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72" y="1000108"/>
            <a:ext cx="1222373" cy="1500198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40966" name="Image 8" descr="IMGP2863 - Copi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4357694"/>
            <a:ext cx="1463455" cy="972588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sp>
        <p:nvSpPr>
          <p:cNvPr id="10" name="ZoneTexte 7"/>
          <p:cNvSpPr txBox="1">
            <a:spLocks noChangeArrowheads="1"/>
          </p:cNvSpPr>
          <p:nvPr/>
        </p:nvSpPr>
        <p:spPr bwMode="auto">
          <a:xfrm>
            <a:off x="714348" y="642918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FR" sz="4000" b="1" dirty="0" smtClean="0">
                <a:ln w="18415" cmpd="sng">
                  <a:solidFill>
                    <a:srgbClr val="00330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Recommandations</a:t>
            </a:r>
            <a:endParaRPr lang="fr-FR" sz="4000" b="1" dirty="0">
              <a:ln w="18415" cmpd="sng">
                <a:solidFill>
                  <a:srgbClr val="003300"/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E:\IMAGES\sol-expe\culture-pots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49358">
            <a:off x="7731850" y="3013531"/>
            <a:ext cx="1071570" cy="1799903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12" name="Picture 3" descr="C:\Users\CIRAD\Desktop\epluchag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72" y="5143512"/>
            <a:ext cx="1057493" cy="1304116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sp>
        <p:nvSpPr>
          <p:cNvPr id="13" name="Espace réservé du contenu 40"/>
          <p:cNvSpPr txBox="1">
            <a:spLocks/>
          </p:cNvSpPr>
          <p:nvPr/>
        </p:nvSpPr>
        <p:spPr bwMode="auto">
          <a:xfrm>
            <a:off x="785786" y="1428736"/>
            <a:ext cx="707236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fr-FR" sz="2600" b="1" dirty="0" smtClean="0">
                <a:cs typeface="Arial" charset="0"/>
              </a:rPr>
              <a:t>Pour le cultivateur :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fr-FR" sz="2600" dirty="0" smtClean="0">
                <a:cs typeface="Arial" charset="0"/>
              </a:rPr>
              <a:t>Substituer </a:t>
            </a:r>
            <a:r>
              <a:rPr lang="fr-FR" sz="2600" dirty="0">
                <a:cs typeface="Arial" charset="0"/>
              </a:rPr>
              <a:t>certaines </a:t>
            </a:r>
            <a:r>
              <a:rPr lang="fr-FR" sz="2600" dirty="0" smtClean="0">
                <a:cs typeface="Arial" charset="0"/>
              </a:rPr>
              <a:t>cultures (sensibilité au transfert)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fr-FR" sz="2600" dirty="0" smtClean="0">
                <a:cs typeface="Arial" charset="0"/>
                <a:sym typeface="Wingdings 3" pitchFamily="18" charset="2"/>
              </a:rPr>
              <a:t>Culture hors sol (pot, bac…) </a:t>
            </a:r>
            <a:r>
              <a:rPr lang="fr-FR" sz="2800" dirty="0" smtClean="0"/>
              <a:t>pour les cultures nécessitant peu de surface (cives et aromates, laitues…), </a:t>
            </a:r>
            <a:r>
              <a:rPr lang="fr-FR" sz="2600" dirty="0" smtClean="0">
                <a:cs typeface="Arial" charset="0"/>
                <a:sym typeface="Wingdings 3" pitchFamily="18" charset="2"/>
              </a:rPr>
              <a:t>ajout de MO </a:t>
            </a:r>
            <a:r>
              <a:rPr lang="fr-FR" dirty="0" smtClean="0">
                <a:cs typeface="Arial" charset="0"/>
                <a:sym typeface="Wingdings 3" pitchFamily="18" charset="2"/>
              </a:rPr>
              <a:t>(à l’étude)</a:t>
            </a:r>
          </a:p>
        </p:txBody>
      </p:sp>
    </p:spTree>
    <p:extLst>
      <p:ext uri="{BB962C8B-B14F-4D97-AF65-F5344CB8AC3E}">
        <p14:creationId xmlns:p14="http://schemas.microsoft.com/office/powerpoint/2010/main" val="28156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/>
          <p:cNvSpPr txBox="1">
            <a:spLocks noChangeArrowheads="1"/>
          </p:cNvSpPr>
          <p:nvPr/>
        </p:nvSpPr>
        <p:spPr bwMode="auto">
          <a:xfrm>
            <a:off x="714348" y="642918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b="1" dirty="0">
                <a:ln w="18415" cmpd="sng">
                  <a:solidFill>
                    <a:srgbClr val="003300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Contamination des organes</a:t>
            </a:r>
          </a:p>
        </p:txBody>
      </p:sp>
      <p:sp>
        <p:nvSpPr>
          <p:cNvPr id="14" name="Text Box 41"/>
          <p:cNvSpPr txBox="1">
            <a:spLocks noChangeArrowheads="1"/>
          </p:cNvSpPr>
          <p:nvPr/>
        </p:nvSpPr>
        <p:spPr bwMode="auto">
          <a:xfrm>
            <a:off x="5038725" y="5986463"/>
            <a:ext cx="15478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600" b="1">
                <a:solidFill>
                  <a:schemeClr val="tx2"/>
                </a:solidFill>
                <a:latin typeface="Calibri" pitchFamily="34" charset="0"/>
              </a:rPr>
              <a:t>Accessibilité</a:t>
            </a:r>
          </a:p>
        </p:txBody>
      </p:sp>
      <p:grpSp>
        <p:nvGrpSpPr>
          <p:cNvPr id="32" name="Groupe 31"/>
          <p:cNvGrpSpPr>
            <a:grpSpLocks/>
          </p:cNvGrpSpPr>
          <p:nvPr/>
        </p:nvGrpSpPr>
        <p:grpSpPr bwMode="auto">
          <a:xfrm>
            <a:off x="6223000" y="4352925"/>
            <a:ext cx="2662238" cy="1858963"/>
            <a:chOff x="6222766" y="4352955"/>
            <a:chExt cx="2661805" cy="1859118"/>
          </a:xfrm>
        </p:grpSpPr>
        <p:cxnSp>
          <p:nvCxnSpPr>
            <p:cNvPr id="43023" name="AutoShape 46"/>
            <p:cNvCxnSpPr>
              <a:cxnSpLocks noChangeShapeType="1"/>
            </p:cNvCxnSpPr>
            <p:nvPr/>
          </p:nvCxnSpPr>
          <p:spPr bwMode="auto">
            <a:xfrm>
              <a:off x="6222766" y="5164158"/>
              <a:ext cx="1106042" cy="203200"/>
            </a:xfrm>
            <a:prstGeom prst="curvedConnector3">
              <a:avLst>
                <a:gd name="adj1" fmla="val 4994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43024" name="Group 47"/>
            <p:cNvGrpSpPr>
              <a:grpSpLocks/>
            </p:cNvGrpSpPr>
            <p:nvPr/>
          </p:nvGrpSpPr>
          <p:grpSpPr bwMode="auto">
            <a:xfrm>
              <a:off x="7328809" y="4981595"/>
              <a:ext cx="1138296" cy="698500"/>
              <a:chOff x="4785" y="3475"/>
              <a:chExt cx="847" cy="440"/>
            </a:xfrm>
          </p:grpSpPr>
          <p:pic>
            <p:nvPicPr>
              <p:cNvPr id="43027" name="Picture 48" descr="926"/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5" y="3521"/>
                <a:ext cx="394" cy="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28" name="Picture 49" descr="002569_v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39" y="3475"/>
                <a:ext cx="393" cy="3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3025" name="Text Box 42"/>
            <p:cNvSpPr txBox="1">
              <a:spLocks noChangeArrowheads="1"/>
            </p:cNvSpPr>
            <p:nvPr/>
          </p:nvSpPr>
          <p:spPr bwMode="auto">
            <a:xfrm>
              <a:off x="6413126" y="4352955"/>
              <a:ext cx="154819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sz="1600" b="1">
                  <a:solidFill>
                    <a:schemeClr val="tx2"/>
                  </a:solidFill>
                  <a:latin typeface="Calibri" pitchFamily="34" charset="0"/>
                </a:rPr>
                <a:t>Devenir du contaminant</a:t>
              </a:r>
            </a:p>
          </p:txBody>
        </p:sp>
        <p:sp>
          <p:nvSpPr>
            <p:cNvPr id="43026" name="ZoneTexte 15"/>
            <p:cNvSpPr txBox="1">
              <a:spLocks noChangeArrowheads="1"/>
            </p:cNvSpPr>
            <p:nvPr/>
          </p:nvSpPr>
          <p:spPr bwMode="auto">
            <a:xfrm>
              <a:off x="6821249" y="5842741"/>
              <a:ext cx="206332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>
                  <a:latin typeface="Calibri" pitchFamily="34" charset="0"/>
                </a:rPr>
                <a:t>Jaune, gras corporel</a:t>
              </a:r>
            </a:p>
          </p:txBody>
        </p:sp>
      </p:grpSp>
      <p:grpSp>
        <p:nvGrpSpPr>
          <p:cNvPr id="43012" name="Groupe 30"/>
          <p:cNvGrpSpPr>
            <a:grpSpLocks/>
          </p:cNvGrpSpPr>
          <p:nvPr/>
        </p:nvGrpSpPr>
        <p:grpSpPr bwMode="auto">
          <a:xfrm>
            <a:off x="1071563" y="3495675"/>
            <a:ext cx="5151437" cy="2933700"/>
            <a:chOff x="1071538" y="3495699"/>
            <a:chExt cx="5151228" cy="2933697"/>
          </a:xfrm>
        </p:grpSpPr>
        <p:pic>
          <p:nvPicPr>
            <p:cNvPr id="43015" name="Picture 9" descr="C:\Users\CIRAD\Desktop\IMGP3659-MOTTES.JP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4414" y="3495699"/>
              <a:ext cx="1400158" cy="866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6" name="Picture 44" descr="poule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9062" y="4371995"/>
              <a:ext cx="893704" cy="158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3017" name="AutoShape 45"/>
            <p:cNvCxnSpPr>
              <a:cxnSpLocks noChangeShapeType="1"/>
              <a:stCxn id="43022" idx="3"/>
            </p:cNvCxnSpPr>
            <p:nvPr/>
          </p:nvCxnSpPr>
          <p:spPr bwMode="auto">
            <a:xfrm>
              <a:off x="3143240" y="4518055"/>
              <a:ext cx="2185821" cy="646104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pic>
          <p:nvPicPr>
            <p:cNvPr id="43018" name="Picture 51" descr="herbe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38" y="4676795"/>
              <a:ext cx="1323757" cy="1265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52" descr="ver_de_terre_commu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587454" y="5172097"/>
              <a:ext cx="976273" cy="1104899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</p:pic>
        <p:pic>
          <p:nvPicPr>
            <p:cNvPr id="10" name="Picture 53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1953" y="5653110"/>
              <a:ext cx="1112793" cy="776286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43021" name="Text Box 40"/>
            <p:cNvSpPr txBox="1">
              <a:spLocks noChangeArrowheads="1"/>
            </p:cNvSpPr>
            <p:nvPr/>
          </p:nvSpPr>
          <p:spPr bwMode="auto">
            <a:xfrm>
              <a:off x="3340946" y="5143521"/>
              <a:ext cx="154819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tx2"/>
                  </a:solidFill>
                  <a:latin typeface="Calibri" pitchFamily="34" charset="0"/>
                </a:rPr>
                <a:t>Consommation de matrices</a:t>
              </a:r>
            </a:p>
          </p:txBody>
        </p:sp>
        <p:pic>
          <p:nvPicPr>
            <p:cNvPr id="43022" name="Picture 2" descr="C:\Users\CIRAD\Desktop\sol.jp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794" y="4067203"/>
              <a:ext cx="1214446" cy="90170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pic>
      </p:grpSp>
      <p:sp>
        <p:nvSpPr>
          <p:cNvPr id="28" name="ZoneTexte 8"/>
          <p:cNvSpPr txBox="1">
            <a:spLocks noChangeArrowheads="1"/>
          </p:cNvSpPr>
          <p:nvPr/>
        </p:nvSpPr>
        <p:spPr bwMode="auto">
          <a:xfrm>
            <a:off x="928688" y="1571625"/>
            <a:ext cx="7500937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600" dirty="0">
                <a:latin typeface="+mj-lt"/>
                <a:cs typeface="Arial" pitchFamily="34" charset="0"/>
              </a:rPr>
              <a:t>Ingestion de sol mais aussi animaux, eau et végétaux</a:t>
            </a:r>
          </a:p>
          <a:p>
            <a:pPr marL="514350" indent="-514350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600" dirty="0">
                <a:latin typeface="+mj-lt"/>
                <a:cs typeface="Arial" pitchFamily="34" charset="0"/>
              </a:rPr>
              <a:t>Capacité d’extraction de la chlordécone ?</a:t>
            </a:r>
          </a:p>
          <a:p>
            <a:pPr marL="514350" indent="-514350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600" dirty="0">
                <a:latin typeface="+mj-lt"/>
                <a:cs typeface="Arial" pitchFamily="34" charset="0"/>
              </a:rPr>
              <a:t>Répartition dans les tissus</a:t>
            </a:r>
          </a:p>
        </p:txBody>
      </p:sp>
      <p:sp>
        <p:nvSpPr>
          <p:cNvPr id="29" name="Ellipse 28"/>
          <p:cNvSpPr/>
          <p:nvPr/>
        </p:nvSpPr>
        <p:spPr>
          <a:xfrm>
            <a:off x="5000625" y="4143375"/>
            <a:ext cx="1571625" cy="250031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34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7"/>
          <p:cNvSpPr txBox="1">
            <a:spLocks noChangeArrowheads="1"/>
          </p:cNvSpPr>
          <p:nvPr/>
        </p:nvSpPr>
        <p:spPr bwMode="auto">
          <a:xfrm>
            <a:off x="714348" y="44624"/>
            <a:ext cx="80010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dirty="0" smtClean="0">
                <a:latin typeface="+mj-lt"/>
                <a:ea typeface="+mj-ea"/>
                <a:cs typeface="+mj-cs"/>
              </a:rPr>
              <a:t>Pour les animaux…</a:t>
            </a:r>
            <a:endParaRPr lang="fr-FR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ZoneTexte 8"/>
          <p:cNvSpPr txBox="1">
            <a:spLocks noChangeArrowheads="1"/>
          </p:cNvSpPr>
          <p:nvPr/>
        </p:nvSpPr>
        <p:spPr bwMode="auto">
          <a:xfrm>
            <a:off x="928688" y="836712"/>
            <a:ext cx="7786687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Animaux	</a:t>
            </a:r>
            <a:r>
              <a:rPr lang="fr-FR" sz="2600" dirty="0">
                <a:latin typeface="+mn-lt"/>
                <a:cs typeface="Arial" pitchFamily="34" charset="0"/>
              </a:rPr>
              <a:t> </a:t>
            </a:r>
            <a:r>
              <a:rPr lang="fr-FR" sz="2600" dirty="0" smtClean="0">
                <a:latin typeface="+mn-lt"/>
                <a:cs typeface="Arial" pitchFamily="34" charset="0"/>
              </a:rPr>
              <a:t>bioaccumulation / </a:t>
            </a:r>
            <a:r>
              <a:rPr lang="fr-FR" sz="2600" b="1" dirty="0" smtClean="0">
                <a:solidFill>
                  <a:schemeClr val="tx2"/>
                </a:solidFill>
                <a:cs typeface="Arial" pitchFamily="34" charset="0"/>
              </a:rPr>
              <a:t>bioconcentration</a:t>
            </a:r>
            <a:endParaRPr lang="fr-FR" sz="2600" b="1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		</a:t>
            </a:r>
            <a:r>
              <a:rPr lang="fr-FR" sz="2600" dirty="0">
                <a:latin typeface="+mn-lt"/>
                <a:cs typeface="Arial" pitchFamily="34" charset="0"/>
              </a:rPr>
              <a:t> </a:t>
            </a:r>
            <a:r>
              <a:rPr lang="fr-FR" sz="2600" dirty="0" err="1" smtClean="0">
                <a:latin typeface="+mn-lt"/>
                <a:cs typeface="Arial" pitchFamily="34" charset="0"/>
              </a:rPr>
              <a:t>biomagnification</a:t>
            </a:r>
            <a:endParaRPr lang="fr-FR" sz="2600" dirty="0" smtClean="0">
              <a:latin typeface="+mn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 smtClean="0">
                <a:cs typeface="Arial" pitchFamily="34" charset="0"/>
              </a:rPr>
              <a:t>Mais aussi </a:t>
            </a:r>
            <a:r>
              <a:rPr lang="fr-FR" sz="2600" b="1" dirty="0" smtClean="0">
                <a:solidFill>
                  <a:schemeClr val="tx2"/>
                </a:solidFill>
                <a:cs typeface="Arial" pitchFamily="34" charset="0"/>
              </a:rPr>
              <a:t>décontamination</a:t>
            </a:r>
            <a:r>
              <a:rPr lang="fr-FR" sz="2600" dirty="0" smtClean="0">
                <a:cs typeface="Arial" pitchFamily="34" charset="0"/>
              </a:rPr>
              <a:t> en milieu non pollué</a:t>
            </a: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 smtClean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2600" b="1" dirty="0">
              <a:latin typeface="+mj-lt"/>
              <a:cs typeface="Arial" pitchFamily="34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600" dirty="0">
                <a:latin typeface="+mj-lt"/>
                <a:cs typeface="Arial" pitchFamily="34" charset="0"/>
              </a:rPr>
              <a:t>		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2486050" y="980728"/>
            <a:ext cx="285750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1988" name="Picture 11" descr="C:\Users\CIRAD\AppData\Local\Microsoft\Windows\Temporary Internet Files\Content.IE5\1F7G2QIZ\MC900441389[1].wm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6405" y="574328"/>
            <a:ext cx="1500187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e 8"/>
          <p:cNvGrpSpPr/>
          <p:nvPr/>
        </p:nvGrpSpPr>
        <p:grpSpPr>
          <a:xfrm>
            <a:off x="358618" y="2420774"/>
            <a:ext cx="4218587" cy="4030308"/>
            <a:chOff x="1171597" y="974725"/>
            <a:chExt cx="7038506" cy="5582424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2305050" y="5708650"/>
              <a:ext cx="4895850" cy="158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2305050" y="5708650"/>
              <a:ext cx="1588" cy="857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3286125" y="5708650"/>
              <a:ext cx="1588" cy="857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>
              <a:off x="4267200" y="5708650"/>
              <a:ext cx="1588" cy="857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>
              <a:off x="5238750" y="5708650"/>
              <a:ext cx="1588" cy="857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>
              <a:off x="6219825" y="5708650"/>
              <a:ext cx="1588" cy="857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2"/>
            <p:cNvSpPr>
              <a:spLocks noChangeShapeType="1"/>
            </p:cNvSpPr>
            <p:nvPr/>
          </p:nvSpPr>
          <p:spPr bwMode="auto">
            <a:xfrm>
              <a:off x="7200900" y="5708650"/>
              <a:ext cx="1588" cy="857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2240929" y="5908675"/>
              <a:ext cx="12824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0</a:t>
              </a:r>
              <a:endPara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3093765" y="5908675"/>
              <a:ext cx="3847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200</a:t>
              </a:r>
              <a:endParaRPr kumimoji="0" lang="fr-FR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4074840" y="5908675"/>
              <a:ext cx="3847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400</a:t>
              </a:r>
              <a:endParaRPr kumimoji="0" lang="fr-FR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5046390" y="5908675"/>
              <a:ext cx="3847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600</a:t>
              </a:r>
              <a:endParaRPr kumimoji="0" lang="fr-FR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>
              <a:off x="6027465" y="5908675"/>
              <a:ext cx="3847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800</a:t>
              </a:r>
              <a:endParaRPr kumimoji="0" lang="fr-FR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6944419" y="5908675"/>
              <a:ext cx="51296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1000</a:t>
              </a:r>
              <a:endParaRPr kumimoji="0" lang="fr-FR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 flipV="1">
              <a:off x="2114550" y="1641475"/>
              <a:ext cx="1588" cy="38862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2028825" y="5527675"/>
              <a:ext cx="85725" cy="158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 flipH="1">
              <a:off x="2028825" y="4556125"/>
              <a:ext cx="85725" cy="158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22"/>
            <p:cNvSpPr>
              <a:spLocks noChangeShapeType="1"/>
            </p:cNvSpPr>
            <p:nvPr/>
          </p:nvSpPr>
          <p:spPr bwMode="auto">
            <a:xfrm flipH="1">
              <a:off x="2028825" y="3584575"/>
              <a:ext cx="85725" cy="158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 flipH="1">
              <a:off x="2028825" y="2613025"/>
              <a:ext cx="85725" cy="158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24"/>
            <p:cNvSpPr>
              <a:spLocks noChangeShapeType="1"/>
            </p:cNvSpPr>
            <p:nvPr/>
          </p:nvSpPr>
          <p:spPr bwMode="auto">
            <a:xfrm flipH="1">
              <a:off x="2028825" y="1641475"/>
              <a:ext cx="85725" cy="158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32" name="Groupe 31"/>
            <p:cNvGrpSpPr/>
            <p:nvPr/>
          </p:nvGrpSpPr>
          <p:grpSpPr>
            <a:xfrm>
              <a:off x="1738660" y="1501389"/>
              <a:ext cx="256480" cy="4164786"/>
              <a:chOff x="1738660" y="1501389"/>
              <a:chExt cx="256480" cy="4164786"/>
            </a:xfrm>
          </p:grpSpPr>
          <p:sp>
            <p:nvSpPr>
              <p:cNvPr id="57" name="Rectangle 25"/>
              <p:cNvSpPr>
                <a:spLocks noChangeArrowheads="1"/>
              </p:cNvSpPr>
              <p:nvPr/>
            </p:nvSpPr>
            <p:spPr bwMode="auto">
              <a:xfrm>
                <a:off x="1866899" y="5389176"/>
                <a:ext cx="12824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0</a:t>
                </a:r>
                <a:endParaRPr kumimoji="0" lang="fr-FR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8" name="Rectangle 26"/>
              <p:cNvSpPr>
                <a:spLocks noChangeArrowheads="1"/>
              </p:cNvSpPr>
              <p:nvPr/>
            </p:nvSpPr>
            <p:spPr bwMode="auto">
              <a:xfrm>
                <a:off x="1738660" y="4417626"/>
                <a:ext cx="25648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20</a:t>
                </a:r>
                <a:endParaRPr kumimoji="0" lang="fr-FR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" name="Rectangle 27"/>
              <p:cNvSpPr>
                <a:spLocks noChangeArrowheads="1"/>
              </p:cNvSpPr>
              <p:nvPr/>
            </p:nvSpPr>
            <p:spPr bwMode="auto">
              <a:xfrm>
                <a:off x="1738660" y="3446076"/>
                <a:ext cx="25648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40</a:t>
                </a:r>
                <a:endParaRPr kumimoji="0" lang="fr-FR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0" name="Rectangle 28"/>
              <p:cNvSpPr>
                <a:spLocks noChangeArrowheads="1"/>
              </p:cNvSpPr>
              <p:nvPr/>
            </p:nvSpPr>
            <p:spPr bwMode="auto">
              <a:xfrm>
                <a:off x="1738660" y="2472939"/>
                <a:ext cx="25648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60</a:t>
                </a:r>
                <a:endParaRPr kumimoji="0" lang="fr-FR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1" name="Rectangle 29"/>
              <p:cNvSpPr>
                <a:spLocks noChangeArrowheads="1"/>
              </p:cNvSpPr>
              <p:nvPr/>
            </p:nvSpPr>
            <p:spPr bwMode="auto">
              <a:xfrm>
                <a:off x="1738660" y="1501389"/>
                <a:ext cx="25648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80</a:t>
                </a:r>
                <a:endParaRPr kumimoji="0" lang="fr-FR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sp>
          <p:nvSpPr>
            <p:cNvPr id="33" name="Rectangle 34"/>
            <p:cNvSpPr>
              <a:spLocks noChangeArrowheads="1"/>
            </p:cNvSpPr>
            <p:nvPr/>
          </p:nvSpPr>
          <p:spPr bwMode="auto">
            <a:xfrm>
              <a:off x="4304134" y="6280150"/>
              <a:ext cx="89768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temps (j)</a:t>
              </a:r>
              <a:endParaRPr kumimoji="0" lang="fr-FR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" name="Rectangle 35"/>
            <p:cNvSpPr>
              <a:spLocks noChangeArrowheads="1"/>
            </p:cNvSpPr>
            <p:nvPr/>
          </p:nvSpPr>
          <p:spPr bwMode="auto">
            <a:xfrm rot="16200000">
              <a:off x="-799765" y="3141638"/>
              <a:ext cx="4333298" cy="390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[CLD]corporelle moyenne (µg/kg)</a:t>
              </a:r>
              <a:endPara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2314575" y="1155700"/>
              <a:ext cx="4886325" cy="4333875"/>
            </a:xfrm>
            <a:custGeom>
              <a:avLst/>
              <a:gdLst/>
              <a:ahLst/>
              <a:cxnLst>
                <a:cxn ang="0">
                  <a:pos x="7" y="401"/>
                </a:cxn>
                <a:cxn ang="0">
                  <a:pos x="16" y="350"/>
                </a:cxn>
                <a:cxn ang="0">
                  <a:pos x="24" y="305"/>
                </a:cxn>
                <a:cxn ang="0">
                  <a:pos x="32" y="266"/>
                </a:cxn>
                <a:cxn ang="0">
                  <a:pos x="40" y="232"/>
                </a:cxn>
                <a:cxn ang="0">
                  <a:pos x="49" y="202"/>
                </a:cxn>
                <a:cxn ang="0">
                  <a:pos x="57" y="176"/>
                </a:cxn>
                <a:cxn ang="0">
                  <a:pos x="65" y="153"/>
                </a:cxn>
                <a:cxn ang="0">
                  <a:pos x="73" y="133"/>
                </a:cxn>
                <a:cxn ang="0">
                  <a:pos x="81" y="115"/>
                </a:cxn>
                <a:cxn ang="0">
                  <a:pos x="90" y="100"/>
                </a:cxn>
                <a:cxn ang="0">
                  <a:pos x="98" y="86"/>
                </a:cxn>
                <a:cxn ang="0">
                  <a:pos x="106" y="75"/>
                </a:cxn>
                <a:cxn ang="0">
                  <a:pos x="114" y="64"/>
                </a:cxn>
                <a:cxn ang="0">
                  <a:pos x="122" y="55"/>
                </a:cxn>
                <a:cxn ang="0">
                  <a:pos x="131" y="47"/>
                </a:cxn>
                <a:cxn ang="0">
                  <a:pos x="139" y="41"/>
                </a:cxn>
                <a:cxn ang="0">
                  <a:pos x="147" y="35"/>
                </a:cxn>
                <a:cxn ang="0">
                  <a:pos x="155" y="29"/>
                </a:cxn>
                <a:cxn ang="0">
                  <a:pos x="164" y="25"/>
                </a:cxn>
                <a:cxn ang="0">
                  <a:pos x="172" y="21"/>
                </a:cxn>
                <a:cxn ang="0">
                  <a:pos x="180" y="17"/>
                </a:cxn>
                <a:cxn ang="0">
                  <a:pos x="188" y="14"/>
                </a:cxn>
                <a:cxn ang="0">
                  <a:pos x="196" y="11"/>
                </a:cxn>
                <a:cxn ang="0">
                  <a:pos x="205" y="9"/>
                </a:cxn>
                <a:cxn ang="0">
                  <a:pos x="213" y="7"/>
                </a:cxn>
                <a:cxn ang="0">
                  <a:pos x="221" y="5"/>
                </a:cxn>
                <a:cxn ang="0">
                  <a:pos x="229" y="4"/>
                </a:cxn>
                <a:cxn ang="0">
                  <a:pos x="237" y="2"/>
                </a:cxn>
                <a:cxn ang="0">
                  <a:pos x="246" y="1"/>
                </a:cxn>
                <a:cxn ang="0">
                  <a:pos x="254" y="0"/>
                </a:cxn>
                <a:cxn ang="0">
                  <a:pos x="262" y="43"/>
                </a:cxn>
                <a:cxn ang="0">
                  <a:pos x="270" y="95"/>
                </a:cxn>
                <a:cxn ang="0">
                  <a:pos x="279" y="141"/>
                </a:cxn>
                <a:cxn ang="0">
                  <a:pos x="287" y="181"/>
                </a:cxn>
                <a:cxn ang="0">
                  <a:pos x="295" y="216"/>
                </a:cxn>
                <a:cxn ang="0">
                  <a:pos x="303" y="246"/>
                </a:cxn>
                <a:cxn ang="0">
                  <a:pos x="311" y="273"/>
                </a:cxn>
                <a:cxn ang="0">
                  <a:pos x="320" y="296"/>
                </a:cxn>
                <a:cxn ang="0">
                  <a:pos x="328" y="316"/>
                </a:cxn>
                <a:cxn ang="0">
                  <a:pos x="336" y="334"/>
                </a:cxn>
                <a:cxn ang="0">
                  <a:pos x="344" y="350"/>
                </a:cxn>
                <a:cxn ang="0">
                  <a:pos x="352" y="364"/>
                </a:cxn>
                <a:cxn ang="0">
                  <a:pos x="361" y="376"/>
                </a:cxn>
                <a:cxn ang="0">
                  <a:pos x="369" y="386"/>
                </a:cxn>
                <a:cxn ang="0">
                  <a:pos x="377" y="395"/>
                </a:cxn>
                <a:cxn ang="0">
                  <a:pos x="385" y="403"/>
                </a:cxn>
                <a:cxn ang="0">
                  <a:pos x="394" y="410"/>
                </a:cxn>
                <a:cxn ang="0">
                  <a:pos x="402" y="416"/>
                </a:cxn>
                <a:cxn ang="0">
                  <a:pos x="410" y="422"/>
                </a:cxn>
                <a:cxn ang="0">
                  <a:pos x="418" y="426"/>
                </a:cxn>
                <a:cxn ang="0">
                  <a:pos x="426" y="430"/>
                </a:cxn>
                <a:cxn ang="0">
                  <a:pos x="435" y="434"/>
                </a:cxn>
                <a:cxn ang="0">
                  <a:pos x="443" y="437"/>
                </a:cxn>
                <a:cxn ang="0">
                  <a:pos x="451" y="440"/>
                </a:cxn>
                <a:cxn ang="0">
                  <a:pos x="459" y="442"/>
                </a:cxn>
                <a:cxn ang="0">
                  <a:pos x="467" y="444"/>
                </a:cxn>
                <a:cxn ang="0">
                  <a:pos x="476" y="446"/>
                </a:cxn>
                <a:cxn ang="0">
                  <a:pos x="484" y="448"/>
                </a:cxn>
                <a:cxn ang="0">
                  <a:pos x="492" y="449"/>
                </a:cxn>
                <a:cxn ang="0">
                  <a:pos x="500" y="451"/>
                </a:cxn>
                <a:cxn ang="0">
                  <a:pos x="509" y="452"/>
                </a:cxn>
              </a:cxnLst>
              <a:rect l="0" t="0" r="r" b="b"/>
              <a:pathLst>
                <a:path w="513" h="455">
                  <a:moveTo>
                    <a:pt x="0" y="455"/>
                  </a:moveTo>
                  <a:lnTo>
                    <a:pt x="0" y="451"/>
                  </a:lnTo>
                  <a:lnTo>
                    <a:pt x="1" y="448"/>
                  </a:lnTo>
                  <a:lnTo>
                    <a:pt x="1" y="444"/>
                  </a:lnTo>
                  <a:lnTo>
                    <a:pt x="2" y="440"/>
                  </a:lnTo>
                  <a:lnTo>
                    <a:pt x="2" y="436"/>
                  </a:lnTo>
                  <a:lnTo>
                    <a:pt x="3" y="433"/>
                  </a:lnTo>
                  <a:lnTo>
                    <a:pt x="3" y="429"/>
                  </a:lnTo>
                  <a:lnTo>
                    <a:pt x="4" y="425"/>
                  </a:lnTo>
                  <a:lnTo>
                    <a:pt x="4" y="422"/>
                  </a:lnTo>
                  <a:lnTo>
                    <a:pt x="5" y="418"/>
                  </a:lnTo>
                  <a:lnTo>
                    <a:pt x="5" y="415"/>
                  </a:lnTo>
                  <a:lnTo>
                    <a:pt x="6" y="411"/>
                  </a:lnTo>
                  <a:lnTo>
                    <a:pt x="6" y="408"/>
                  </a:lnTo>
                  <a:lnTo>
                    <a:pt x="7" y="404"/>
                  </a:lnTo>
                  <a:lnTo>
                    <a:pt x="7" y="401"/>
                  </a:lnTo>
                  <a:lnTo>
                    <a:pt x="8" y="397"/>
                  </a:lnTo>
                  <a:lnTo>
                    <a:pt x="8" y="394"/>
                  </a:lnTo>
                  <a:lnTo>
                    <a:pt x="9" y="391"/>
                  </a:lnTo>
                  <a:lnTo>
                    <a:pt x="9" y="387"/>
                  </a:lnTo>
                  <a:lnTo>
                    <a:pt x="10" y="384"/>
                  </a:lnTo>
                  <a:lnTo>
                    <a:pt x="11" y="381"/>
                  </a:lnTo>
                  <a:lnTo>
                    <a:pt x="11" y="378"/>
                  </a:lnTo>
                  <a:lnTo>
                    <a:pt x="12" y="374"/>
                  </a:lnTo>
                  <a:lnTo>
                    <a:pt x="12" y="371"/>
                  </a:lnTo>
                  <a:lnTo>
                    <a:pt x="13" y="368"/>
                  </a:lnTo>
                  <a:lnTo>
                    <a:pt x="13" y="365"/>
                  </a:lnTo>
                  <a:lnTo>
                    <a:pt x="14" y="362"/>
                  </a:lnTo>
                  <a:lnTo>
                    <a:pt x="14" y="359"/>
                  </a:lnTo>
                  <a:lnTo>
                    <a:pt x="15" y="356"/>
                  </a:lnTo>
                  <a:lnTo>
                    <a:pt x="15" y="353"/>
                  </a:lnTo>
                  <a:lnTo>
                    <a:pt x="16" y="350"/>
                  </a:lnTo>
                  <a:lnTo>
                    <a:pt x="16" y="347"/>
                  </a:lnTo>
                  <a:lnTo>
                    <a:pt x="17" y="344"/>
                  </a:lnTo>
                  <a:lnTo>
                    <a:pt x="17" y="341"/>
                  </a:lnTo>
                  <a:lnTo>
                    <a:pt x="18" y="338"/>
                  </a:lnTo>
                  <a:lnTo>
                    <a:pt x="18" y="335"/>
                  </a:lnTo>
                  <a:lnTo>
                    <a:pt x="19" y="332"/>
                  </a:lnTo>
                  <a:lnTo>
                    <a:pt x="19" y="329"/>
                  </a:lnTo>
                  <a:lnTo>
                    <a:pt x="20" y="327"/>
                  </a:lnTo>
                  <a:lnTo>
                    <a:pt x="20" y="324"/>
                  </a:lnTo>
                  <a:lnTo>
                    <a:pt x="21" y="321"/>
                  </a:lnTo>
                  <a:lnTo>
                    <a:pt x="21" y="318"/>
                  </a:lnTo>
                  <a:lnTo>
                    <a:pt x="22" y="316"/>
                  </a:lnTo>
                  <a:lnTo>
                    <a:pt x="22" y="313"/>
                  </a:lnTo>
                  <a:lnTo>
                    <a:pt x="23" y="310"/>
                  </a:lnTo>
                  <a:lnTo>
                    <a:pt x="23" y="308"/>
                  </a:lnTo>
                  <a:lnTo>
                    <a:pt x="24" y="305"/>
                  </a:lnTo>
                  <a:lnTo>
                    <a:pt x="24" y="302"/>
                  </a:lnTo>
                  <a:lnTo>
                    <a:pt x="25" y="300"/>
                  </a:lnTo>
                  <a:lnTo>
                    <a:pt x="25" y="297"/>
                  </a:lnTo>
                  <a:lnTo>
                    <a:pt x="26" y="295"/>
                  </a:lnTo>
                  <a:lnTo>
                    <a:pt x="26" y="292"/>
                  </a:lnTo>
                  <a:lnTo>
                    <a:pt x="27" y="290"/>
                  </a:lnTo>
                  <a:lnTo>
                    <a:pt x="27" y="287"/>
                  </a:lnTo>
                  <a:lnTo>
                    <a:pt x="28" y="285"/>
                  </a:lnTo>
                  <a:lnTo>
                    <a:pt x="28" y="282"/>
                  </a:lnTo>
                  <a:lnTo>
                    <a:pt x="29" y="280"/>
                  </a:lnTo>
                  <a:lnTo>
                    <a:pt x="30" y="278"/>
                  </a:lnTo>
                  <a:lnTo>
                    <a:pt x="30" y="275"/>
                  </a:lnTo>
                  <a:lnTo>
                    <a:pt x="31" y="273"/>
                  </a:lnTo>
                  <a:lnTo>
                    <a:pt x="31" y="271"/>
                  </a:lnTo>
                  <a:lnTo>
                    <a:pt x="32" y="268"/>
                  </a:lnTo>
                  <a:lnTo>
                    <a:pt x="32" y="266"/>
                  </a:lnTo>
                  <a:lnTo>
                    <a:pt x="33" y="264"/>
                  </a:lnTo>
                  <a:lnTo>
                    <a:pt x="33" y="261"/>
                  </a:lnTo>
                  <a:lnTo>
                    <a:pt x="34" y="259"/>
                  </a:lnTo>
                  <a:lnTo>
                    <a:pt x="34" y="257"/>
                  </a:lnTo>
                  <a:lnTo>
                    <a:pt x="35" y="255"/>
                  </a:lnTo>
                  <a:lnTo>
                    <a:pt x="35" y="253"/>
                  </a:lnTo>
                  <a:lnTo>
                    <a:pt x="36" y="250"/>
                  </a:lnTo>
                  <a:lnTo>
                    <a:pt x="36" y="248"/>
                  </a:lnTo>
                  <a:lnTo>
                    <a:pt x="37" y="246"/>
                  </a:lnTo>
                  <a:lnTo>
                    <a:pt x="37" y="244"/>
                  </a:lnTo>
                  <a:lnTo>
                    <a:pt x="38" y="242"/>
                  </a:lnTo>
                  <a:lnTo>
                    <a:pt x="38" y="240"/>
                  </a:lnTo>
                  <a:lnTo>
                    <a:pt x="39" y="238"/>
                  </a:lnTo>
                  <a:lnTo>
                    <a:pt x="39" y="236"/>
                  </a:lnTo>
                  <a:lnTo>
                    <a:pt x="40" y="234"/>
                  </a:lnTo>
                  <a:lnTo>
                    <a:pt x="40" y="232"/>
                  </a:lnTo>
                  <a:lnTo>
                    <a:pt x="41" y="230"/>
                  </a:lnTo>
                  <a:lnTo>
                    <a:pt x="41" y="228"/>
                  </a:lnTo>
                  <a:lnTo>
                    <a:pt x="42" y="226"/>
                  </a:lnTo>
                  <a:lnTo>
                    <a:pt x="42" y="224"/>
                  </a:lnTo>
                  <a:lnTo>
                    <a:pt x="43" y="222"/>
                  </a:lnTo>
                  <a:lnTo>
                    <a:pt x="43" y="220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5" y="214"/>
                  </a:lnTo>
                  <a:lnTo>
                    <a:pt x="45" y="213"/>
                  </a:lnTo>
                  <a:lnTo>
                    <a:pt x="46" y="211"/>
                  </a:lnTo>
                  <a:lnTo>
                    <a:pt x="46" y="209"/>
                  </a:lnTo>
                  <a:lnTo>
                    <a:pt x="47" y="207"/>
                  </a:lnTo>
                  <a:lnTo>
                    <a:pt x="47" y="205"/>
                  </a:lnTo>
                  <a:lnTo>
                    <a:pt x="48" y="204"/>
                  </a:lnTo>
                  <a:lnTo>
                    <a:pt x="49" y="202"/>
                  </a:lnTo>
                  <a:lnTo>
                    <a:pt x="49" y="200"/>
                  </a:lnTo>
                  <a:lnTo>
                    <a:pt x="50" y="198"/>
                  </a:lnTo>
                  <a:lnTo>
                    <a:pt x="50" y="197"/>
                  </a:lnTo>
                  <a:lnTo>
                    <a:pt x="51" y="195"/>
                  </a:lnTo>
                  <a:lnTo>
                    <a:pt x="51" y="193"/>
                  </a:lnTo>
                  <a:lnTo>
                    <a:pt x="52" y="192"/>
                  </a:lnTo>
                  <a:lnTo>
                    <a:pt x="52" y="190"/>
                  </a:lnTo>
                  <a:lnTo>
                    <a:pt x="53" y="188"/>
                  </a:lnTo>
                  <a:lnTo>
                    <a:pt x="53" y="187"/>
                  </a:lnTo>
                  <a:lnTo>
                    <a:pt x="54" y="185"/>
                  </a:lnTo>
                  <a:lnTo>
                    <a:pt x="54" y="183"/>
                  </a:lnTo>
                  <a:lnTo>
                    <a:pt x="55" y="182"/>
                  </a:lnTo>
                  <a:lnTo>
                    <a:pt x="55" y="180"/>
                  </a:lnTo>
                  <a:lnTo>
                    <a:pt x="56" y="179"/>
                  </a:lnTo>
                  <a:lnTo>
                    <a:pt x="56" y="177"/>
                  </a:lnTo>
                  <a:lnTo>
                    <a:pt x="57" y="176"/>
                  </a:lnTo>
                  <a:lnTo>
                    <a:pt x="57" y="174"/>
                  </a:lnTo>
                  <a:lnTo>
                    <a:pt x="58" y="173"/>
                  </a:lnTo>
                  <a:lnTo>
                    <a:pt x="58" y="171"/>
                  </a:lnTo>
                  <a:lnTo>
                    <a:pt x="59" y="170"/>
                  </a:lnTo>
                  <a:lnTo>
                    <a:pt x="59" y="168"/>
                  </a:lnTo>
                  <a:lnTo>
                    <a:pt x="60" y="167"/>
                  </a:lnTo>
                  <a:lnTo>
                    <a:pt x="60" y="165"/>
                  </a:lnTo>
                  <a:lnTo>
                    <a:pt x="61" y="164"/>
                  </a:lnTo>
                  <a:lnTo>
                    <a:pt x="61" y="162"/>
                  </a:lnTo>
                  <a:lnTo>
                    <a:pt x="62" y="161"/>
                  </a:lnTo>
                  <a:lnTo>
                    <a:pt x="62" y="160"/>
                  </a:lnTo>
                  <a:lnTo>
                    <a:pt x="63" y="158"/>
                  </a:lnTo>
                  <a:lnTo>
                    <a:pt x="63" y="157"/>
                  </a:lnTo>
                  <a:lnTo>
                    <a:pt x="64" y="155"/>
                  </a:lnTo>
                  <a:lnTo>
                    <a:pt x="64" y="154"/>
                  </a:lnTo>
                  <a:lnTo>
                    <a:pt x="65" y="153"/>
                  </a:lnTo>
                  <a:lnTo>
                    <a:pt x="65" y="151"/>
                  </a:lnTo>
                  <a:lnTo>
                    <a:pt x="66" y="150"/>
                  </a:lnTo>
                  <a:lnTo>
                    <a:pt x="66" y="149"/>
                  </a:lnTo>
                  <a:lnTo>
                    <a:pt x="67" y="147"/>
                  </a:lnTo>
                  <a:lnTo>
                    <a:pt x="68" y="146"/>
                  </a:lnTo>
                  <a:lnTo>
                    <a:pt x="68" y="145"/>
                  </a:lnTo>
                  <a:lnTo>
                    <a:pt x="69" y="144"/>
                  </a:lnTo>
                  <a:lnTo>
                    <a:pt x="69" y="142"/>
                  </a:lnTo>
                  <a:lnTo>
                    <a:pt x="70" y="141"/>
                  </a:lnTo>
                  <a:lnTo>
                    <a:pt x="70" y="140"/>
                  </a:lnTo>
                  <a:lnTo>
                    <a:pt x="71" y="139"/>
                  </a:lnTo>
                  <a:lnTo>
                    <a:pt x="71" y="137"/>
                  </a:lnTo>
                  <a:lnTo>
                    <a:pt x="72" y="136"/>
                  </a:lnTo>
                  <a:lnTo>
                    <a:pt x="72" y="135"/>
                  </a:lnTo>
                  <a:lnTo>
                    <a:pt x="73" y="134"/>
                  </a:lnTo>
                  <a:lnTo>
                    <a:pt x="73" y="133"/>
                  </a:lnTo>
                  <a:lnTo>
                    <a:pt x="74" y="132"/>
                  </a:lnTo>
                  <a:lnTo>
                    <a:pt x="74" y="130"/>
                  </a:lnTo>
                  <a:lnTo>
                    <a:pt x="75" y="129"/>
                  </a:lnTo>
                  <a:lnTo>
                    <a:pt x="75" y="128"/>
                  </a:lnTo>
                  <a:lnTo>
                    <a:pt x="76" y="127"/>
                  </a:lnTo>
                  <a:lnTo>
                    <a:pt x="76" y="126"/>
                  </a:lnTo>
                  <a:lnTo>
                    <a:pt x="77" y="125"/>
                  </a:lnTo>
                  <a:lnTo>
                    <a:pt x="77" y="124"/>
                  </a:lnTo>
                  <a:lnTo>
                    <a:pt x="78" y="123"/>
                  </a:lnTo>
                  <a:lnTo>
                    <a:pt x="78" y="121"/>
                  </a:lnTo>
                  <a:lnTo>
                    <a:pt x="79" y="120"/>
                  </a:lnTo>
                  <a:lnTo>
                    <a:pt x="79" y="119"/>
                  </a:lnTo>
                  <a:lnTo>
                    <a:pt x="80" y="118"/>
                  </a:lnTo>
                  <a:lnTo>
                    <a:pt x="80" y="117"/>
                  </a:lnTo>
                  <a:lnTo>
                    <a:pt x="81" y="116"/>
                  </a:lnTo>
                  <a:lnTo>
                    <a:pt x="81" y="115"/>
                  </a:lnTo>
                  <a:lnTo>
                    <a:pt x="82" y="114"/>
                  </a:lnTo>
                  <a:lnTo>
                    <a:pt x="82" y="113"/>
                  </a:lnTo>
                  <a:lnTo>
                    <a:pt x="83" y="112"/>
                  </a:lnTo>
                  <a:lnTo>
                    <a:pt x="83" y="111"/>
                  </a:lnTo>
                  <a:lnTo>
                    <a:pt x="84" y="110"/>
                  </a:lnTo>
                  <a:lnTo>
                    <a:pt x="84" y="109"/>
                  </a:lnTo>
                  <a:lnTo>
                    <a:pt x="85" y="108"/>
                  </a:lnTo>
                  <a:lnTo>
                    <a:pt x="85" y="107"/>
                  </a:lnTo>
                  <a:lnTo>
                    <a:pt x="86" y="106"/>
                  </a:lnTo>
                  <a:lnTo>
                    <a:pt x="87" y="105"/>
                  </a:lnTo>
                  <a:lnTo>
                    <a:pt x="87" y="104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9" y="102"/>
                  </a:lnTo>
                  <a:lnTo>
                    <a:pt x="89" y="101"/>
                  </a:lnTo>
                  <a:lnTo>
                    <a:pt x="90" y="100"/>
                  </a:lnTo>
                  <a:lnTo>
                    <a:pt x="90" y="99"/>
                  </a:lnTo>
                  <a:lnTo>
                    <a:pt x="91" y="98"/>
                  </a:lnTo>
                  <a:lnTo>
                    <a:pt x="91" y="97"/>
                  </a:lnTo>
                  <a:lnTo>
                    <a:pt x="92" y="96"/>
                  </a:lnTo>
                  <a:lnTo>
                    <a:pt x="92" y="95"/>
                  </a:lnTo>
                  <a:lnTo>
                    <a:pt x="93" y="95"/>
                  </a:lnTo>
                  <a:lnTo>
                    <a:pt x="93" y="94"/>
                  </a:lnTo>
                  <a:lnTo>
                    <a:pt x="94" y="93"/>
                  </a:lnTo>
                  <a:lnTo>
                    <a:pt x="94" y="92"/>
                  </a:lnTo>
                  <a:lnTo>
                    <a:pt x="95" y="91"/>
                  </a:lnTo>
                  <a:lnTo>
                    <a:pt x="95" y="90"/>
                  </a:lnTo>
                  <a:lnTo>
                    <a:pt x="96" y="90"/>
                  </a:lnTo>
                  <a:lnTo>
                    <a:pt x="96" y="89"/>
                  </a:lnTo>
                  <a:lnTo>
                    <a:pt x="97" y="88"/>
                  </a:lnTo>
                  <a:lnTo>
                    <a:pt x="97" y="87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9" y="85"/>
                  </a:lnTo>
                  <a:lnTo>
                    <a:pt x="99" y="84"/>
                  </a:lnTo>
                  <a:lnTo>
                    <a:pt x="100" y="83"/>
                  </a:lnTo>
                  <a:lnTo>
                    <a:pt x="100" y="83"/>
                  </a:lnTo>
                  <a:lnTo>
                    <a:pt x="101" y="82"/>
                  </a:lnTo>
                  <a:lnTo>
                    <a:pt x="101" y="81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103" y="79"/>
                  </a:lnTo>
                  <a:lnTo>
                    <a:pt x="103" y="78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05" y="76"/>
                  </a:lnTo>
                  <a:lnTo>
                    <a:pt x="106" y="75"/>
                  </a:lnTo>
                  <a:lnTo>
                    <a:pt x="106" y="75"/>
                  </a:lnTo>
                  <a:lnTo>
                    <a:pt x="107" y="74"/>
                  </a:lnTo>
                  <a:lnTo>
                    <a:pt x="107" y="73"/>
                  </a:lnTo>
                  <a:lnTo>
                    <a:pt x="108" y="73"/>
                  </a:lnTo>
                  <a:lnTo>
                    <a:pt x="108" y="72"/>
                  </a:lnTo>
                  <a:lnTo>
                    <a:pt x="109" y="71"/>
                  </a:lnTo>
                  <a:lnTo>
                    <a:pt x="109" y="71"/>
                  </a:lnTo>
                  <a:lnTo>
                    <a:pt x="110" y="70"/>
                  </a:lnTo>
                  <a:lnTo>
                    <a:pt x="110" y="69"/>
                  </a:lnTo>
                  <a:lnTo>
                    <a:pt x="111" y="69"/>
                  </a:lnTo>
                  <a:lnTo>
                    <a:pt x="111" y="68"/>
                  </a:lnTo>
                  <a:lnTo>
                    <a:pt x="112" y="67"/>
                  </a:lnTo>
                  <a:lnTo>
                    <a:pt x="112" y="67"/>
                  </a:lnTo>
                  <a:lnTo>
                    <a:pt x="113" y="66"/>
                  </a:lnTo>
                  <a:lnTo>
                    <a:pt x="113" y="66"/>
                  </a:lnTo>
                  <a:lnTo>
                    <a:pt x="114" y="65"/>
                  </a:lnTo>
                  <a:lnTo>
                    <a:pt x="114" y="64"/>
                  </a:lnTo>
                  <a:lnTo>
                    <a:pt x="115" y="64"/>
                  </a:lnTo>
                  <a:lnTo>
                    <a:pt x="115" y="63"/>
                  </a:lnTo>
                  <a:lnTo>
                    <a:pt x="116" y="63"/>
                  </a:lnTo>
                  <a:lnTo>
                    <a:pt x="116" y="62"/>
                  </a:lnTo>
                  <a:lnTo>
                    <a:pt x="117" y="61"/>
                  </a:lnTo>
                  <a:lnTo>
                    <a:pt x="117" y="61"/>
                  </a:lnTo>
                  <a:lnTo>
                    <a:pt x="118" y="60"/>
                  </a:lnTo>
                  <a:lnTo>
                    <a:pt x="118" y="60"/>
                  </a:lnTo>
                  <a:lnTo>
                    <a:pt x="119" y="59"/>
                  </a:lnTo>
                  <a:lnTo>
                    <a:pt x="119" y="59"/>
                  </a:lnTo>
                  <a:lnTo>
                    <a:pt x="120" y="58"/>
                  </a:lnTo>
                  <a:lnTo>
                    <a:pt x="120" y="57"/>
                  </a:lnTo>
                  <a:lnTo>
                    <a:pt x="121" y="57"/>
                  </a:lnTo>
                  <a:lnTo>
                    <a:pt x="121" y="56"/>
                  </a:lnTo>
                  <a:lnTo>
                    <a:pt x="122" y="56"/>
                  </a:lnTo>
                  <a:lnTo>
                    <a:pt x="122" y="55"/>
                  </a:lnTo>
                  <a:lnTo>
                    <a:pt x="123" y="55"/>
                  </a:lnTo>
                  <a:lnTo>
                    <a:pt x="123" y="54"/>
                  </a:lnTo>
                  <a:lnTo>
                    <a:pt x="124" y="54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7" y="51"/>
                  </a:lnTo>
                  <a:lnTo>
                    <a:pt x="127" y="51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9" y="49"/>
                  </a:lnTo>
                  <a:lnTo>
                    <a:pt x="129" y="49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2" y="47"/>
                  </a:lnTo>
                  <a:lnTo>
                    <a:pt x="132" y="46"/>
                  </a:lnTo>
                  <a:lnTo>
                    <a:pt x="133" y="46"/>
                  </a:lnTo>
                  <a:lnTo>
                    <a:pt x="133" y="45"/>
                  </a:lnTo>
                  <a:lnTo>
                    <a:pt x="134" y="45"/>
                  </a:lnTo>
                  <a:lnTo>
                    <a:pt x="134" y="44"/>
                  </a:lnTo>
                  <a:lnTo>
                    <a:pt x="135" y="44"/>
                  </a:lnTo>
                  <a:lnTo>
                    <a:pt x="135" y="43"/>
                  </a:lnTo>
                  <a:lnTo>
                    <a:pt x="136" y="43"/>
                  </a:lnTo>
                  <a:lnTo>
                    <a:pt x="136" y="43"/>
                  </a:lnTo>
                  <a:lnTo>
                    <a:pt x="137" y="42"/>
                  </a:lnTo>
                  <a:lnTo>
                    <a:pt x="137" y="42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39" y="41"/>
                  </a:lnTo>
                  <a:lnTo>
                    <a:pt x="139" y="40"/>
                  </a:lnTo>
                  <a:lnTo>
                    <a:pt x="140" y="40"/>
                  </a:lnTo>
                  <a:lnTo>
                    <a:pt x="140" y="39"/>
                  </a:lnTo>
                  <a:lnTo>
                    <a:pt x="141" y="39"/>
                  </a:lnTo>
                  <a:lnTo>
                    <a:pt x="141" y="39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3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6" y="36"/>
                  </a:lnTo>
                  <a:lnTo>
                    <a:pt x="146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8" y="34"/>
                  </a:lnTo>
                  <a:lnTo>
                    <a:pt x="148" y="34"/>
                  </a:lnTo>
                  <a:lnTo>
                    <a:pt x="149" y="34"/>
                  </a:lnTo>
                  <a:lnTo>
                    <a:pt x="149" y="33"/>
                  </a:lnTo>
                  <a:lnTo>
                    <a:pt x="150" y="33"/>
                  </a:lnTo>
                  <a:lnTo>
                    <a:pt x="150" y="33"/>
                  </a:lnTo>
                  <a:lnTo>
                    <a:pt x="151" y="32"/>
                  </a:lnTo>
                  <a:lnTo>
                    <a:pt x="151" y="32"/>
                  </a:lnTo>
                  <a:lnTo>
                    <a:pt x="152" y="32"/>
                  </a:lnTo>
                  <a:lnTo>
                    <a:pt x="152" y="31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5" y="30"/>
                  </a:lnTo>
                  <a:lnTo>
                    <a:pt x="155" y="29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7" y="28"/>
                  </a:lnTo>
                  <a:lnTo>
                    <a:pt x="157" y="28"/>
                  </a:lnTo>
                  <a:lnTo>
                    <a:pt x="158" y="28"/>
                  </a:lnTo>
                  <a:lnTo>
                    <a:pt x="158" y="27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60" y="27"/>
                  </a:lnTo>
                  <a:lnTo>
                    <a:pt x="160" y="26"/>
                  </a:lnTo>
                  <a:lnTo>
                    <a:pt x="161" y="26"/>
                  </a:lnTo>
                  <a:lnTo>
                    <a:pt x="161" y="26"/>
                  </a:lnTo>
                  <a:lnTo>
                    <a:pt x="162" y="26"/>
                  </a:lnTo>
                  <a:lnTo>
                    <a:pt x="162" y="25"/>
                  </a:lnTo>
                  <a:lnTo>
                    <a:pt x="163" y="25"/>
                  </a:lnTo>
                  <a:lnTo>
                    <a:pt x="164" y="25"/>
                  </a:lnTo>
                  <a:lnTo>
                    <a:pt x="164" y="24"/>
                  </a:lnTo>
                  <a:lnTo>
                    <a:pt x="165" y="24"/>
                  </a:lnTo>
                  <a:lnTo>
                    <a:pt x="165" y="24"/>
                  </a:lnTo>
                  <a:lnTo>
                    <a:pt x="166" y="24"/>
                  </a:lnTo>
                  <a:lnTo>
                    <a:pt x="166" y="23"/>
                  </a:lnTo>
                  <a:lnTo>
                    <a:pt x="167" y="23"/>
                  </a:lnTo>
                  <a:lnTo>
                    <a:pt x="167" y="23"/>
                  </a:lnTo>
                  <a:lnTo>
                    <a:pt x="168" y="23"/>
                  </a:lnTo>
                  <a:lnTo>
                    <a:pt x="168" y="22"/>
                  </a:lnTo>
                  <a:lnTo>
                    <a:pt x="169" y="22"/>
                  </a:lnTo>
                  <a:lnTo>
                    <a:pt x="169" y="22"/>
                  </a:lnTo>
                  <a:lnTo>
                    <a:pt x="170" y="22"/>
                  </a:lnTo>
                  <a:lnTo>
                    <a:pt x="170" y="21"/>
                  </a:lnTo>
                  <a:lnTo>
                    <a:pt x="171" y="21"/>
                  </a:lnTo>
                  <a:lnTo>
                    <a:pt x="171" y="21"/>
                  </a:lnTo>
                  <a:lnTo>
                    <a:pt x="172" y="21"/>
                  </a:lnTo>
                  <a:lnTo>
                    <a:pt x="172" y="20"/>
                  </a:lnTo>
                  <a:lnTo>
                    <a:pt x="173" y="20"/>
                  </a:lnTo>
                  <a:lnTo>
                    <a:pt x="173" y="20"/>
                  </a:lnTo>
                  <a:lnTo>
                    <a:pt x="174" y="20"/>
                  </a:lnTo>
                  <a:lnTo>
                    <a:pt x="174" y="19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7" y="18"/>
                  </a:lnTo>
                  <a:lnTo>
                    <a:pt x="177" y="18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79" y="18"/>
                  </a:lnTo>
                  <a:lnTo>
                    <a:pt x="179" y="17"/>
                  </a:lnTo>
                  <a:lnTo>
                    <a:pt x="180" y="17"/>
                  </a:lnTo>
                  <a:lnTo>
                    <a:pt x="180" y="17"/>
                  </a:lnTo>
                  <a:lnTo>
                    <a:pt x="181" y="17"/>
                  </a:lnTo>
                  <a:lnTo>
                    <a:pt x="181" y="17"/>
                  </a:lnTo>
                  <a:lnTo>
                    <a:pt x="182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6" y="15"/>
                  </a:lnTo>
                  <a:lnTo>
                    <a:pt x="186" y="15"/>
                  </a:lnTo>
                  <a:lnTo>
                    <a:pt x="187" y="15"/>
                  </a:lnTo>
                  <a:lnTo>
                    <a:pt x="187" y="14"/>
                  </a:lnTo>
                  <a:lnTo>
                    <a:pt x="188" y="14"/>
                  </a:lnTo>
                  <a:lnTo>
                    <a:pt x="188" y="14"/>
                  </a:lnTo>
                  <a:lnTo>
                    <a:pt x="189" y="14"/>
                  </a:lnTo>
                  <a:lnTo>
                    <a:pt x="189" y="14"/>
                  </a:lnTo>
                  <a:lnTo>
                    <a:pt x="190" y="13"/>
                  </a:lnTo>
                  <a:lnTo>
                    <a:pt x="190" y="13"/>
                  </a:lnTo>
                  <a:lnTo>
                    <a:pt x="191" y="13"/>
                  </a:lnTo>
                  <a:lnTo>
                    <a:pt x="191" y="13"/>
                  </a:lnTo>
                  <a:lnTo>
                    <a:pt x="192" y="13"/>
                  </a:lnTo>
                  <a:lnTo>
                    <a:pt x="192" y="13"/>
                  </a:lnTo>
                  <a:lnTo>
                    <a:pt x="193" y="12"/>
                  </a:lnTo>
                  <a:lnTo>
                    <a:pt x="193" y="12"/>
                  </a:lnTo>
                  <a:lnTo>
                    <a:pt x="194" y="12"/>
                  </a:lnTo>
                  <a:lnTo>
                    <a:pt x="194" y="12"/>
                  </a:lnTo>
                  <a:lnTo>
                    <a:pt x="195" y="12"/>
                  </a:lnTo>
                  <a:lnTo>
                    <a:pt x="195" y="12"/>
                  </a:lnTo>
                  <a:lnTo>
                    <a:pt x="196" y="11"/>
                  </a:lnTo>
                  <a:lnTo>
                    <a:pt x="196" y="11"/>
                  </a:lnTo>
                  <a:lnTo>
                    <a:pt x="197" y="11"/>
                  </a:lnTo>
                  <a:lnTo>
                    <a:pt x="197" y="11"/>
                  </a:lnTo>
                  <a:lnTo>
                    <a:pt x="198" y="11"/>
                  </a:lnTo>
                  <a:lnTo>
                    <a:pt x="198" y="11"/>
                  </a:lnTo>
                  <a:lnTo>
                    <a:pt x="199" y="11"/>
                  </a:lnTo>
                  <a:lnTo>
                    <a:pt x="199" y="10"/>
                  </a:lnTo>
                  <a:lnTo>
                    <a:pt x="200" y="10"/>
                  </a:lnTo>
                  <a:lnTo>
                    <a:pt x="200" y="10"/>
                  </a:lnTo>
                  <a:lnTo>
                    <a:pt x="201" y="10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203" y="10"/>
                  </a:lnTo>
                  <a:lnTo>
                    <a:pt x="203" y="9"/>
                  </a:lnTo>
                  <a:lnTo>
                    <a:pt x="204" y="9"/>
                  </a:lnTo>
                  <a:lnTo>
                    <a:pt x="204" y="9"/>
                  </a:lnTo>
                  <a:lnTo>
                    <a:pt x="205" y="9"/>
                  </a:lnTo>
                  <a:lnTo>
                    <a:pt x="205" y="9"/>
                  </a:lnTo>
                  <a:lnTo>
                    <a:pt x="206" y="9"/>
                  </a:lnTo>
                  <a:lnTo>
                    <a:pt x="206" y="9"/>
                  </a:lnTo>
                  <a:lnTo>
                    <a:pt x="207" y="8"/>
                  </a:lnTo>
                  <a:lnTo>
                    <a:pt x="207" y="8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09" y="8"/>
                  </a:lnTo>
                  <a:lnTo>
                    <a:pt x="209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11" y="7"/>
                  </a:lnTo>
                  <a:lnTo>
                    <a:pt x="211" y="7"/>
                  </a:lnTo>
                  <a:lnTo>
                    <a:pt x="212" y="7"/>
                  </a:lnTo>
                  <a:lnTo>
                    <a:pt x="212" y="7"/>
                  </a:lnTo>
                  <a:lnTo>
                    <a:pt x="213" y="7"/>
                  </a:lnTo>
                  <a:lnTo>
                    <a:pt x="213" y="7"/>
                  </a:lnTo>
                  <a:lnTo>
                    <a:pt x="214" y="7"/>
                  </a:lnTo>
                  <a:lnTo>
                    <a:pt x="214" y="7"/>
                  </a:lnTo>
                  <a:lnTo>
                    <a:pt x="215" y="6"/>
                  </a:lnTo>
                  <a:lnTo>
                    <a:pt x="215" y="6"/>
                  </a:lnTo>
                  <a:lnTo>
                    <a:pt x="216" y="6"/>
                  </a:lnTo>
                  <a:lnTo>
                    <a:pt x="216" y="6"/>
                  </a:lnTo>
                  <a:lnTo>
                    <a:pt x="217" y="6"/>
                  </a:lnTo>
                  <a:lnTo>
                    <a:pt x="217" y="6"/>
                  </a:lnTo>
                  <a:lnTo>
                    <a:pt x="218" y="6"/>
                  </a:lnTo>
                  <a:lnTo>
                    <a:pt x="218" y="6"/>
                  </a:lnTo>
                  <a:lnTo>
                    <a:pt x="219" y="6"/>
                  </a:lnTo>
                  <a:lnTo>
                    <a:pt x="219" y="5"/>
                  </a:lnTo>
                  <a:lnTo>
                    <a:pt x="220" y="5"/>
                  </a:lnTo>
                  <a:lnTo>
                    <a:pt x="221" y="5"/>
                  </a:lnTo>
                  <a:lnTo>
                    <a:pt x="221" y="5"/>
                  </a:lnTo>
                  <a:lnTo>
                    <a:pt x="222" y="5"/>
                  </a:lnTo>
                  <a:lnTo>
                    <a:pt x="222" y="5"/>
                  </a:lnTo>
                  <a:lnTo>
                    <a:pt x="223" y="5"/>
                  </a:lnTo>
                  <a:lnTo>
                    <a:pt x="223" y="5"/>
                  </a:lnTo>
                  <a:lnTo>
                    <a:pt x="224" y="5"/>
                  </a:lnTo>
                  <a:lnTo>
                    <a:pt x="224" y="4"/>
                  </a:lnTo>
                  <a:lnTo>
                    <a:pt x="225" y="4"/>
                  </a:lnTo>
                  <a:lnTo>
                    <a:pt x="225" y="4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227" y="4"/>
                  </a:lnTo>
                  <a:lnTo>
                    <a:pt x="227" y="4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29" y="4"/>
                  </a:lnTo>
                  <a:lnTo>
                    <a:pt x="229" y="4"/>
                  </a:lnTo>
                  <a:lnTo>
                    <a:pt x="230" y="3"/>
                  </a:lnTo>
                  <a:lnTo>
                    <a:pt x="230" y="3"/>
                  </a:lnTo>
                  <a:lnTo>
                    <a:pt x="231" y="3"/>
                  </a:lnTo>
                  <a:lnTo>
                    <a:pt x="231" y="3"/>
                  </a:lnTo>
                  <a:lnTo>
                    <a:pt x="232" y="3"/>
                  </a:lnTo>
                  <a:lnTo>
                    <a:pt x="232" y="3"/>
                  </a:lnTo>
                  <a:lnTo>
                    <a:pt x="233" y="3"/>
                  </a:lnTo>
                  <a:lnTo>
                    <a:pt x="233" y="3"/>
                  </a:lnTo>
                  <a:lnTo>
                    <a:pt x="234" y="3"/>
                  </a:lnTo>
                  <a:lnTo>
                    <a:pt x="234" y="3"/>
                  </a:lnTo>
                  <a:lnTo>
                    <a:pt x="235" y="3"/>
                  </a:lnTo>
                  <a:lnTo>
                    <a:pt x="235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237" y="2"/>
                  </a:lnTo>
                  <a:lnTo>
                    <a:pt x="237" y="2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39" y="2"/>
                  </a:lnTo>
                  <a:lnTo>
                    <a:pt x="240" y="2"/>
                  </a:lnTo>
                  <a:lnTo>
                    <a:pt x="240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2" y="1"/>
                  </a:lnTo>
                  <a:lnTo>
                    <a:pt x="242" y="1"/>
                  </a:lnTo>
                  <a:lnTo>
                    <a:pt x="243" y="1"/>
                  </a:lnTo>
                  <a:lnTo>
                    <a:pt x="243" y="1"/>
                  </a:lnTo>
                  <a:lnTo>
                    <a:pt x="244" y="1"/>
                  </a:lnTo>
                  <a:lnTo>
                    <a:pt x="244" y="1"/>
                  </a:lnTo>
                  <a:lnTo>
                    <a:pt x="245" y="1"/>
                  </a:lnTo>
                  <a:lnTo>
                    <a:pt x="245" y="1"/>
                  </a:lnTo>
                  <a:lnTo>
                    <a:pt x="246" y="1"/>
                  </a:lnTo>
                  <a:lnTo>
                    <a:pt x="246" y="1"/>
                  </a:lnTo>
                  <a:lnTo>
                    <a:pt x="247" y="1"/>
                  </a:lnTo>
                  <a:lnTo>
                    <a:pt x="247" y="1"/>
                  </a:lnTo>
                  <a:lnTo>
                    <a:pt x="248" y="1"/>
                  </a:lnTo>
                  <a:lnTo>
                    <a:pt x="248" y="1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6" y="0"/>
                  </a:lnTo>
                  <a:lnTo>
                    <a:pt x="256" y="3"/>
                  </a:lnTo>
                  <a:lnTo>
                    <a:pt x="257" y="7"/>
                  </a:lnTo>
                  <a:lnTo>
                    <a:pt x="257" y="11"/>
                  </a:lnTo>
                  <a:lnTo>
                    <a:pt x="258" y="15"/>
                  </a:lnTo>
                  <a:lnTo>
                    <a:pt x="259" y="18"/>
                  </a:lnTo>
                  <a:lnTo>
                    <a:pt x="259" y="22"/>
                  </a:lnTo>
                  <a:lnTo>
                    <a:pt x="260" y="26"/>
                  </a:lnTo>
                  <a:lnTo>
                    <a:pt x="260" y="29"/>
                  </a:lnTo>
                  <a:lnTo>
                    <a:pt x="261" y="33"/>
                  </a:lnTo>
                  <a:lnTo>
                    <a:pt x="261" y="36"/>
                  </a:lnTo>
                  <a:lnTo>
                    <a:pt x="262" y="40"/>
                  </a:lnTo>
                  <a:lnTo>
                    <a:pt x="262" y="43"/>
                  </a:lnTo>
                  <a:lnTo>
                    <a:pt x="263" y="47"/>
                  </a:lnTo>
                  <a:lnTo>
                    <a:pt x="263" y="50"/>
                  </a:lnTo>
                  <a:lnTo>
                    <a:pt x="264" y="54"/>
                  </a:lnTo>
                  <a:lnTo>
                    <a:pt x="264" y="57"/>
                  </a:lnTo>
                  <a:lnTo>
                    <a:pt x="265" y="60"/>
                  </a:lnTo>
                  <a:lnTo>
                    <a:pt x="265" y="64"/>
                  </a:lnTo>
                  <a:lnTo>
                    <a:pt x="266" y="67"/>
                  </a:lnTo>
                  <a:lnTo>
                    <a:pt x="266" y="70"/>
                  </a:lnTo>
                  <a:lnTo>
                    <a:pt x="267" y="74"/>
                  </a:lnTo>
                  <a:lnTo>
                    <a:pt x="267" y="77"/>
                  </a:lnTo>
                  <a:lnTo>
                    <a:pt x="268" y="80"/>
                  </a:lnTo>
                  <a:lnTo>
                    <a:pt x="268" y="83"/>
                  </a:lnTo>
                  <a:lnTo>
                    <a:pt x="269" y="86"/>
                  </a:lnTo>
                  <a:lnTo>
                    <a:pt x="269" y="89"/>
                  </a:lnTo>
                  <a:lnTo>
                    <a:pt x="270" y="92"/>
                  </a:lnTo>
                  <a:lnTo>
                    <a:pt x="270" y="95"/>
                  </a:lnTo>
                  <a:lnTo>
                    <a:pt x="271" y="98"/>
                  </a:lnTo>
                  <a:lnTo>
                    <a:pt x="271" y="101"/>
                  </a:lnTo>
                  <a:lnTo>
                    <a:pt x="272" y="104"/>
                  </a:lnTo>
                  <a:lnTo>
                    <a:pt x="272" y="107"/>
                  </a:lnTo>
                  <a:lnTo>
                    <a:pt x="273" y="110"/>
                  </a:lnTo>
                  <a:lnTo>
                    <a:pt x="273" y="113"/>
                  </a:lnTo>
                  <a:lnTo>
                    <a:pt x="274" y="116"/>
                  </a:lnTo>
                  <a:lnTo>
                    <a:pt x="274" y="119"/>
                  </a:lnTo>
                  <a:lnTo>
                    <a:pt x="275" y="122"/>
                  </a:lnTo>
                  <a:lnTo>
                    <a:pt x="275" y="125"/>
                  </a:lnTo>
                  <a:lnTo>
                    <a:pt x="276" y="127"/>
                  </a:lnTo>
                  <a:lnTo>
                    <a:pt x="276" y="130"/>
                  </a:lnTo>
                  <a:lnTo>
                    <a:pt x="277" y="133"/>
                  </a:lnTo>
                  <a:lnTo>
                    <a:pt x="278" y="136"/>
                  </a:lnTo>
                  <a:lnTo>
                    <a:pt x="278" y="138"/>
                  </a:lnTo>
                  <a:lnTo>
                    <a:pt x="279" y="141"/>
                  </a:lnTo>
                  <a:lnTo>
                    <a:pt x="279" y="144"/>
                  </a:lnTo>
                  <a:lnTo>
                    <a:pt x="280" y="146"/>
                  </a:lnTo>
                  <a:lnTo>
                    <a:pt x="280" y="149"/>
                  </a:lnTo>
                  <a:lnTo>
                    <a:pt x="281" y="151"/>
                  </a:lnTo>
                  <a:lnTo>
                    <a:pt x="281" y="154"/>
                  </a:lnTo>
                  <a:lnTo>
                    <a:pt x="282" y="156"/>
                  </a:lnTo>
                  <a:lnTo>
                    <a:pt x="282" y="159"/>
                  </a:lnTo>
                  <a:lnTo>
                    <a:pt x="283" y="161"/>
                  </a:lnTo>
                  <a:lnTo>
                    <a:pt x="283" y="164"/>
                  </a:lnTo>
                  <a:lnTo>
                    <a:pt x="284" y="166"/>
                  </a:lnTo>
                  <a:lnTo>
                    <a:pt x="284" y="169"/>
                  </a:lnTo>
                  <a:lnTo>
                    <a:pt x="285" y="171"/>
                  </a:lnTo>
                  <a:lnTo>
                    <a:pt x="285" y="174"/>
                  </a:lnTo>
                  <a:lnTo>
                    <a:pt x="286" y="176"/>
                  </a:lnTo>
                  <a:lnTo>
                    <a:pt x="286" y="178"/>
                  </a:lnTo>
                  <a:lnTo>
                    <a:pt x="287" y="181"/>
                  </a:lnTo>
                  <a:lnTo>
                    <a:pt x="287" y="183"/>
                  </a:lnTo>
                  <a:lnTo>
                    <a:pt x="288" y="185"/>
                  </a:lnTo>
                  <a:lnTo>
                    <a:pt x="288" y="188"/>
                  </a:lnTo>
                  <a:lnTo>
                    <a:pt x="289" y="190"/>
                  </a:lnTo>
                  <a:lnTo>
                    <a:pt x="289" y="192"/>
                  </a:lnTo>
                  <a:lnTo>
                    <a:pt x="290" y="194"/>
                  </a:lnTo>
                  <a:lnTo>
                    <a:pt x="290" y="197"/>
                  </a:lnTo>
                  <a:lnTo>
                    <a:pt x="291" y="199"/>
                  </a:lnTo>
                  <a:lnTo>
                    <a:pt x="291" y="201"/>
                  </a:lnTo>
                  <a:lnTo>
                    <a:pt x="292" y="203"/>
                  </a:lnTo>
                  <a:lnTo>
                    <a:pt x="292" y="205"/>
                  </a:lnTo>
                  <a:lnTo>
                    <a:pt x="293" y="207"/>
                  </a:lnTo>
                  <a:lnTo>
                    <a:pt x="293" y="209"/>
                  </a:lnTo>
                  <a:lnTo>
                    <a:pt x="294" y="211"/>
                  </a:lnTo>
                  <a:lnTo>
                    <a:pt x="294" y="214"/>
                  </a:lnTo>
                  <a:lnTo>
                    <a:pt x="295" y="216"/>
                  </a:lnTo>
                  <a:lnTo>
                    <a:pt x="295" y="218"/>
                  </a:lnTo>
                  <a:lnTo>
                    <a:pt x="296" y="220"/>
                  </a:lnTo>
                  <a:lnTo>
                    <a:pt x="297" y="222"/>
                  </a:lnTo>
                  <a:lnTo>
                    <a:pt x="297" y="224"/>
                  </a:lnTo>
                  <a:lnTo>
                    <a:pt x="298" y="226"/>
                  </a:lnTo>
                  <a:lnTo>
                    <a:pt x="298" y="227"/>
                  </a:lnTo>
                  <a:lnTo>
                    <a:pt x="299" y="229"/>
                  </a:lnTo>
                  <a:lnTo>
                    <a:pt x="299" y="231"/>
                  </a:lnTo>
                  <a:lnTo>
                    <a:pt x="300" y="233"/>
                  </a:lnTo>
                  <a:lnTo>
                    <a:pt x="300" y="235"/>
                  </a:lnTo>
                  <a:lnTo>
                    <a:pt x="301" y="237"/>
                  </a:lnTo>
                  <a:lnTo>
                    <a:pt x="301" y="239"/>
                  </a:lnTo>
                  <a:lnTo>
                    <a:pt x="302" y="241"/>
                  </a:lnTo>
                  <a:lnTo>
                    <a:pt x="302" y="242"/>
                  </a:lnTo>
                  <a:lnTo>
                    <a:pt x="303" y="244"/>
                  </a:lnTo>
                  <a:lnTo>
                    <a:pt x="303" y="246"/>
                  </a:lnTo>
                  <a:lnTo>
                    <a:pt x="304" y="248"/>
                  </a:lnTo>
                  <a:lnTo>
                    <a:pt x="304" y="250"/>
                  </a:lnTo>
                  <a:lnTo>
                    <a:pt x="305" y="251"/>
                  </a:lnTo>
                  <a:lnTo>
                    <a:pt x="305" y="253"/>
                  </a:lnTo>
                  <a:lnTo>
                    <a:pt x="306" y="255"/>
                  </a:lnTo>
                  <a:lnTo>
                    <a:pt x="306" y="256"/>
                  </a:lnTo>
                  <a:lnTo>
                    <a:pt x="307" y="258"/>
                  </a:lnTo>
                  <a:lnTo>
                    <a:pt x="307" y="260"/>
                  </a:lnTo>
                  <a:lnTo>
                    <a:pt x="308" y="261"/>
                  </a:lnTo>
                  <a:lnTo>
                    <a:pt x="308" y="263"/>
                  </a:lnTo>
                  <a:lnTo>
                    <a:pt x="309" y="265"/>
                  </a:lnTo>
                  <a:lnTo>
                    <a:pt x="309" y="266"/>
                  </a:lnTo>
                  <a:lnTo>
                    <a:pt x="310" y="268"/>
                  </a:lnTo>
                  <a:lnTo>
                    <a:pt x="310" y="270"/>
                  </a:lnTo>
                  <a:lnTo>
                    <a:pt x="311" y="271"/>
                  </a:lnTo>
                  <a:lnTo>
                    <a:pt x="311" y="273"/>
                  </a:lnTo>
                  <a:lnTo>
                    <a:pt x="312" y="274"/>
                  </a:lnTo>
                  <a:lnTo>
                    <a:pt x="312" y="276"/>
                  </a:lnTo>
                  <a:lnTo>
                    <a:pt x="313" y="277"/>
                  </a:lnTo>
                  <a:lnTo>
                    <a:pt x="313" y="279"/>
                  </a:lnTo>
                  <a:lnTo>
                    <a:pt x="314" y="280"/>
                  </a:lnTo>
                  <a:lnTo>
                    <a:pt x="314" y="282"/>
                  </a:lnTo>
                  <a:lnTo>
                    <a:pt x="315" y="283"/>
                  </a:lnTo>
                  <a:lnTo>
                    <a:pt x="316" y="285"/>
                  </a:lnTo>
                  <a:lnTo>
                    <a:pt x="316" y="286"/>
                  </a:lnTo>
                  <a:lnTo>
                    <a:pt x="317" y="288"/>
                  </a:lnTo>
                  <a:lnTo>
                    <a:pt x="317" y="289"/>
                  </a:lnTo>
                  <a:lnTo>
                    <a:pt x="318" y="290"/>
                  </a:lnTo>
                  <a:lnTo>
                    <a:pt x="318" y="292"/>
                  </a:lnTo>
                  <a:lnTo>
                    <a:pt x="319" y="293"/>
                  </a:lnTo>
                  <a:lnTo>
                    <a:pt x="319" y="295"/>
                  </a:lnTo>
                  <a:lnTo>
                    <a:pt x="320" y="296"/>
                  </a:lnTo>
                  <a:lnTo>
                    <a:pt x="320" y="297"/>
                  </a:lnTo>
                  <a:lnTo>
                    <a:pt x="321" y="299"/>
                  </a:lnTo>
                  <a:lnTo>
                    <a:pt x="321" y="300"/>
                  </a:lnTo>
                  <a:lnTo>
                    <a:pt x="322" y="301"/>
                  </a:lnTo>
                  <a:lnTo>
                    <a:pt x="322" y="303"/>
                  </a:lnTo>
                  <a:lnTo>
                    <a:pt x="323" y="304"/>
                  </a:lnTo>
                  <a:lnTo>
                    <a:pt x="323" y="305"/>
                  </a:lnTo>
                  <a:lnTo>
                    <a:pt x="324" y="307"/>
                  </a:lnTo>
                  <a:lnTo>
                    <a:pt x="324" y="308"/>
                  </a:lnTo>
                  <a:lnTo>
                    <a:pt x="325" y="309"/>
                  </a:lnTo>
                  <a:lnTo>
                    <a:pt x="325" y="310"/>
                  </a:lnTo>
                  <a:lnTo>
                    <a:pt x="326" y="312"/>
                  </a:lnTo>
                  <a:lnTo>
                    <a:pt x="326" y="313"/>
                  </a:lnTo>
                  <a:lnTo>
                    <a:pt x="327" y="314"/>
                  </a:lnTo>
                  <a:lnTo>
                    <a:pt x="327" y="315"/>
                  </a:lnTo>
                  <a:lnTo>
                    <a:pt x="328" y="316"/>
                  </a:lnTo>
                  <a:lnTo>
                    <a:pt x="328" y="318"/>
                  </a:lnTo>
                  <a:lnTo>
                    <a:pt x="329" y="319"/>
                  </a:lnTo>
                  <a:lnTo>
                    <a:pt x="329" y="320"/>
                  </a:lnTo>
                  <a:lnTo>
                    <a:pt x="330" y="321"/>
                  </a:lnTo>
                  <a:lnTo>
                    <a:pt x="330" y="322"/>
                  </a:lnTo>
                  <a:lnTo>
                    <a:pt x="331" y="323"/>
                  </a:lnTo>
                  <a:lnTo>
                    <a:pt x="331" y="325"/>
                  </a:lnTo>
                  <a:lnTo>
                    <a:pt x="332" y="326"/>
                  </a:lnTo>
                  <a:lnTo>
                    <a:pt x="332" y="327"/>
                  </a:lnTo>
                  <a:lnTo>
                    <a:pt x="333" y="328"/>
                  </a:lnTo>
                  <a:lnTo>
                    <a:pt x="333" y="329"/>
                  </a:lnTo>
                  <a:lnTo>
                    <a:pt x="334" y="330"/>
                  </a:lnTo>
                  <a:lnTo>
                    <a:pt x="334" y="331"/>
                  </a:lnTo>
                  <a:lnTo>
                    <a:pt x="335" y="332"/>
                  </a:lnTo>
                  <a:lnTo>
                    <a:pt x="336" y="333"/>
                  </a:lnTo>
                  <a:lnTo>
                    <a:pt x="336" y="334"/>
                  </a:lnTo>
                  <a:lnTo>
                    <a:pt x="337" y="335"/>
                  </a:lnTo>
                  <a:lnTo>
                    <a:pt x="337" y="336"/>
                  </a:lnTo>
                  <a:lnTo>
                    <a:pt x="338" y="337"/>
                  </a:lnTo>
                  <a:lnTo>
                    <a:pt x="338" y="338"/>
                  </a:lnTo>
                  <a:lnTo>
                    <a:pt x="339" y="339"/>
                  </a:lnTo>
                  <a:lnTo>
                    <a:pt x="339" y="340"/>
                  </a:lnTo>
                  <a:lnTo>
                    <a:pt x="340" y="341"/>
                  </a:lnTo>
                  <a:lnTo>
                    <a:pt x="340" y="342"/>
                  </a:lnTo>
                  <a:lnTo>
                    <a:pt x="341" y="343"/>
                  </a:lnTo>
                  <a:lnTo>
                    <a:pt x="341" y="344"/>
                  </a:lnTo>
                  <a:lnTo>
                    <a:pt x="342" y="345"/>
                  </a:lnTo>
                  <a:lnTo>
                    <a:pt x="342" y="346"/>
                  </a:lnTo>
                  <a:lnTo>
                    <a:pt x="343" y="347"/>
                  </a:lnTo>
                  <a:lnTo>
                    <a:pt x="343" y="348"/>
                  </a:lnTo>
                  <a:lnTo>
                    <a:pt x="344" y="349"/>
                  </a:lnTo>
                  <a:lnTo>
                    <a:pt x="344" y="350"/>
                  </a:lnTo>
                  <a:lnTo>
                    <a:pt x="345" y="351"/>
                  </a:lnTo>
                  <a:lnTo>
                    <a:pt x="345" y="352"/>
                  </a:lnTo>
                  <a:lnTo>
                    <a:pt x="346" y="353"/>
                  </a:lnTo>
                  <a:lnTo>
                    <a:pt x="346" y="353"/>
                  </a:lnTo>
                  <a:lnTo>
                    <a:pt x="347" y="354"/>
                  </a:lnTo>
                  <a:lnTo>
                    <a:pt x="347" y="355"/>
                  </a:lnTo>
                  <a:lnTo>
                    <a:pt x="348" y="356"/>
                  </a:lnTo>
                  <a:lnTo>
                    <a:pt x="348" y="357"/>
                  </a:lnTo>
                  <a:lnTo>
                    <a:pt x="349" y="358"/>
                  </a:lnTo>
                  <a:lnTo>
                    <a:pt x="349" y="359"/>
                  </a:lnTo>
                  <a:lnTo>
                    <a:pt x="350" y="359"/>
                  </a:lnTo>
                  <a:lnTo>
                    <a:pt x="350" y="360"/>
                  </a:lnTo>
                  <a:lnTo>
                    <a:pt x="351" y="361"/>
                  </a:lnTo>
                  <a:lnTo>
                    <a:pt x="351" y="362"/>
                  </a:lnTo>
                  <a:lnTo>
                    <a:pt x="352" y="363"/>
                  </a:lnTo>
                  <a:lnTo>
                    <a:pt x="352" y="364"/>
                  </a:lnTo>
                  <a:lnTo>
                    <a:pt x="353" y="364"/>
                  </a:lnTo>
                  <a:lnTo>
                    <a:pt x="353" y="365"/>
                  </a:lnTo>
                  <a:lnTo>
                    <a:pt x="354" y="366"/>
                  </a:lnTo>
                  <a:lnTo>
                    <a:pt x="355" y="367"/>
                  </a:lnTo>
                  <a:lnTo>
                    <a:pt x="355" y="367"/>
                  </a:lnTo>
                  <a:lnTo>
                    <a:pt x="356" y="368"/>
                  </a:lnTo>
                  <a:lnTo>
                    <a:pt x="356" y="369"/>
                  </a:lnTo>
                  <a:lnTo>
                    <a:pt x="357" y="370"/>
                  </a:lnTo>
                  <a:lnTo>
                    <a:pt x="357" y="370"/>
                  </a:lnTo>
                  <a:lnTo>
                    <a:pt x="358" y="371"/>
                  </a:lnTo>
                  <a:lnTo>
                    <a:pt x="358" y="372"/>
                  </a:lnTo>
                  <a:lnTo>
                    <a:pt x="359" y="373"/>
                  </a:lnTo>
                  <a:lnTo>
                    <a:pt x="359" y="373"/>
                  </a:lnTo>
                  <a:lnTo>
                    <a:pt x="360" y="374"/>
                  </a:lnTo>
                  <a:lnTo>
                    <a:pt x="360" y="375"/>
                  </a:lnTo>
                  <a:lnTo>
                    <a:pt x="361" y="376"/>
                  </a:lnTo>
                  <a:lnTo>
                    <a:pt x="361" y="376"/>
                  </a:lnTo>
                  <a:lnTo>
                    <a:pt x="362" y="377"/>
                  </a:lnTo>
                  <a:lnTo>
                    <a:pt x="362" y="378"/>
                  </a:lnTo>
                  <a:lnTo>
                    <a:pt x="363" y="378"/>
                  </a:lnTo>
                  <a:lnTo>
                    <a:pt x="363" y="379"/>
                  </a:lnTo>
                  <a:lnTo>
                    <a:pt x="364" y="380"/>
                  </a:lnTo>
                  <a:lnTo>
                    <a:pt x="364" y="380"/>
                  </a:lnTo>
                  <a:lnTo>
                    <a:pt x="365" y="381"/>
                  </a:lnTo>
                  <a:lnTo>
                    <a:pt x="365" y="382"/>
                  </a:lnTo>
                  <a:lnTo>
                    <a:pt x="366" y="382"/>
                  </a:lnTo>
                  <a:lnTo>
                    <a:pt x="366" y="383"/>
                  </a:lnTo>
                  <a:lnTo>
                    <a:pt x="367" y="384"/>
                  </a:lnTo>
                  <a:lnTo>
                    <a:pt x="367" y="384"/>
                  </a:lnTo>
                  <a:lnTo>
                    <a:pt x="368" y="385"/>
                  </a:lnTo>
                  <a:lnTo>
                    <a:pt x="368" y="385"/>
                  </a:lnTo>
                  <a:lnTo>
                    <a:pt x="369" y="386"/>
                  </a:lnTo>
                  <a:lnTo>
                    <a:pt x="369" y="387"/>
                  </a:lnTo>
                  <a:lnTo>
                    <a:pt x="370" y="387"/>
                  </a:lnTo>
                  <a:lnTo>
                    <a:pt x="370" y="388"/>
                  </a:lnTo>
                  <a:lnTo>
                    <a:pt x="371" y="388"/>
                  </a:lnTo>
                  <a:lnTo>
                    <a:pt x="371" y="389"/>
                  </a:lnTo>
                  <a:lnTo>
                    <a:pt x="372" y="390"/>
                  </a:lnTo>
                  <a:lnTo>
                    <a:pt x="372" y="390"/>
                  </a:lnTo>
                  <a:lnTo>
                    <a:pt x="373" y="391"/>
                  </a:lnTo>
                  <a:lnTo>
                    <a:pt x="374" y="391"/>
                  </a:lnTo>
                  <a:lnTo>
                    <a:pt x="374" y="392"/>
                  </a:lnTo>
                  <a:lnTo>
                    <a:pt x="375" y="392"/>
                  </a:lnTo>
                  <a:lnTo>
                    <a:pt x="375" y="393"/>
                  </a:lnTo>
                  <a:lnTo>
                    <a:pt x="376" y="394"/>
                  </a:lnTo>
                  <a:lnTo>
                    <a:pt x="376" y="394"/>
                  </a:lnTo>
                  <a:lnTo>
                    <a:pt x="377" y="395"/>
                  </a:lnTo>
                  <a:lnTo>
                    <a:pt x="377" y="395"/>
                  </a:lnTo>
                  <a:lnTo>
                    <a:pt x="378" y="396"/>
                  </a:lnTo>
                  <a:lnTo>
                    <a:pt x="378" y="396"/>
                  </a:lnTo>
                  <a:lnTo>
                    <a:pt x="379" y="397"/>
                  </a:lnTo>
                  <a:lnTo>
                    <a:pt x="379" y="397"/>
                  </a:lnTo>
                  <a:lnTo>
                    <a:pt x="380" y="398"/>
                  </a:lnTo>
                  <a:lnTo>
                    <a:pt x="380" y="398"/>
                  </a:lnTo>
                  <a:lnTo>
                    <a:pt x="381" y="399"/>
                  </a:lnTo>
                  <a:lnTo>
                    <a:pt x="381" y="399"/>
                  </a:lnTo>
                  <a:lnTo>
                    <a:pt x="382" y="400"/>
                  </a:lnTo>
                  <a:lnTo>
                    <a:pt x="382" y="400"/>
                  </a:lnTo>
                  <a:lnTo>
                    <a:pt x="383" y="401"/>
                  </a:lnTo>
                  <a:lnTo>
                    <a:pt x="383" y="401"/>
                  </a:lnTo>
                  <a:lnTo>
                    <a:pt x="384" y="402"/>
                  </a:lnTo>
                  <a:lnTo>
                    <a:pt x="384" y="402"/>
                  </a:lnTo>
                  <a:lnTo>
                    <a:pt x="385" y="403"/>
                  </a:lnTo>
                  <a:lnTo>
                    <a:pt x="385" y="403"/>
                  </a:lnTo>
                  <a:lnTo>
                    <a:pt x="386" y="404"/>
                  </a:lnTo>
                  <a:lnTo>
                    <a:pt x="386" y="404"/>
                  </a:lnTo>
                  <a:lnTo>
                    <a:pt x="387" y="405"/>
                  </a:lnTo>
                  <a:lnTo>
                    <a:pt x="387" y="405"/>
                  </a:lnTo>
                  <a:lnTo>
                    <a:pt x="388" y="405"/>
                  </a:lnTo>
                  <a:lnTo>
                    <a:pt x="388" y="406"/>
                  </a:lnTo>
                  <a:lnTo>
                    <a:pt x="389" y="406"/>
                  </a:lnTo>
                  <a:lnTo>
                    <a:pt x="389" y="407"/>
                  </a:lnTo>
                  <a:lnTo>
                    <a:pt x="390" y="407"/>
                  </a:lnTo>
                  <a:lnTo>
                    <a:pt x="390" y="408"/>
                  </a:lnTo>
                  <a:lnTo>
                    <a:pt x="391" y="408"/>
                  </a:lnTo>
                  <a:lnTo>
                    <a:pt x="391" y="408"/>
                  </a:lnTo>
                  <a:lnTo>
                    <a:pt x="392" y="409"/>
                  </a:lnTo>
                  <a:lnTo>
                    <a:pt x="393" y="409"/>
                  </a:lnTo>
                  <a:lnTo>
                    <a:pt x="393" y="410"/>
                  </a:lnTo>
                  <a:lnTo>
                    <a:pt x="394" y="410"/>
                  </a:lnTo>
                  <a:lnTo>
                    <a:pt x="394" y="411"/>
                  </a:lnTo>
                  <a:lnTo>
                    <a:pt x="395" y="411"/>
                  </a:lnTo>
                  <a:lnTo>
                    <a:pt x="395" y="411"/>
                  </a:lnTo>
                  <a:lnTo>
                    <a:pt x="396" y="412"/>
                  </a:lnTo>
                  <a:lnTo>
                    <a:pt x="396" y="412"/>
                  </a:lnTo>
                  <a:lnTo>
                    <a:pt x="397" y="413"/>
                  </a:lnTo>
                  <a:lnTo>
                    <a:pt x="397" y="413"/>
                  </a:lnTo>
                  <a:lnTo>
                    <a:pt x="398" y="413"/>
                  </a:lnTo>
                  <a:lnTo>
                    <a:pt x="398" y="414"/>
                  </a:lnTo>
                  <a:lnTo>
                    <a:pt x="399" y="414"/>
                  </a:lnTo>
                  <a:lnTo>
                    <a:pt x="399" y="414"/>
                  </a:lnTo>
                  <a:lnTo>
                    <a:pt x="400" y="415"/>
                  </a:lnTo>
                  <a:lnTo>
                    <a:pt x="400" y="415"/>
                  </a:lnTo>
                  <a:lnTo>
                    <a:pt x="401" y="416"/>
                  </a:lnTo>
                  <a:lnTo>
                    <a:pt x="401" y="416"/>
                  </a:lnTo>
                  <a:lnTo>
                    <a:pt x="402" y="416"/>
                  </a:lnTo>
                  <a:lnTo>
                    <a:pt x="402" y="417"/>
                  </a:lnTo>
                  <a:lnTo>
                    <a:pt x="403" y="417"/>
                  </a:lnTo>
                  <a:lnTo>
                    <a:pt x="403" y="417"/>
                  </a:lnTo>
                  <a:lnTo>
                    <a:pt x="404" y="418"/>
                  </a:lnTo>
                  <a:lnTo>
                    <a:pt x="404" y="418"/>
                  </a:lnTo>
                  <a:lnTo>
                    <a:pt x="405" y="418"/>
                  </a:lnTo>
                  <a:lnTo>
                    <a:pt x="405" y="419"/>
                  </a:lnTo>
                  <a:lnTo>
                    <a:pt x="406" y="419"/>
                  </a:lnTo>
                  <a:lnTo>
                    <a:pt x="406" y="419"/>
                  </a:lnTo>
                  <a:lnTo>
                    <a:pt x="407" y="420"/>
                  </a:lnTo>
                  <a:lnTo>
                    <a:pt x="407" y="420"/>
                  </a:lnTo>
                  <a:lnTo>
                    <a:pt x="408" y="420"/>
                  </a:lnTo>
                  <a:lnTo>
                    <a:pt x="408" y="421"/>
                  </a:lnTo>
                  <a:lnTo>
                    <a:pt x="409" y="421"/>
                  </a:lnTo>
                  <a:lnTo>
                    <a:pt x="409" y="421"/>
                  </a:lnTo>
                  <a:lnTo>
                    <a:pt x="410" y="422"/>
                  </a:lnTo>
                  <a:lnTo>
                    <a:pt x="410" y="422"/>
                  </a:lnTo>
                  <a:lnTo>
                    <a:pt x="411" y="422"/>
                  </a:lnTo>
                  <a:lnTo>
                    <a:pt x="412" y="423"/>
                  </a:lnTo>
                  <a:lnTo>
                    <a:pt x="412" y="423"/>
                  </a:lnTo>
                  <a:lnTo>
                    <a:pt x="413" y="423"/>
                  </a:lnTo>
                  <a:lnTo>
                    <a:pt x="413" y="423"/>
                  </a:lnTo>
                  <a:lnTo>
                    <a:pt x="414" y="424"/>
                  </a:lnTo>
                  <a:lnTo>
                    <a:pt x="414" y="424"/>
                  </a:lnTo>
                  <a:lnTo>
                    <a:pt x="415" y="424"/>
                  </a:lnTo>
                  <a:lnTo>
                    <a:pt x="415" y="425"/>
                  </a:lnTo>
                  <a:lnTo>
                    <a:pt x="416" y="425"/>
                  </a:lnTo>
                  <a:lnTo>
                    <a:pt x="416" y="425"/>
                  </a:lnTo>
                  <a:lnTo>
                    <a:pt x="417" y="426"/>
                  </a:lnTo>
                  <a:lnTo>
                    <a:pt x="417" y="426"/>
                  </a:lnTo>
                  <a:lnTo>
                    <a:pt x="418" y="426"/>
                  </a:lnTo>
                  <a:lnTo>
                    <a:pt x="418" y="426"/>
                  </a:lnTo>
                  <a:lnTo>
                    <a:pt x="419" y="427"/>
                  </a:lnTo>
                  <a:lnTo>
                    <a:pt x="419" y="427"/>
                  </a:lnTo>
                  <a:lnTo>
                    <a:pt x="420" y="427"/>
                  </a:lnTo>
                  <a:lnTo>
                    <a:pt x="420" y="427"/>
                  </a:lnTo>
                  <a:lnTo>
                    <a:pt x="421" y="428"/>
                  </a:lnTo>
                  <a:lnTo>
                    <a:pt x="421" y="428"/>
                  </a:lnTo>
                  <a:lnTo>
                    <a:pt x="422" y="428"/>
                  </a:lnTo>
                  <a:lnTo>
                    <a:pt x="422" y="428"/>
                  </a:lnTo>
                  <a:lnTo>
                    <a:pt x="423" y="429"/>
                  </a:lnTo>
                  <a:lnTo>
                    <a:pt x="423" y="429"/>
                  </a:lnTo>
                  <a:lnTo>
                    <a:pt x="424" y="429"/>
                  </a:lnTo>
                  <a:lnTo>
                    <a:pt x="424" y="429"/>
                  </a:lnTo>
                  <a:lnTo>
                    <a:pt x="425" y="430"/>
                  </a:lnTo>
                  <a:lnTo>
                    <a:pt x="425" y="430"/>
                  </a:lnTo>
                  <a:lnTo>
                    <a:pt x="426" y="430"/>
                  </a:lnTo>
                  <a:lnTo>
                    <a:pt x="426" y="430"/>
                  </a:lnTo>
                  <a:lnTo>
                    <a:pt x="427" y="431"/>
                  </a:lnTo>
                  <a:lnTo>
                    <a:pt x="427" y="431"/>
                  </a:lnTo>
                  <a:lnTo>
                    <a:pt x="428" y="431"/>
                  </a:lnTo>
                  <a:lnTo>
                    <a:pt x="428" y="431"/>
                  </a:lnTo>
                  <a:lnTo>
                    <a:pt x="429" y="432"/>
                  </a:lnTo>
                  <a:lnTo>
                    <a:pt x="429" y="432"/>
                  </a:lnTo>
                  <a:lnTo>
                    <a:pt x="430" y="432"/>
                  </a:lnTo>
                  <a:lnTo>
                    <a:pt x="431" y="432"/>
                  </a:lnTo>
                  <a:lnTo>
                    <a:pt x="431" y="433"/>
                  </a:lnTo>
                  <a:lnTo>
                    <a:pt x="432" y="433"/>
                  </a:lnTo>
                  <a:lnTo>
                    <a:pt x="432" y="433"/>
                  </a:lnTo>
                  <a:lnTo>
                    <a:pt x="433" y="433"/>
                  </a:lnTo>
                  <a:lnTo>
                    <a:pt x="433" y="433"/>
                  </a:lnTo>
                  <a:lnTo>
                    <a:pt x="434" y="434"/>
                  </a:lnTo>
                  <a:lnTo>
                    <a:pt x="434" y="434"/>
                  </a:lnTo>
                  <a:lnTo>
                    <a:pt x="435" y="434"/>
                  </a:lnTo>
                  <a:lnTo>
                    <a:pt x="435" y="434"/>
                  </a:lnTo>
                  <a:lnTo>
                    <a:pt x="436" y="434"/>
                  </a:lnTo>
                  <a:lnTo>
                    <a:pt x="436" y="435"/>
                  </a:lnTo>
                  <a:lnTo>
                    <a:pt x="437" y="435"/>
                  </a:lnTo>
                  <a:lnTo>
                    <a:pt x="437" y="435"/>
                  </a:lnTo>
                  <a:lnTo>
                    <a:pt x="438" y="435"/>
                  </a:lnTo>
                  <a:lnTo>
                    <a:pt x="438" y="435"/>
                  </a:lnTo>
                  <a:lnTo>
                    <a:pt x="439" y="436"/>
                  </a:lnTo>
                  <a:lnTo>
                    <a:pt x="439" y="436"/>
                  </a:lnTo>
                  <a:lnTo>
                    <a:pt x="440" y="436"/>
                  </a:lnTo>
                  <a:lnTo>
                    <a:pt x="440" y="436"/>
                  </a:lnTo>
                  <a:lnTo>
                    <a:pt x="441" y="436"/>
                  </a:lnTo>
                  <a:lnTo>
                    <a:pt x="441" y="437"/>
                  </a:lnTo>
                  <a:lnTo>
                    <a:pt x="442" y="437"/>
                  </a:lnTo>
                  <a:lnTo>
                    <a:pt x="442" y="437"/>
                  </a:lnTo>
                  <a:lnTo>
                    <a:pt x="443" y="437"/>
                  </a:lnTo>
                  <a:lnTo>
                    <a:pt x="443" y="437"/>
                  </a:lnTo>
                  <a:lnTo>
                    <a:pt x="444" y="438"/>
                  </a:lnTo>
                  <a:lnTo>
                    <a:pt x="444" y="438"/>
                  </a:lnTo>
                  <a:lnTo>
                    <a:pt x="445" y="438"/>
                  </a:lnTo>
                  <a:lnTo>
                    <a:pt x="445" y="438"/>
                  </a:lnTo>
                  <a:lnTo>
                    <a:pt x="446" y="438"/>
                  </a:lnTo>
                  <a:lnTo>
                    <a:pt x="446" y="438"/>
                  </a:lnTo>
                  <a:lnTo>
                    <a:pt x="447" y="439"/>
                  </a:lnTo>
                  <a:lnTo>
                    <a:pt x="447" y="439"/>
                  </a:lnTo>
                  <a:lnTo>
                    <a:pt x="448" y="439"/>
                  </a:lnTo>
                  <a:lnTo>
                    <a:pt x="448" y="439"/>
                  </a:lnTo>
                  <a:lnTo>
                    <a:pt x="449" y="439"/>
                  </a:lnTo>
                  <a:lnTo>
                    <a:pt x="450" y="439"/>
                  </a:lnTo>
                  <a:lnTo>
                    <a:pt x="450" y="440"/>
                  </a:lnTo>
                  <a:lnTo>
                    <a:pt x="451" y="440"/>
                  </a:lnTo>
                  <a:lnTo>
                    <a:pt x="451" y="440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53" y="440"/>
                  </a:lnTo>
                  <a:lnTo>
                    <a:pt x="453" y="441"/>
                  </a:lnTo>
                  <a:lnTo>
                    <a:pt x="454" y="441"/>
                  </a:lnTo>
                  <a:lnTo>
                    <a:pt x="454" y="441"/>
                  </a:lnTo>
                  <a:lnTo>
                    <a:pt x="455" y="441"/>
                  </a:lnTo>
                  <a:lnTo>
                    <a:pt x="455" y="441"/>
                  </a:lnTo>
                  <a:lnTo>
                    <a:pt x="456" y="441"/>
                  </a:lnTo>
                  <a:lnTo>
                    <a:pt x="456" y="441"/>
                  </a:lnTo>
                  <a:lnTo>
                    <a:pt x="457" y="442"/>
                  </a:lnTo>
                  <a:lnTo>
                    <a:pt x="457" y="442"/>
                  </a:lnTo>
                  <a:lnTo>
                    <a:pt x="458" y="442"/>
                  </a:lnTo>
                  <a:lnTo>
                    <a:pt x="458" y="442"/>
                  </a:lnTo>
                  <a:lnTo>
                    <a:pt x="459" y="442"/>
                  </a:lnTo>
                  <a:lnTo>
                    <a:pt x="459" y="442"/>
                  </a:lnTo>
                  <a:lnTo>
                    <a:pt x="460" y="442"/>
                  </a:lnTo>
                  <a:lnTo>
                    <a:pt x="460" y="443"/>
                  </a:lnTo>
                  <a:lnTo>
                    <a:pt x="461" y="443"/>
                  </a:lnTo>
                  <a:lnTo>
                    <a:pt x="461" y="443"/>
                  </a:lnTo>
                  <a:lnTo>
                    <a:pt x="462" y="443"/>
                  </a:lnTo>
                  <a:lnTo>
                    <a:pt x="462" y="443"/>
                  </a:lnTo>
                  <a:lnTo>
                    <a:pt x="463" y="443"/>
                  </a:lnTo>
                  <a:lnTo>
                    <a:pt x="463" y="443"/>
                  </a:lnTo>
                  <a:lnTo>
                    <a:pt x="464" y="444"/>
                  </a:lnTo>
                  <a:lnTo>
                    <a:pt x="464" y="444"/>
                  </a:lnTo>
                  <a:lnTo>
                    <a:pt x="465" y="444"/>
                  </a:lnTo>
                  <a:lnTo>
                    <a:pt x="465" y="444"/>
                  </a:lnTo>
                  <a:lnTo>
                    <a:pt x="466" y="444"/>
                  </a:lnTo>
                  <a:lnTo>
                    <a:pt x="466" y="444"/>
                  </a:lnTo>
                  <a:lnTo>
                    <a:pt x="467" y="444"/>
                  </a:lnTo>
                  <a:lnTo>
                    <a:pt x="467" y="444"/>
                  </a:lnTo>
                  <a:lnTo>
                    <a:pt x="468" y="445"/>
                  </a:lnTo>
                  <a:lnTo>
                    <a:pt x="469" y="445"/>
                  </a:lnTo>
                  <a:lnTo>
                    <a:pt x="469" y="445"/>
                  </a:lnTo>
                  <a:lnTo>
                    <a:pt x="470" y="445"/>
                  </a:lnTo>
                  <a:lnTo>
                    <a:pt x="470" y="445"/>
                  </a:lnTo>
                  <a:lnTo>
                    <a:pt x="471" y="445"/>
                  </a:lnTo>
                  <a:lnTo>
                    <a:pt x="471" y="445"/>
                  </a:lnTo>
                  <a:lnTo>
                    <a:pt x="472" y="445"/>
                  </a:lnTo>
                  <a:lnTo>
                    <a:pt x="472" y="446"/>
                  </a:lnTo>
                  <a:lnTo>
                    <a:pt x="473" y="446"/>
                  </a:lnTo>
                  <a:lnTo>
                    <a:pt x="473" y="446"/>
                  </a:lnTo>
                  <a:lnTo>
                    <a:pt x="474" y="446"/>
                  </a:lnTo>
                  <a:lnTo>
                    <a:pt x="474" y="446"/>
                  </a:lnTo>
                  <a:lnTo>
                    <a:pt x="475" y="446"/>
                  </a:lnTo>
                  <a:lnTo>
                    <a:pt x="475" y="446"/>
                  </a:lnTo>
                  <a:lnTo>
                    <a:pt x="476" y="446"/>
                  </a:lnTo>
                  <a:lnTo>
                    <a:pt x="476" y="446"/>
                  </a:lnTo>
                  <a:lnTo>
                    <a:pt x="477" y="447"/>
                  </a:lnTo>
                  <a:lnTo>
                    <a:pt x="477" y="447"/>
                  </a:lnTo>
                  <a:lnTo>
                    <a:pt x="478" y="447"/>
                  </a:lnTo>
                  <a:lnTo>
                    <a:pt x="478" y="447"/>
                  </a:lnTo>
                  <a:lnTo>
                    <a:pt x="479" y="447"/>
                  </a:lnTo>
                  <a:lnTo>
                    <a:pt x="479" y="447"/>
                  </a:lnTo>
                  <a:lnTo>
                    <a:pt x="480" y="447"/>
                  </a:lnTo>
                  <a:lnTo>
                    <a:pt x="480" y="447"/>
                  </a:lnTo>
                  <a:lnTo>
                    <a:pt x="481" y="447"/>
                  </a:lnTo>
                  <a:lnTo>
                    <a:pt x="481" y="447"/>
                  </a:lnTo>
                  <a:lnTo>
                    <a:pt x="482" y="448"/>
                  </a:lnTo>
                  <a:lnTo>
                    <a:pt x="482" y="448"/>
                  </a:lnTo>
                  <a:lnTo>
                    <a:pt x="483" y="448"/>
                  </a:lnTo>
                  <a:lnTo>
                    <a:pt x="483" y="448"/>
                  </a:lnTo>
                  <a:lnTo>
                    <a:pt x="484" y="448"/>
                  </a:lnTo>
                  <a:lnTo>
                    <a:pt x="484" y="448"/>
                  </a:lnTo>
                  <a:lnTo>
                    <a:pt x="485" y="448"/>
                  </a:lnTo>
                  <a:lnTo>
                    <a:pt x="485" y="448"/>
                  </a:lnTo>
                  <a:lnTo>
                    <a:pt x="486" y="448"/>
                  </a:lnTo>
                  <a:lnTo>
                    <a:pt x="486" y="448"/>
                  </a:lnTo>
                  <a:lnTo>
                    <a:pt x="487" y="448"/>
                  </a:lnTo>
                  <a:lnTo>
                    <a:pt x="488" y="449"/>
                  </a:lnTo>
                  <a:lnTo>
                    <a:pt x="488" y="449"/>
                  </a:lnTo>
                  <a:lnTo>
                    <a:pt x="489" y="449"/>
                  </a:lnTo>
                  <a:lnTo>
                    <a:pt x="489" y="449"/>
                  </a:lnTo>
                  <a:lnTo>
                    <a:pt x="490" y="449"/>
                  </a:lnTo>
                  <a:lnTo>
                    <a:pt x="490" y="449"/>
                  </a:lnTo>
                  <a:lnTo>
                    <a:pt x="491" y="449"/>
                  </a:lnTo>
                  <a:lnTo>
                    <a:pt x="491" y="449"/>
                  </a:lnTo>
                  <a:lnTo>
                    <a:pt x="492" y="449"/>
                  </a:lnTo>
                  <a:lnTo>
                    <a:pt x="492" y="449"/>
                  </a:lnTo>
                  <a:lnTo>
                    <a:pt x="493" y="449"/>
                  </a:lnTo>
                  <a:lnTo>
                    <a:pt x="493" y="449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5" y="450"/>
                  </a:lnTo>
                  <a:lnTo>
                    <a:pt x="495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7" y="450"/>
                  </a:lnTo>
                  <a:lnTo>
                    <a:pt x="497" y="450"/>
                  </a:lnTo>
                  <a:lnTo>
                    <a:pt x="498" y="450"/>
                  </a:lnTo>
                  <a:lnTo>
                    <a:pt x="498" y="450"/>
                  </a:lnTo>
                  <a:lnTo>
                    <a:pt x="499" y="450"/>
                  </a:lnTo>
                  <a:lnTo>
                    <a:pt x="499" y="450"/>
                  </a:lnTo>
                  <a:lnTo>
                    <a:pt x="500" y="450"/>
                  </a:lnTo>
                  <a:lnTo>
                    <a:pt x="500" y="451"/>
                  </a:lnTo>
                  <a:lnTo>
                    <a:pt x="501" y="451"/>
                  </a:lnTo>
                  <a:lnTo>
                    <a:pt x="501" y="451"/>
                  </a:lnTo>
                  <a:lnTo>
                    <a:pt x="502" y="451"/>
                  </a:lnTo>
                  <a:lnTo>
                    <a:pt x="502" y="451"/>
                  </a:lnTo>
                  <a:lnTo>
                    <a:pt x="503" y="451"/>
                  </a:lnTo>
                  <a:lnTo>
                    <a:pt x="503" y="451"/>
                  </a:lnTo>
                  <a:lnTo>
                    <a:pt x="504" y="451"/>
                  </a:lnTo>
                  <a:lnTo>
                    <a:pt x="504" y="451"/>
                  </a:lnTo>
                  <a:lnTo>
                    <a:pt x="505" y="451"/>
                  </a:lnTo>
                  <a:lnTo>
                    <a:pt x="505" y="451"/>
                  </a:lnTo>
                  <a:lnTo>
                    <a:pt x="506" y="451"/>
                  </a:lnTo>
                  <a:lnTo>
                    <a:pt x="507" y="451"/>
                  </a:lnTo>
                  <a:lnTo>
                    <a:pt x="507" y="451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9" y="452"/>
                  </a:lnTo>
                  <a:lnTo>
                    <a:pt x="509" y="452"/>
                  </a:lnTo>
                  <a:lnTo>
                    <a:pt x="510" y="452"/>
                  </a:lnTo>
                  <a:lnTo>
                    <a:pt x="510" y="452"/>
                  </a:lnTo>
                  <a:lnTo>
                    <a:pt x="511" y="452"/>
                  </a:lnTo>
                  <a:lnTo>
                    <a:pt x="511" y="452"/>
                  </a:lnTo>
                  <a:lnTo>
                    <a:pt x="512" y="452"/>
                  </a:lnTo>
                  <a:lnTo>
                    <a:pt x="512" y="452"/>
                  </a:lnTo>
                  <a:lnTo>
                    <a:pt x="513" y="452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2314575" y="1812925"/>
              <a:ext cx="4886325" cy="3686175"/>
            </a:xfrm>
            <a:custGeom>
              <a:avLst/>
              <a:gdLst/>
              <a:ahLst/>
              <a:cxnLst>
                <a:cxn ang="0">
                  <a:pos x="7" y="332"/>
                </a:cxn>
                <a:cxn ang="0">
                  <a:pos x="16" y="283"/>
                </a:cxn>
                <a:cxn ang="0">
                  <a:pos x="24" y="241"/>
                </a:cxn>
                <a:cxn ang="0">
                  <a:pos x="32" y="205"/>
                </a:cxn>
                <a:cxn ang="0">
                  <a:pos x="40" y="175"/>
                </a:cxn>
                <a:cxn ang="0">
                  <a:pos x="49" y="149"/>
                </a:cxn>
                <a:cxn ang="0">
                  <a:pos x="57" y="127"/>
                </a:cxn>
                <a:cxn ang="0">
                  <a:pos x="65" y="108"/>
                </a:cxn>
                <a:cxn ang="0">
                  <a:pos x="73" y="91"/>
                </a:cxn>
                <a:cxn ang="0">
                  <a:pos x="81" y="78"/>
                </a:cxn>
                <a:cxn ang="0">
                  <a:pos x="90" y="66"/>
                </a:cxn>
                <a:cxn ang="0">
                  <a:pos x="98" y="56"/>
                </a:cxn>
                <a:cxn ang="0">
                  <a:pos x="106" y="47"/>
                </a:cxn>
                <a:cxn ang="0">
                  <a:pos x="114" y="40"/>
                </a:cxn>
                <a:cxn ang="0">
                  <a:pos x="122" y="34"/>
                </a:cxn>
                <a:cxn ang="0">
                  <a:pos x="131" y="28"/>
                </a:cxn>
                <a:cxn ang="0">
                  <a:pos x="139" y="24"/>
                </a:cxn>
                <a:cxn ang="0">
                  <a:pos x="147" y="20"/>
                </a:cxn>
                <a:cxn ang="0">
                  <a:pos x="155" y="17"/>
                </a:cxn>
                <a:cxn ang="0">
                  <a:pos x="164" y="14"/>
                </a:cxn>
                <a:cxn ang="0">
                  <a:pos x="172" y="11"/>
                </a:cxn>
                <a:cxn ang="0">
                  <a:pos x="180" y="9"/>
                </a:cxn>
                <a:cxn ang="0">
                  <a:pos x="188" y="8"/>
                </a:cxn>
                <a:cxn ang="0">
                  <a:pos x="196" y="6"/>
                </a:cxn>
                <a:cxn ang="0">
                  <a:pos x="205" y="5"/>
                </a:cxn>
                <a:cxn ang="0">
                  <a:pos x="213" y="4"/>
                </a:cxn>
                <a:cxn ang="0">
                  <a:pos x="221" y="3"/>
                </a:cxn>
                <a:cxn ang="0">
                  <a:pos x="229" y="2"/>
                </a:cxn>
                <a:cxn ang="0">
                  <a:pos x="237" y="1"/>
                </a:cxn>
                <a:cxn ang="0">
                  <a:pos x="246" y="1"/>
                </a:cxn>
                <a:cxn ang="0">
                  <a:pos x="254" y="0"/>
                </a:cxn>
                <a:cxn ang="0">
                  <a:pos x="262" y="44"/>
                </a:cxn>
                <a:cxn ang="0">
                  <a:pos x="270" y="95"/>
                </a:cxn>
                <a:cxn ang="0">
                  <a:pos x="279" y="138"/>
                </a:cxn>
                <a:cxn ang="0">
                  <a:pos x="287" y="175"/>
                </a:cxn>
                <a:cxn ang="0">
                  <a:pos x="295" y="207"/>
                </a:cxn>
                <a:cxn ang="0">
                  <a:pos x="303" y="234"/>
                </a:cxn>
                <a:cxn ang="0">
                  <a:pos x="311" y="257"/>
                </a:cxn>
                <a:cxn ang="0">
                  <a:pos x="320" y="276"/>
                </a:cxn>
                <a:cxn ang="0">
                  <a:pos x="328" y="293"/>
                </a:cxn>
                <a:cxn ang="0">
                  <a:pos x="336" y="307"/>
                </a:cxn>
                <a:cxn ang="0">
                  <a:pos x="344" y="320"/>
                </a:cxn>
                <a:cxn ang="0">
                  <a:pos x="352" y="330"/>
                </a:cxn>
                <a:cxn ang="0">
                  <a:pos x="361" y="339"/>
                </a:cxn>
                <a:cxn ang="0">
                  <a:pos x="369" y="346"/>
                </a:cxn>
                <a:cxn ang="0">
                  <a:pos x="377" y="353"/>
                </a:cxn>
                <a:cxn ang="0">
                  <a:pos x="385" y="358"/>
                </a:cxn>
                <a:cxn ang="0">
                  <a:pos x="394" y="363"/>
                </a:cxn>
                <a:cxn ang="0">
                  <a:pos x="402" y="367"/>
                </a:cxn>
                <a:cxn ang="0">
                  <a:pos x="410" y="370"/>
                </a:cxn>
                <a:cxn ang="0">
                  <a:pos x="418" y="373"/>
                </a:cxn>
                <a:cxn ang="0">
                  <a:pos x="426" y="376"/>
                </a:cxn>
                <a:cxn ang="0">
                  <a:pos x="435" y="378"/>
                </a:cxn>
                <a:cxn ang="0">
                  <a:pos x="443" y="380"/>
                </a:cxn>
                <a:cxn ang="0">
                  <a:pos x="451" y="381"/>
                </a:cxn>
                <a:cxn ang="0">
                  <a:pos x="459" y="383"/>
                </a:cxn>
                <a:cxn ang="0">
                  <a:pos x="467" y="384"/>
                </a:cxn>
                <a:cxn ang="0">
                  <a:pos x="476" y="385"/>
                </a:cxn>
                <a:cxn ang="0">
                  <a:pos x="484" y="385"/>
                </a:cxn>
                <a:cxn ang="0">
                  <a:pos x="492" y="386"/>
                </a:cxn>
                <a:cxn ang="0">
                  <a:pos x="500" y="387"/>
                </a:cxn>
                <a:cxn ang="0">
                  <a:pos x="509" y="387"/>
                </a:cxn>
              </a:cxnLst>
              <a:rect l="0" t="0" r="r" b="b"/>
              <a:pathLst>
                <a:path w="513" h="387">
                  <a:moveTo>
                    <a:pt x="0" y="386"/>
                  </a:moveTo>
                  <a:lnTo>
                    <a:pt x="0" y="382"/>
                  </a:lnTo>
                  <a:lnTo>
                    <a:pt x="1" y="379"/>
                  </a:lnTo>
                  <a:lnTo>
                    <a:pt x="1" y="375"/>
                  </a:lnTo>
                  <a:lnTo>
                    <a:pt x="2" y="371"/>
                  </a:lnTo>
                  <a:lnTo>
                    <a:pt x="2" y="367"/>
                  </a:lnTo>
                  <a:lnTo>
                    <a:pt x="3" y="364"/>
                  </a:lnTo>
                  <a:lnTo>
                    <a:pt x="3" y="360"/>
                  </a:lnTo>
                  <a:lnTo>
                    <a:pt x="4" y="357"/>
                  </a:lnTo>
                  <a:lnTo>
                    <a:pt x="4" y="353"/>
                  </a:lnTo>
                  <a:lnTo>
                    <a:pt x="5" y="350"/>
                  </a:lnTo>
                  <a:lnTo>
                    <a:pt x="5" y="346"/>
                  </a:lnTo>
                  <a:lnTo>
                    <a:pt x="6" y="343"/>
                  </a:lnTo>
                  <a:lnTo>
                    <a:pt x="6" y="339"/>
                  </a:lnTo>
                  <a:lnTo>
                    <a:pt x="7" y="336"/>
                  </a:lnTo>
                  <a:lnTo>
                    <a:pt x="7" y="332"/>
                  </a:lnTo>
                  <a:lnTo>
                    <a:pt x="8" y="329"/>
                  </a:lnTo>
                  <a:lnTo>
                    <a:pt x="8" y="326"/>
                  </a:lnTo>
                  <a:lnTo>
                    <a:pt x="9" y="323"/>
                  </a:lnTo>
                  <a:lnTo>
                    <a:pt x="9" y="319"/>
                  </a:lnTo>
                  <a:lnTo>
                    <a:pt x="10" y="316"/>
                  </a:lnTo>
                  <a:lnTo>
                    <a:pt x="11" y="313"/>
                  </a:lnTo>
                  <a:lnTo>
                    <a:pt x="11" y="310"/>
                  </a:lnTo>
                  <a:lnTo>
                    <a:pt x="12" y="307"/>
                  </a:lnTo>
                  <a:lnTo>
                    <a:pt x="12" y="304"/>
                  </a:lnTo>
                  <a:lnTo>
                    <a:pt x="13" y="301"/>
                  </a:lnTo>
                  <a:lnTo>
                    <a:pt x="13" y="298"/>
                  </a:lnTo>
                  <a:lnTo>
                    <a:pt x="14" y="295"/>
                  </a:lnTo>
                  <a:lnTo>
                    <a:pt x="14" y="292"/>
                  </a:lnTo>
                  <a:lnTo>
                    <a:pt x="15" y="289"/>
                  </a:lnTo>
                  <a:lnTo>
                    <a:pt x="15" y="286"/>
                  </a:lnTo>
                  <a:lnTo>
                    <a:pt x="16" y="283"/>
                  </a:lnTo>
                  <a:lnTo>
                    <a:pt x="16" y="280"/>
                  </a:lnTo>
                  <a:lnTo>
                    <a:pt x="17" y="278"/>
                  </a:lnTo>
                  <a:lnTo>
                    <a:pt x="17" y="275"/>
                  </a:lnTo>
                  <a:lnTo>
                    <a:pt x="18" y="272"/>
                  </a:lnTo>
                  <a:lnTo>
                    <a:pt x="18" y="269"/>
                  </a:lnTo>
                  <a:lnTo>
                    <a:pt x="19" y="267"/>
                  </a:lnTo>
                  <a:lnTo>
                    <a:pt x="19" y="264"/>
                  </a:lnTo>
                  <a:lnTo>
                    <a:pt x="20" y="261"/>
                  </a:lnTo>
                  <a:lnTo>
                    <a:pt x="20" y="259"/>
                  </a:lnTo>
                  <a:lnTo>
                    <a:pt x="21" y="256"/>
                  </a:lnTo>
                  <a:lnTo>
                    <a:pt x="21" y="254"/>
                  </a:lnTo>
                  <a:lnTo>
                    <a:pt x="22" y="251"/>
                  </a:lnTo>
                  <a:lnTo>
                    <a:pt x="22" y="249"/>
                  </a:lnTo>
                  <a:lnTo>
                    <a:pt x="23" y="246"/>
                  </a:lnTo>
                  <a:lnTo>
                    <a:pt x="23" y="244"/>
                  </a:lnTo>
                  <a:lnTo>
                    <a:pt x="24" y="241"/>
                  </a:lnTo>
                  <a:lnTo>
                    <a:pt x="24" y="239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6" y="232"/>
                  </a:lnTo>
                  <a:lnTo>
                    <a:pt x="26" y="229"/>
                  </a:lnTo>
                  <a:lnTo>
                    <a:pt x="27" y="227"/>
                  </a:lnTo>
                  <a:lnTo>
                    <a:pt x="27" y="225"/>
                  </a:lnTo>
                  <a:lnTo>
                    <a:pt x="28" y="223"/>
                  </a:lnTo>
                  <a:lnTo>
                    <a:pt x="28" y="220"/>
                  </a:lnTo>
                  <a:lnTo>
                    <a:pt x="29" y="218"/>
                  </a:lnTo>
                  <a:lnTo>
                    <a:pt x="30" y="216"/>
                  </a:lnTo>
                  <a:lnTo>
                    <a:pt x="30" y="214"/>
                  </a:lnTo>
                  <a:lnTo>
                    <a:pt x="31" y="212"/>
                  </a:lnTo>
                  <a:lnTo>
                    <a:pt x="31" y="210"/>
                  </a:lnTo>
                  <a:lnTo>
                    <a:pt x="32" y="208"/>
                  </a:lnTo>
                  <a:lnTo>
                    <a:pt x="32" y="205"/>
                  </a:lnTo>
                  <a:lnTo>
                    <a:pt x="33" y="203"/>
                  </a:lnTo>
                  <a:lnTo>
                    <a:pt x="33" y="201"/>
                  </a:lnTo>
                  <a:lnTo>
                    <a:pt x="34" y="199"/>
                  </a:lnTo>
                  <a:lnTo>
                    <a:pt x="34" y="197"/>
                  </a:lnTo>
                  <a:lnTo>
                    <a:pt x="35" y="195"/>
                  </a:lnTo>
                  <a:lnTo>
                    <a:pt x="35" y="193"/>
                  </a:lnTo>
                  <a:lnTo>
                    <a:pt x="36" y="191"/>
                  </a:lnTo>
                  <a:lnTo>
                    <a:pt x="36" y="190"/>
                  </a:lnTo>
                  <a:lnTo>
                    <a:pt x="37" y="188"/>
                  </a:lnTo>
                  <a:lnTo>
                    <a:pt x="37" y="186"/>
                  </a:lnTo>
                  <a:lnTo>
                    <a:pt x="38" y="184"/>
                  </a:lnTo>
                  <a:lnTo>
                    <a:pt x="38" y="182"/>
                  </a:lnTo>
                  <a:lnTo>
                    <a:pt x="39" y="180"/>
                  </a:lnTo>
                  <a:lnTo>
                    <a:pt x="39" y="178"/>
                  </a:lnTo>
                  <a:lnTo>
                    <a:pt x="40" y="177"/>
                  </a:lnTo>
                  <a:lnTo>
                    <a:pt x="40" y="175"/>
                  </a:lnTo>
                  <a:lnTo>
                    <a:pt x="41" y="173"/>
                  </a:lnTo>
                  <a:lnTo>
                    <a:pt x="41" y="171"/>
                  </a:lnTo>
                  <a:lnTo>
                    <a:pt x="42" y="170"/>
                  </a:lnTo>
                  <a:lnTo>
                    <a:pt x="42" y="168"/>
                  </a:lnTo>
                  <a:lnTo>
                    <a:pt x="43" y="166"/>
                  </a:lnTo>
                  <a:lnTo>
                    <a:pt x="43" y="165"/>
                  </a:lnTo>
                  <a:lnTo>
                    <a:pt x="44" y="163"/>
                  </a:lnTo>
                  <a:lnTo>
                    <a:pt x="44" y="161"/>
                  </a:lnTo>
                  <a:lnTo>
                    <a:pt x="45" y="160"/>
                  </a:lnTo>
                  <a:lnTo>
                    <a:pt x="45" y="158"/>
                  </a:lnTo>
                  <a:lnTo>
                    <a:pt x="46" y="157"/>
                  </a:lnTo>
                  <a:lnTo>
                    <a:pt x="46" y="155"/>
                  </a:lnTo>
                  <a:lnTo>
                    <a:pt x="47" y="153"/>
                  </a:lnTo>
                  <a:lnTo>
                    <a:pt x="47" y="152"/>
                  </a:lnTo>
                  <a:lnTo>
                    <a:pt x="48" y="150"/>
                  </a:lnTo>
                  <a:lnTo>
                    <a:pt x="49" y="149"/>
                  </a:lnTo>
                  <a:lnTo>
                    <a:pt x="49" y="147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51" y="143"/>
                  </a:lnTo>
                  <a:lnTo>
                    <a:pt x="51" y="141"/>
                  </a:lnTo>
                  <a:lnTo>
                    <a:pt x="52" y="140"/>
                  </a:lnTo>
                  <a:lnTo>
                    <a:pt x="52" y="139"/>
                  </a:lnTo>
                  <a:lnTo>
                    <a:pt x="53" y="137"/>
                  </a:lnTo>
                  <a:lnTo>
                    <a:pt x="53" y="136"/>
                  </a:lnTo>
                  <a:lnTo>
                    <a:pt x="54" y="134"/>
                  </a:lnTo>
                  <a:lnTo>
                    <a:pt x="54" y="133"/>
                  </a:lnTo>
                  <a:lnTo>
                    <a:pt x="55" y="132"/>
                  </a:lnTo>
                  <a:lnTo>
                    <a:pt x="55" y="130"/>
                  </a:lnTo>
                  <a:lnTo>
                    <a:pt x="56" y="129"/>
                  </a:lnTo>
                  <a:lnTo>
                    <a:pt x="56" y="128"/>
                  </a:lnTo>
                  <a:lnTo>
                    <a:pt x="57" y="127"/>
                  </a:lnTo>
                  <a:lnTo>
                    <a:pt x="57" y="125"/>
                  </a:lnTo>
                  <a:lnTo>
                    <a:pt x="58" y="124"/>
                  </a:lnTo>
                  <a:lnTo>
                    <a:pt x="58" y="123"/>
                  </a:lnTo>
                  <a:lnTo>
                    <a:pt x="59" y="122"/>
                  </a:lnTo>
                  <a:lnTo>
                    <a:pt x="59" y="120"/>
                  </a:lnTo>
                  <a:lnTo>
                    <a:pt x="60" y="119"/>
                  </a:lnTo>
                  <a:lnTo>
                    <a:pt x="60" y="118"/>
                  </a:lnTo>
                  <a:lnTo>
                    <a:pt x="61" y="117"/>
                  </a:lnTo>
                  <a:lnTo>
                    <a:pt x="61" y="116"/>
                  </a:lnTo>
                  <a:lnTo>
                    <a:pt x="62" y="114"/>
                  </a:lnTo>
                  <a:lnTo>
                    <a:pt x="62" y="113"/>
                  </a:lnTo>
                  <a:lnTo>
                    <a:pt x="63" y="112"/>
                  </a:lnTo>
                  <a:lnTo>
                    <a:pt x="63" y="111"/>
                  </a:lnTo>
                  <a:lnTo>
                    <a:pt x="64" y="110"/>
                  </a:lnTo>
                  <a:lnTo>
                    <a:pt x="64" y="109"/>
                  </a:lnTo>
                  <a:lnTo>
                    <a:pt x="65" y="108"/>
                  </a:lnTo>
                  <a:lnTo>
                    <a:pt x="65" y="107"/>
                  </a:lnTo>
                  <a:lnTo>
                    <a:pt x="66" y="105"/>
                  </a:lnTo>
                  <a:lnTo>
                    <a:pt x="66" y="104"/>
                  </a:lnTo>
                  <a:lnTo>
                    <a:pt x="67" y="103"/>
                  </a:lnTo>
                  <a:lnTo>
                    <a:pt x="68" y="102"/>
                  </a:lnTo>
                  <a:lnTo>
                    <a:pt x="68" y="101"/>
                  </a:lnTo>
                  <a:lnTo>
                    <a:pt x="69" y="100"/>
                  </a:lnTo>
                  <a:lnTo>
                    <a:pt x="69" y="99"/>
                  </a:lnTo>
                  <a:lnTo>
                    <a:pt x="70" y="98"/>
                  </a:lnTo>
                  <a:lnTo>
                    <a:pt x="70" y="97"/>
                  </a:lnTo>
                  <a:lnTo>
                    <a:pt x="71" y="96"/>
                  </a:lnTo>
                  <a:lnTo>
                    <a:pt x="71" y="95"/>
                  </a:lnTo>
                  <a:lnTo>
                    <a:pt x="72" y="94"/>
                  </a:lnTo>
                  <a:lnTo>
                    <a:pt x="72" y="93"/>
                  </a:lnTo>
                  <a:lnTo>
                    <a:pt x="73" y="92"/>
                  </a:lnTo>
                  <a:lnTo>
                    <a:pt x="73" y="91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5" y="89"/>
                  </a:lnTo>
                  <a:lnTo>
                    <a:pt x="75" y="88"/>
                  </a:lnTo>
                  <a:lnTo>
                    <a:pt x="76" y="87"/>
                  </a:lnTo>
                  <a:lnTo>
                    <a:pt x="76" y="86"/>
                  </a:lnTo>
                  <a:lnTo>
                    <a:pt x="77" y="85"/>
                  </a:lnTo>
                  <a:lnTo>
                    <a:pt x="77" y="84"/>
                  </a:lnTo>
                  <a:lnTo>
                    <a:pt x="78" y="83"/>
                  </a:lnTo>
                  <a:lnTo>
                    <a:pt x="78" y="83"/>
                  </a:lnTo>
                  <a:lnTo>
                    <a:pt x="79" y="82"/>
                  </a:lnTo>
                  <a:lnTo>
                    <a:pt x="79" y="81"/>
                  </a:lnTo>
                  <a:lnTo>
                    <a:pt x="80" y="80"/>
                  </a:lnTo>
                  <a:lnTo>
                    <a:pt x="80" y="79"/>
                  </a:lnTo>
                  <a:lnTo>
                    <a:pt x="81" y="78"/>
                  </a:lnTo>
                  <a:lnTo>
                    <a:pt x="81" y="78"/>
                  </a:lnTo>
                  <a:lnTo>
                    <a:pt x="82" y="77"/>
                  </a:lnTo>
                  <a:lnTo>
                    <a:pt x="82" y="76"/>
                  </a:lnTo>
                  <a:lnTo>
                    <a:pt x="83" y="75"/>
                  </a:lnTo>
                  <a:lnTo>
                    <a:pt x="83" y="74"/>
                  </a:lnTo>
                  <a:lnTo>
                    <a:pt x="84" y="74"/>
                  </a:lnTo>
                  <a:lnTo>
                    <a:pt x="84" y="73"/>
                  </a:lnTo>
                  <a:lnTo>
                    <a:pt x="85" y="72"/>
                  </a:lnTo>
                  <a:lnTo>
                    <a:pt x="85" y="71"/>
                  </a:lnTo>
                  <a:lnTo>
                    <a:pt x="86" y="71"/>
                  </a:lnTo>
                  <a:lnTo>
                    <a:pt x="87" y="70"/>
                  </a:lnTo>
                  <a:lnTo>
                    <a:pt x="87" y="69"/>
                  </a:lnTo>
                  <a:lnTo>
                    <a:pt x="88" y="69"/>
                  </a:lnTo>
                  <a:lnTo>
                    <a:pt x="88" y="68"/>
                  </a:lnTo>
                  <a:lnTo>
                    <a:pt x="89" y="67"/>
                  </a:lnTo>
                  <a:lnTo>
                    <a:pt x="89" y="66"/>
                  </a:lnTo>
                  <a:lnTo>
                    <a:pt x="90" y="66"/>
                  </a:lnTo>
                  <a:lnTo>
                    <a:pt x="90" y="65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3" y="62"/>
                  </a:lnTo>
                  <a:lnTo>
                    <a:pt x="93" y="61"/>
                  </a:lnTo>
                  <a:lnTo>
                    <a:pt x="94" y="61"/>
                  </a:lnTo>
                  <a:lnTo>
                    <a:pt x="94" y="60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7" y="57"/>
                  </a:lnTo>
                  <a:lnTo>
                    <a:pt x="97" y="56"/>
                  </a:lnTo>
                  <a:lnTo>
                    <a:pt x="98" y="56"/>
                  </a:lnTo>
                  <a:lnTo>
                    <a:pt x="98" y="55"/>
                  </a:lnTo>
                  <a:lnTo>
                    <a:pt x="99" y="55"/>
                  </a:lnTo>
                  <a:lnTo>
                    <a:pt x="99" y="54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102" y="51"/>
                  </a:lnTo>
                  <a:lnTo>
                    <a:pt x="102" y="51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4" y="49"/>
                  </a:lnTo>
                  <a:lnTo>
                    <a:pt x="104" y="49"/>
                  </a:lnTo>
                  <a:lnTo>
                    <a:pt x="105" y="48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107" y="47"/>
                  </a:lnTo>
                  <a:lnTo>
                    <a:pt x="107" y="46"/>
                  </a:lnTo>
                  <a:lnTo>
                    <a:pt x="108" y="46"/>
                  </a:lnTo>
                  <a:lnTo>
                    <a:pt x="108" y="45"/>
                  </a:lnTo>
                  <a:lnTo>
                    <a:pt x="109" y="45"/>
                  </a:lnTo>
                  <a:lnTo>
                    <a:pt x="109" y="44"/>
                  </a:lnTo>
                  <a:lnTo>
                    <a:pt x="110" y="44"/>
                  </a:lnTo>
                  <a:lnTo>
                    <a:pt x="110" y="43"/>
                  </a:lnTo>
                  <a:lnTo>
                    <a:pt x="111" y="43"/>
                  </a:lnTo>
                  <a:lnTo>
                    <a:pt x="111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4" y="40"/>
                  </a:lnTo>
                  <a:lnTo>
                    <a:pt x="114" y="40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6" y="39"/>
                  </a:lnTo>
                  <a:lnTo>
                    <a:pt x="116" y="38"/>
                  </a:lnTo>
                  <a:lnTo>
                    <a:pt x="117" y="38"/>
                  </a:lnTo>
                  <a:lnTo>
                    <a:pt x="117" y="37"/>
                  </a:lnTo>
                  <a:lnTo>
                    <a:pt x="118" y="37"/>
                  </a:lnTo>
                  <a:lnTo>
                    <a:pt x="118" y="37"/>
                  </a:lnTo>
                  <a:lnTo>
                    <a:pt x="119" y="36"/>
                  </a:lnTo>
                  <a:lnTo>
                    <a:pt x="119" y="36"/>
                  </a:lnTo>
                  <a:lnTo>
                    <a:pt x="120" y="35"/>
                  </a:lnTo>
                  <a:lnTo>
                    <a:pt x="120" y="35"/>
                  </a:lnTo>
                  <a:lnTo>
                    <a:pt x="121" y="35"/>
                  </a:lnTo>
                  <a:lnTo>
                    <a:pt x="121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24" y="33"/>
                  </a:lnTo>
                  <a:lnTo>
                    <a:pt x="125" y="32"/>
                  </a:lnTo>
                  <a:lnTo>
                    <a:pt x="125" y="32"/>
                  </a:lnTo>
                  <a:lnTo>
                    <a:pt x="126" y="32"/>
                  </a:lnTo>
                  <a:lnTo>
                    <a:pt x="126" y="31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8" y="30"/>
                  </a:lnTo>
                  <a:lnTo>
                    <a:pt x="128" y="30"/>
                  </a:lnTo>
                  <a:lnTo>
                    <a:pt x="129" y="30"/>
                  </a:lnTo>
                  <a:lnTo>
                    <a:pt x="129" y="29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2" y="28"/>
                  </a:lnTo>
                  <a:lnTo>
                    <a:pt x="132" y="27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4" y="27"/>
                  </a:lnTo>
                  <a:lnTo>
                    <a:pt x="134" y="26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36" y="25"/>
                  </a:lnTo>
                  <a:lnTo>
                    <a:pt x="136" y="25"/>
                  </a:lnTo>
                  <a:lnTo>
                    <a:pt x="137" y="25"/>
                  </a:lnTo>
                  <a:lnTo>
                    <a:pt x="137" y="25"/>
                  </a:lnTo>
                  <a:lnTo>
                    <a:pt x="138" y="24"/>
                  </a:lnTo>
                  <a:lnTo>
                    <a:pt x="138" y="24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40" y="23"/>
                  </a:lnTo>
                  <a:lnTo>
                    <a:pt x="140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2" y="22"/>
                  </a:lnTo>
                  <a:lnTo>
                    <a:pt x="142" y="22"/>
                  </a:lnTo>
                  <a:lnTo>
                    <a:pt x="143" y="22"/>
                  </a:lnTo>
                  <a:lnTo>
                    <a:pt x="144" y="22"/>
                  </a:lnTo>
                  <a:lnTo>
                    <a:pt x="144" y="21"/>
                  </a:lnTo>
                  <a:lnTo>
                    <a:pt x="145" y="21"/>
                  </a:lnTo>
                  <a:lnTo>
                    <a:pt x="145" y="21"/>
                  </a:lnTo>
                  <a:lnTo>
                    <a:pt x="146" y="21"/>
                  </a:lnTo>
                  <a:lnTo>
                    <a:pt x="146" y="20"/>
                  </a:lnTo>
                  <a:lnTo>
                    <a:pt x="147" y="20"/>
                  </a:lnTo>
                  <a:lnTo>
                    <a:pt x="147" y="20"/>
                  </a:lnTo>
                  <a:lnTo>
                    <a:pt x="148" y="20"/>
                  </a:lnTo>
                  <a:lnTo>
                    <a:pt x="148" y="19"/>
                  </a:lnTo>
                  <a:lnTo>
                    <a:pt x="149" y="19"/>
                  </a:lnTo>
                  <a:lnTo>
                    <a:pt x="149" y="19"/>
                  </a:lnTo>
                  <a:lnTo>
                    <a:pt x="150" y="19"/>
                  </a:lnTo>
                  <a:lnTo>
                    <a:pt x="150" y="19"/>
                  </a:lnTo>
                  <a:lnTo>
                    <a:pt x="151" y="18"/>
                  </a:lnTo>
                  <a:lnTo>
                    <a:pt x="151" y="18"/>
                  </a:lnTo>
                  <a:lnTo>
                    <a:pt x="152" y="18"/>
                  </a:lnTo>
                  <a:lnTo>
                    <a:pt x="152" y="18"/>
                  </a:lnTo>
                  <a:lnTo>
                    <a:pt x="153" y="18"/>
                  </a:lnTo>
                  <a:lnTo>
                    <a:pt x="153" y="17"/>
                  </a:lnTo>
                  <a:lnTo>
                    <a:pt x="154" y="17"/>
                  </a:lnTo>
                  <a:lnTo>
                    <a:pt x="154" y="17"/>
                  </a:lnTo>
                  <a:lnTo>
                    <a:pt x="155" y="17"/>
                  </a:lnTo>
                  <a:lnTo>
                    <a:pt x="155" y="17"/>
                  </a:lnTo>
                  <a:lnTo>
                    <a:pt x="156" y="16"/>
                  </a:lnTo>
                  <a:lnTo>
                    <a:pt x="156" y="16"/>
                  </a:lnTo>
                  <a:lnTo>
                    <a:pt x="157" y="16"/>
                  </a:lnTo>
                  <a:lnTo>
                    <a:pt x="157" y="16"/>
                  </a:lnTo>
                  <a:lnTo>
                    <a:pt x="158" y="16"/>
                  </a:lnTo>
                  <a:lnTo>
                    <a:pt x="158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0" y="15"/>
                  </a:lnTo>
                  <a:lnTo>
                    <a:pt x="160" y="15"/>
                  </a:lnTo>
                  <a:lnTo>
                    <a:pt x="161" y="15"/>
                  </a:lnTo>
                  <a:lnTo>
                    <a:pt x="161" y="14"/>
                  </a:lnTo>
                  <a:lnTo>
                    <a:pt x="162" y="14"/>
                  </a:lnTo>
                  <a:lnTo>
                    <a:pt x="162" y="14"/>
                  </a:lnTo>
                  <a:lnTo>
                    <a:pt x="163" y="14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5" y="13"/>
                  </a:lnTo>
                  <a:lnTo>
                    <a:pt x="165" y="13"/>
                  </a:lnTo>
                  <a:lnTo>
                    <a:pt x="166" y="13"/>
                  </a:lnTo>
                  <a:lnTo>
                    <a:pt x="166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8" y="13"/>
                  </a:lnTo>
                  <a:lnTo>
                    <a:pt x="168" y="12"/>
                  </a:lnTo>
                  <a:lnTo>
                    <a:pt x="169" y="12"/>
                  </a:lnTo>
                  <a:lnTo>
                    <a:pt x="169" y="12"/>
                  </a:lnTo>
                  <a:lnTo>
                    <a:pt x="170" y="12"/>
                  </a:lnTo>
                  <a:lnTo>
                    <a:pt x="170" y="12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2" y="11"/>
                  </a:lnTo>
                  <a:lnTo>
                    <a:pt x="172" y="11"/>
                  </a:lnTo>
                  <a:lnTo>
                    <a:pt x="173" y="11"/>
                  </a:lnTo>
                  <a:lnTo>
                    <a:pt x="173" y="11"/>
                  </a:lnTo>
                  <a:lnTo>
                    <a:pt x="174" y="11"/>
                  </a:lnTo>
                  <a:lnTo>
                    <a:pt x="174" y="11"/>
                  </a:lnTo>
                  <a:lnTo>
                    <a:pt x="175" y="11"/>
                  </a:lnTo>
                  <a:lnTo>
                    <a:pt x="175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8" y="10"/>
                  </a:lnTo>
                  <a:lnTo>
                    <a:pt x="178" y="10"/>
                  </a:lnTo>
                  <a:lnTo>
                    <a:pt x="179" y="10"/>
                  </a:lnTo>
                  <a:lnTo>
                    <a:pt x="179" y="9"/>
                  </a:lnTo>
                  <a:lnTo>
                    <a:pt x="180" y="9"/>
                  </a:lnTo>
                  <a:lnTo>
                    <a:pt x="180" y="9"/>
                  </a:lnTo>
                  <a:lnTo>
                    <a:pt x="181" y="9"/>
                  </a:lnTo>
                  <a:lnTo>
                    <a:pt x="181" y="9"/>
                  </a:lnTo>
                  <a:lnTo>
                    <a:pt x="182" y="9"/>
                  </a:lnTo>
                  <a:lnTo>
                    <a:pt x="183" y="9"/>
                  </a:lnTo>
                  <a:lnTo>
                    <a:pt x="183" y="9"/>
                  </a:lnTo>
                  <a:lnTo>
                    <a:pt x="184" y="9"/>
                  </a:lnTo>
                  <a:lnTo>
                    <a:pt x="184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86" y="8"/>
                  </a:lnTo>
                  <a:lnTo>
                    <a:pt x="186" y="8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190" y="7"/>
                  </a:lnTo>
                  <a:lnTo>
                    <a:pt x="190" y="7"/>
                  </a:lnTo>
                  <a:lnTo>
                    <a:pt x="191" y="7"/>
                  </a:lnTo>
                  <a:lnTo>
                    <a:pt x="191" y="7"/>
                  </a:lnTo>
                  <a:lnTo>
                    <a:pt x="192" y="7"/>
                  </a:lnTo>
                  <a:lnTo>
                    <a:pt x="192" y="7"/>
                  </a:lnTo>
                  <a:lnTo>
                    <a:pt x="193" y="7"/>
                  </a:lnTo>
                  <a:lnTo>
                    <a:pt x="193" y="7"/>
                  </a:lnTo>
                  <a:lnTo>
                    <a:pt x="194" y="7"/>
                  </a:lnTo>
                  <a:lnTo>
                    <a:pt x="194" y="6"/>
                  </a:lnTo>
                  <a:lnTo>
                    <a:pt x="195" y="6"/>
                  </a:lnTo>
                  <a:lnTo>
                    <a:pt x="195" y="6"/>
                  </a:lnTo>
                  <a:lnTo>
                    <a:pt x="196" y="6"/>
                  </a:lnTo>
                  <a:lnTo>
                    <a:pt x="196" y="6"/>
                  </a:lnTo>
                  <a:lnTo>
                    <a:pt x="197" y="6"/>
                  </a:lnTo>
                  <a:lnTo>
                    <a:pt x="197" y="6"/>
                  </a:lnTo>
                  <a:lnTo>
                    <a:pt x="198" y="6"/>
                  </a:lnTo>
                  <a:lnTo>
                    <a:pt x="198" y="6"/>
                  </a:lnTo>
                  <a:lnTo>
                    <a:pt x="199" y="6"/>
                  </a:lnTo>
                  <a:lnTo>
                    <a:pt x="199" y="6"/>
                  </a:lnTo>
                  <a:lnTo>
                    <a:pt x="200" y="6"/>
                  </a:lnTo>
                  <a:lnTo>
                    <a:pt x="200" y="5"/>
                  </a:lnTo>
                  <a:lnTo>
                    <a:pt x="201" y="5"/>
                  </a:lnTo>
                  <a:lnTo>
                    <a:pt x="202" y="5"/>
                  </a:lnTo>
                  <a:lnTo>
                    <a:pt x="202" y="5"/>
                  </a:lnTo>
                  <a:lnTo>
                    <a:pt x="203" y="5"/>
                  </a:lnTo>
                  <a:lnTo>
                    <a:pt x="203" y="5"/>
                  </a:lnTo>
                  <a:lnTo>
                    <a:pt x="204" y="5"/>
                  </a:lnTo>
                  <a:lnTo>
                    <a:pt x="204" y="5"/>
                  </a:lnTo>
                  <a:lnTo>
                    <a:pt x="205" y="5"/>
                  </a:lnTo>
                  <a:lnTo>
                    <a:pt x="205" y="5"/>
                  </a:lnTo>
                  <a:lnTo>
                    <a:pt x="206" y="5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07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9" y="4"/>
                  </a:lnTo>
                  <a:lnTo>
                    <a:pt x="209" y="4"/>
                  </a:lnTo>
                  <a:lnTo>
                    <a:pt x="210" y="4"/>
                  </a:lnTo>
                  <a:lnTo>
                    <a:pt x="210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2" y="4"/>
                  </a:lnTo>
                  <a:lnTo>
                    <a:pt x="212" y="4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5" y="3"/>
                  </a:lnTo>
                  <a:lnTo>
                    <a:pt x="215" y="3"/>
                  </a:lnTo>
                  <a:lnTo>
                    <a:pt x="216" y="3"/>
                  </a:lnTo>
                  <a:lnTo>
                    <a:pt x="216" y="3"/>
                  </a:lnTo>
                  <a:lnTo>
                    <a:pt x="217" y="3"/>
                  </a:lnTo>
                  <a:lnTo>
                    <a:pt x="217" y="3"/>
                  </a:lnTo>
                  <a:lnTo>
                    <a:pt x="218" y="3"/>
                  </a:lnTo>
                  <a:lnTo>
                    <a:pt x="218" y="3"/>
                  </a:lnTo>
                  <a:lnTo>
                    <a:pt x="219" y="3"/>
                  </a:lnTo>
                  <a:lnTo>
                    <a:pt x="219" y="3"/>
                  </a:lnTo>
                  <a:lnTo>
                    <a:pt x="220" y="3"/>
                  </a:lnTo>
                  <a:lnTo>
                    <a:pt x="221" y="3"/>
                  </a:lnTo>
                  <a:lnTo>
                    <a:pt x="221" y="3"/>
                  </a:lnTo>
                  <a:lnTo>
                    <a:pt x="222" y="3"/>
                  </a:lnTo>
                  <a:lnTo>
                    <a:pt x="222" y="3"/>
                  </a:lnTo>
                  <a:lnTo>
                    <a:pt x="223" y="3"/>
                  </a:lnTo>
                  <a:lnTo>
                    <a:pt x="223" y="3"/>
                  </a:lnTo>
                  <a:lnTo>
                    <a:pt x="224" y="3"/>
                  </a:lnTo>
                  <a:lnTo>
                    <a:pt x="224" y="2"/>
                  </a:lnTo>
                  <a:lnTo>
                    <a:pt x="225" y="2"/>
                  </a:lnTo>
                  <a:lnTo>
                    <a:pt x="225" y="2"/>
                  </a:lnTo>
                  <a:lnTo>
                    <a:pt x="226" y="2"/>
                  </a:lnTo>
                  <a:lnTo>
                    <a:pt x="226" y="2"/>
                  </a:lnTo>
                  <a:lnTo>
                    <a:pt x="227" y="2"/>
                  </a:lnTo>
                  <a:lnTo>
                    <a:pt x="227" y="2"/>
                  </a:lnTo>
                  <a:lnTo>
                    <a:pt x="228" y="2"/>
                  </a:lnTo>
                  <a:lnTo>
                    <a:pt x="228" y="2"/>
                  </a:lnTo>
                  <a:lnTo>
                    <a:pt x="229" y="2"/>
                  </a:lnTo>
                  <a:lnTo>
                    <a:pt x="229" y="2"/>
                  </a:lnTo>
                  <a:lnTo>
                    <a:pt x="230" y="2"/>
                  </a:lnTo>
                  <a:lnTo>
                    <a:pt x="230" y="2"/>
                  </a:lnTo>
                  <a:lnTo>
                    <a:pt x="231" y="2"/>
                  </a:lnTo>
                  <a:lnTo>
                    <a:pt x="231" y="2"/>
                  </a:lnTo>
                  <a:lnTo>
                    <a:pt x="232" y="2"/>
                  </a:lnTo>
                  <a:lnTo>
                    <a:pt x="232" y="2"/>
                  </a:lnTo>
                  <a:lnTo>
                    <a:pt x="233" y="2"/>
                  </a:lnTo>
                  <a:lnTo>
                    <a:pt x="233" y="2"/>
                  </a:lnTo>
                  <a:lnTo>
                    <a:pt x="234" y="2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5" y="1"/>
                  </a:lnTo>
                  <a:lnTo>
                    <a:pt x="236" y="1"/>
                  </a:lnTo>
                  <a:lnTo>
                    <a:pt x="236" y="1"/>
                  </a:lnTo>
                  <a:lnTo>
                    <a:pt x="237" y="1"/>
                  </a:lnTo>
                  <a:lnTo>
                    <a:pt x="237" y="1"/>
                  </a:lnTo>
                  <a:lnTo>
                    <a:pt x="238" y="1"/>
                  </a:lnTo>
                  <a:lnTo>
                    <a:pt x="238" y="1"/>
                  </a:lnTo>
                  <a:lnTo>
                    <a:pt x="239" y="1"/>
                  </a:lnTo>
                  <a:lnTo>
                    <a:pt x="240" y="1"/>
                  </a:lnTo>
                  <a:lnTo>
                    <a:pt x="240" y="1"/>
                  </a:lnTo>
                  <a:lnTo>
                    <a:pt x="241" y="1"/>
                  </a:lnTo>
                  <a:lnTo>
                    <a:pt x="241" y="1"/>
                  </a:lnTo>
                  <a:lnTo>
                    <a:pt x="242" y="1"/>
                  </a:lnTo>
                  <a:lnTo>
                    <a:pt x="242" y="1"/>
                  </a:lnTo>
                  <a:lnTo>
                    <a:pt x="243" y="1"/>
                  </a:lnTo>
                  <a:lnTo>
                    <a:pt x="243" y="1"/>
                  </a:lnTo>
                  <a:lnTo>
                    <a:pt x="244" y="1"/>
                  </a:lnTo>
                  <a:lnTo>
                    <a:pt x="244" y="1"/>
                  </a:lnTo>
                  <a:lnTo>
                    <a:pt x="245" y="1"/>
                  </a:lnTo>
                  <a:lnTo>
                    <a:pt x="245" y="1"/>
                  </a:lnTo>
                  <a:lnTo>
                    <a:pt x="246" y="1"/>
                  </a:lnTo>
                  <a:lnTo>
                    <a:pt x="246" y="1"/>
                  </a:lnTo>
                  <a:lnTo>
                    <a:pt x="247" y="1"/>
                  </a:lnTo>
                  <a:lnTo>
                    <a:pt x="247" y="1"/>
                  </a:lnTo>
                  <a:lnTo>
                    <a:pt x="248" y="1"/>
                  </a:lnTo>
                  <a:lnTo>
                    <a:pt x="248" y="1"/>
                  </a:lnTo>
                  <a:lnTo>
                    <a:pt x="249" y="1"/>
                  </a:lnTo>
                  <a:lnTo>
                    <a:pt x="249" y="1"/>
                  </a:lnTo>
                  <a:lnTo>
                    <a:pt x="250" y="1"/>
                  </a:lnTo>
                  <a:lnTo>
                    <a:pt x="250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6" y="0"/>
                  </a:lnTo>
                  <a:lnTo>
                    <a:pt x="256" y="4"/>
                  </a:lnTo>
                  <a:lnTo>
                    <a:pt x="257" y="8"/>
                  </a:lnTo>
                  <a:lnTo>
                    <a:pt x="257" y="12"/>
                  </a:lnTo>
                  <a:lnTo>
                    <a:pt x="258" y="15"/>
                  </a:lnTo>
                  <a:lnTo>
                    <a:pt x="259" y="19"/>
                  </a:lnTo>
                  <a:lnTo>
                    <a:pt x="259" y="23"/>
                  </a:lnTo>
                  <a:lnTo>
                    <a:pt x="260" y="26"/>
                  </a:lnTo>
                  <a:lnTo>
                    <a:pt x="260" y="30"/>
                  </a:lnTo>
                  <a:lnTo>
                    <a:pt x="261" y="34"/>
                  </a:lnTo>
                  <a:lnTo>
                    <a:pt x="261" y="37"/>
                  </a:lnTo>
                  <a:lnTo>
                    <a:pt x="262" y="41"/>
                  </a:lnTo>
                  <a:lnTo>
                    <a:pt x="262" y="44"/>
                  </a:lnTo>
                  <a:lnTo>
                    <a:pt x="263" y="47"/>
                  </a:lnTo>
                  <a:lnTo>
                    <a:pt x="263" y="51"/>
                  </a:lnTo>
                  <a:lnTo>
                    <a:pt x="264" y="54"/>
                  </a:lnTo>
                  <a:lnTo>
                    <a:pt x="264" y="57"/>
                  </a:lnTo>
                  <a:lnTo>
                    <a:pt x="265" y="61"/>
                  </a:lnTo>
                  <a:lnTo>
                    <a:pt x="265" y="64"/>
                  </a:lnTo>
                  <a:lnTo>
                    <a:pt x="266" y="67"/>
                  </a:lnTo>
                  <a:lnTo>
                    <a:pt x="266" y="70"/>
                  </a:lnTo>
                  <a:lnTo>
                    <a:pt x="267" y="74"/>
                  </a:lnTo>
                  <a:lnTo>
                    <a:pt x="267" y="77"/>
                  </a:lnTo>
                  <a:lnTo>
                    <a:pt x="268" y="80"/>
                  </a:lnTo>
                  <a:lnTo>
                    <a:pt x="268" y="83"/>
                  </a:lnTo>
                  <a:lnTo>
                    <a:pt x="269" y="86"/>
                  </a:lnTo>
                  <a:lnTo>
                    <a:pt x="269" y="89"/>
                  </a:lnTo>
                  <a:lnTo>
                    <a:pt x="270" y="92"/>
                  </a:lnTo>
                  <a:lnTo>
                    <a:pt x="270" y="95"/>
                  </a:lnTo>
                  <a:lnTo>
                    <a:pt x="271" y="98"/>
                  </a:lnTo>
                  <a:lnTo>
                    <a:pt x="271" y="101"/>
                  </a:lnTo>
                  <a:lnTo>
                    <a:pt x="272" y="104"/>
                  </a:lnTo>
                  <a:lnTo>
                    <a:pt x="272" y="106"/>
                  </a:lnTo>
                  <a:lnTo>
                    <a:pt x="273" y="109"/>
                  </a:lnTo>
                  <a:lnTo>
                    <a:pt x="273" y="112"/>
                  </a:lnTo>
                  <a:lnTo>
                    <a:pt x="274" y="115"/>
                  </a:lnTo>
                  <a:lnTo>
                    <a:pt x="274" y="117"/>
                  </a:lnTo>
                  <a:lnTo>
                    <a:pt x="275" y="120"/>
                  </a:lnTo>
                  <a:lnTo>
                    <a:pt x="275" y="123"/>
                  </a:lnTo>
                  <a:lnTo>
                    <a:pt x="276" y="125"/>
                  </a:lnTo>
                  <a:lnTo>
                    <a:pt x="276" y="128"/>
                  </a:lnTo>
                  <a:lnTo>
                    <a:pt x="277" y="131"/>
                  </a:lnTo>
                  <a:lnTo>
                    <a:pt x="278" y="133"/>
                  </a:lnTo>
                  <a:lnTo>
                    <a:pt x="278" y="136"/>
                  </a:lnTo>
                  <a:lnTo>
                    <a:pt x="279" y="138"/>
                  </a:lnTo>
                  <a:lnTo>
                    <a:pt x="279" y="141"/>
                  </a:lnTo>
                  <a:lnTo>
                    <a:pt x="280" y="143"/>
                  </a:lnTo>
                  <a:lnTo>
                    <a:pt x="280" y="146"/>
                  </a:lnTo>
                  <a:lnTo>
                    <a:pt x="281" y="148"/>
                  </a:lnTo>
                  <a:lnTo>
                    <a:pt x="281" y="150"/>
                  </a:lnTo>
                  <a:lnTo>
                    <a:pt x="282" y="153"/>
                  </a:lnTo>
                  <a:lnTo>
                    <a:pt x="282" y="155"/>
                  </a:lnTo>
                  <a:lnTo>
                    <a:pt x="283" y="157"/>
                  </a:lnTo>
                  <a:lnTo>
                    <a:pt x="283" y="160"/>
                  </a:lnTo>
                  <a:lnTo>
                    <a:pt x="284" y="162"/>
                  </a:lnTo>
                  <a:lnTo>
                    <a:pt x="284" y="164"/>
                  </a:lnTo>
                  <a:lnTo>
                    <a:pt x="285" y="167"/>
                  </a:lnTo>
                  <a:lnTo>
                    <a:pt x="285" y="169"/>
                  </a:lnTo>
                  <a:lnTo>
                    <a:pt x="286" y="171"/>
                  </a:lnTo>
                  <a:lnTo>
                    <a:pt x="286" y="173"/>
                  </a:lnTo>
                  <a:lnTo>
                    <a:pt x="287" y="175"/>
                  </a:lnTo>
                  <a:lnTo>
                    <a:pt x="287" y="177"/>
                  </a:lnTo>
                  <a:lnTo>
                    <a:pt x="288" y="179"/>
                  </a:lnTo>
                  <a:lnTo>
                    <a:pt x="288" y="182"/>
                  </a:lnTo>
                  <a:lnTo>
                    <a:pt x="289" y="184"/>
                  </a:lnTo>
                  <a:lnTo>
                    <a:pt x="289" y="186"/>
                  </a:lnTo>
                  <a:lnTo>
                    <a:pt x="290" y="188"/>
                  </a:lnTo>
                  <a:lnTo>
                    <a:pt x="290" y="190"/>
                  </a:lnTo>
                  <a:lnTo>
                    <a:pt x="291" y="192"/>
                  </a:lnTo>
                  <a:lnTo>
                    <a:pt x="291" y="194"/>
                  </a:lnTo>
                  <a:lnTo>
                    <a:pt x="292" y="196"/>
                  </a:lnTo>
                  <a:lnTo>
                    <a:pt x="292" y="197"/>
                  </a:lnTo>
                  <a:lnTo>
                    <a:pt x="293" y="199"/>
                  </a:lnTo>
                  <a:lnTo>
                    <a:pt x="293" y="201"/>
                  </a:lnTo>
                  <a:lnTo>
                    <a:pt x="294" y="203"/>
                  </a:lnTo>
                  <a:lnTo>
                    <a:pt x="294" y="205"/>
                  </a:lnTo>
                  <a:lnTo>
                    <a:pt x="295" y="207"/>
                  </a:lnTo>
                  <a:lnTo>
                    <a:pt x="295" y="209"/>
                  </a:lnTo>
                  <a:lnTo>
                    <a:pt x="296" y="210"/>
                  </a:lnTo>
                  <a:lnTo>
                    <a:pt x="297" y="212"/>
                  </a:lnTo>
                  <a:lnTo>
                    <a:pt x="297" y="214"/>
                  </a:lnTo>
                  <a:lnTo>
                    <a:pt x="298" y="216"/>
                  </a:lnTo>
                  <a:lnTo>
                    <a:pt x="298" y="217"/>
                  </a:lnTo>
                  <a:lnTo>
                    <a:pt x="299" y="219"/>
                  </a:lnTo>
                  <a:lnTo>
                    <a:pt x="299" y="221"/>
                  </a:lnTo>
                  <a:lnTo>
                    <a:pt x="300" y="223"/>
                  </a:lnTo>
                  <a:lnTo>
                    <a:pt x="300" y="224"/>
                  </a:lnTo>
                  <a:lnTo>
                    <a:pt x="301" y="226"/>
                  </a:lnTo>
                  <a:lnTo>
                    <a:pt x="301" y="227"/>
                  </a:lnTo>
                  <a:lnTo>
                    <a:pt x="302" y="229"/>
                  </a:lnTo>
                  <a:lnTo>
                    <a:pt x="302" y="231"/>
                  </a:lnTo>
                  <a:lnTo>
                    <a:pt x="303" y="232"/>
                  </a:lnTo>
                  <a:lnTo>
                    <a:pt x="303" y="234"/>
                  </a:lnTo>
                  <a:lnTo>
                    <a:pt x="304" y="235"/>
                  </a:lnTo>
                  <a:lnTo>
                    <a:pt x="304" y="237"/>
                  </a:lnTo>
                  <a:lnTo>
                    <a:pt x="305" y="238"/>
                  </a:lnTo>
                  <a:lnTo>
                    <a:pt x="305" y="240"/>
                  </a:lnTo>
                  <a:lnTo>
                    <a:pt x="306" y="241"/>
                  </a:lnTo>
                  <a:lnTo>
                    <a:pt x="306" y="243"/>
                  </a:lnTo>
                  <a:lnTo>
                    <a:pt x="307" y="244"/>
                  </a:lnTo>
                  <a:lnTo>
                    <a:pt x="307" y="246"/>
                  </a:lnTo>
                  <a:lnTo>
                    <a:pt x="308" y="247"/>
                  </a:lnTo>
                  <a:lnTo>
                    <a:pt x="308" y="249"/>
                  </a:lnTo>
                  <a:lnTo>
                    <a:pt x="309" y="250"/>
                  </a:lnTo>
                  <a:lnTo>
                    <a:pt x="309" y="251"/>
                  </a:lnTo>
                  <a:lnTo>
                    <a:pt x="310" y="253"/>
                  </a:lnTo>
                  <a:lnTo>
                    <a:pt x="310" y="254"/>
                  </a:lnTo>
                  <a:lnTo>
                    <a:pt x="311" y="255"/>
                  </a:lnTo>
                  <a:lnTo>
                    <a:pt x="311" y="257"/>
                  </a:lnTo>
                  <a:lnTo>
                    <a:pt x="312" y="258"/>
                  </a:lnTo>
                  <a:lnTo>
                    <a:pt x="312" y="259"/>
                  </a:lnTo>
                  <a:lnTo>
                    <a:pt x="313" y="261"/>
                  </a:lnTo>
                  <a:lnTo>
                    <a:pt x="313" y="262"/>
                  </a:lnTo>
                  <a:lnTo>
                    <a:pt x="314" y="263"/>
                  </a:lnTo>
                  <a:lnTo>
                    <a:pt x="314" y="264"/>
                  </a:lnTo>
                  <a:lnTo>
                    <a:pt x="315" y="266"/>
                  </a:lnTo>
                  <a:lnTo>
                    <a:pt x="316" y="267"/>
                  </a:lnTo>
                  <a:lnTo>
                    <a:pt x="316" y="268"/>
                  </a:lnTo>
                  <a:lnTo>
                    <a:pt x="317" y="269"/>
                  </a:lnTo>
                  <a:lnTo>
                    <a:pt x="317" y="271"/>
                  </a:lnTo>
                  <a:lnTo>
                    <a:pt x="318" y="272"/>
                  </a:lnTo>
                  <a:lnTo>
                    <a:pt x="318" y="273"/>
                  </a:lnTo>
                  <a:lnTo>
                    <a:pt x="319" y="274"/>
                  </a:lnTo>
                  <a:lnTo>
                    <a:pt x="319" y="275"/>
                  </a:lnTo>
                  <a:lnTo>
                    <a:pt x="320" y="276"/>
                  </a:lnTo>
                  <a:lnTo>
                    <a:pt x="320" y="277"/>
                  </a:lnTo>
                  <a:lnTo>
                    <a:pt x="321" y="279"/>
                  </a:lnTo>
                  <a:lnTo>
                    <a:pt x="321" y="280"/>
                  </a:lnTo>
                  <a:lnTo>
                    <a:pt x="322" y="281"/>
                  </a:lnTo>
                  <a:lnTo>
                    <a:pt x="322" y="282"/>
                  </a:lnTo>
                  <a:lnTo>
                    <a:pt x="323" y="283"/>
                  </a:lnTo>
                  <a:lnTo>
                    <a:pt x="323" y="284"/>
                  </a:lnTo>
                  <a:lnTo>
                    <a:pt x="324" y="285"/>
                  </a:lnTo>
                  <a:lnTo>
                    <a:pt x="324" y="286"/>
                  </a:lnTo>
                  <a:lnTo>
                    <a:pt x="325" y="287"/>
                  </a:lnTo>
                  <a:lnTo>
                    <a:pt x="325" y="288"/>
                  </a:lnTo>
                  <a:lnTo>
                    <a:pt x="326" y="289"/>
                  </a:lnTo>
                  <a:lnTo>
                    <a:pt x="326" y="290"/>
                  </a:lnTo>
                  <a:lnTo>
                    <a:pt x="327" y="291"/>
                  </a:lnTo>
                  <a:lnTo>
                    <a:pt x="327" y="292"/>
                  </a:lnTo>
                  <a:lnTo>
                    <a:pt x="328" y="293"/>
                  </a:lnTo>
                  <a:lnTo>
                    <a:pt x="328" y="294"/>
                  </a:lnTo>
                  <a:lnTo>
                    <a:pt x="329" y="295"/>
                  </a:lnTo>
                  <a:lnTo>
                    <a:pt x="329" y="296"/>
                  </a:lnTo>
                  <a:lnTo>
                    <a:pt x="330" y="297"/>
                  </a:lnTo>
                  <a:lnTo>
                    <a:pt x="330" y="298"/>
                  </a:lnTo>
                  <a:lnTo>
                    <a:pt x="331" y="299"/>
                  </a:lnTo>
                  <a:lnTo>
                    <a:pt x="331" y="300"/>
                  </a:lnTo>
                  <a:lnTo>
                    <a:pt x="332" y="300"/>
                  </a:lnTo>
                  <a:lnTo>
                    <a:pt x="332" y="301"/>
                  </a:lnTo>
                  <a:lnTo>
                    <a:pt x="333" y="302"/>
                  </a:lnTo>
                  <a:lnTo>
                    <a:pt x="333" y="303"/>
                  </a:lnTo>
                  <a:lnTo>
                    <a:pt x="334" y="304"/>
                  </a:lnTo>
                  <a:lnTo>
                    <a:pt x="334" y="305"/>
                  </a:lnTo>
                  <a:lnTo>
                    <a:pt x="335" y="306"/>
                  </a:lnTo>
                  <a:lnTo>
                    <a:pt x="336" y="307"/>
                  </a:lnTo>
                  <a:lnTo>
                    <a:pt x="336" y="307"/>
                  </a:lnTo>
                  <a:lnTo>
                    <a:pt x="337" y="308"/>
                  </a:lnTo>
                  <a:lnTo>
                    <a:pt x="337" y="309"/>
                  </a:lnTo>
                  <a:lnTo>
                    <a:pt x="338" y="310"/>
                  </a:lnTo>
                  <a:lnTo>
                    <a:pt x="338" y="311"/>
                  </a:lnTo>
                  <a:lnTo>
                    <a:pt x="339" y="311"/>
                  </a:lnTo>
                  <a:lnTo>
                    <a:pt x="339" y="312"/>
                  </a:lnTo>
                  <a:lnTo>
                    <a:pt x="340" y="313"/>
                  </a:lnTo>
                  <a:lnTo>
                    <a:pt x="340" y="314"/>
                  </a:lnTo>
                  <a:lnTo>
                    <a:pt x="341" y="314"/>
                  </a:lnTo>
                  <a:lnTo>
                    <a:pt x="341" y="315"/>
                  </a:lnTo>
                  <a:lnTo>
                    <a:pt x="342" y="316"/>
                  </a:lnTo>
                  <a:lnTo>
                    <a:pt x="342" y="317"/>
                  </a:lnTo>
                  <a:lnTo>
                    <a:pt x="343" y="317"/>
                  </a:lnTo>
                  <a:lnTo>
                    <a:pt x="343" y="318"/>
                  </a:lnTo>
                  <a:lnTo>
                    <a:pt x="344" y="319"/>
                  </a:lnTo>
                  <a:lnTo>
                    <a:pt x="344" y="320"/>
                  </a:lnTo>
                  <a:lnTo>
                    <a:pt x="345" y="320"/>
                  </a:lnTo>
                  <a:lnTo>
                    <a:pt x="345" y="321"/>
                  </a:lnTo>
                  <a:lnTo>
                    <a:pt x="346" y="322"/>
                  </a:lnTo>
                  <a:lnTo>
                    <a:pt x="346" y="322"/>
                  </a:lnTo>
                  <a:lnTo>
                    <a:pt x="347" y="323"/>
                  </a:lnTo>
                  <a:lnTo>
                    <a:pt x="347" y="324"/>
                  </a:lnTo>
                  <a:lnTo>
                    <a:pt x="348" y="324"/>
                  </a:lnTo>
                  <a:lnTo>
                    <a:pt x="348" y="325"/>
                  </a:lnTo>
                  <a:lnTo>
                    <a:pt x="349" y="326"/>
                  </a:lnTo>
                  <a:lnTo>
                    <a:pt x="349" y="326"/>
                  </a:lnTo>
                  <a:lnTo>
                    <a:pt x="350" y="327"/>
                  </a:lnTo>
                  <a:lnTo>
                    <a:pt x="350" y="327"/>
                  </a:lnTo>
                  <a:lnTo>
                    <a:pt x="351" y="328"/>
                  </a:lnTo>
                  <a:lnTo>
                    <a:pt x="351" y="329"/>
                  </a:lnTo>
                  <a:lnTo>
                    <a:pt x="352" y="329"/>
                  </a:lnTo>
                  <a:lnTo>
                    <a:pt x="352" y="330"/>
                  </a:lnTo>
                  <a:lnTo>
                    <a:pt x="353" y="330"/>
                  </a:lnTo>
                  <a:lnTo>
                    <a:pt x="353" y="331"/>
                  </a:lnTo>
                  <a:lnTo>
                    <a:pt x="354" y="332"/>
                  </a:lnTo>
                  <a:lnTo>
                    <a:pt x="355" y="332"/>
                  </a:lnTo>
                  <a:lnTo>
                    <a:pt x="355" y="333"/>
                  </a:lnTo>
                  <a:lnTo>
                    <a:pt x="356" y="333"/>
                  </a:lnTo>
                  <a:lnTo>
                    <a:pt x="356" y="334"/>
                  </a:lnTo>
                  <a:lnTo>
                    <a:pt x="357" y="335"/>
                  </a:lnTo>
                  <a:lnTo>
                    <a:pt x="357" y="335"/>
                  </a:lnTo>
                  <a:lnTo>
                    <a:pt x="358" y="336"/>
                  </a:lnTo>
                  <a:lnTo>
                    <a:pt x="358" y="336"/>
                  </a:lnTo>
                  <a:lnTo>
                    <a:pt x="359" y="337"/>
                  </a:lnTo>
                  <a:lnTo>
                    <a:pt x="359" y="337"/>
                  </a:lnTo>
                  <a:lnTo>
                    <a:pt x="360" y="338"/>
                  </a:lnTo>
                  <a:lnTo>
                    <a:pt x="360" y="338"/>
                  </a:lnTo>
                  <a:lnTo>
                    <a:pt x="361" y="339"/>
                  </a:lnTo>
                  <a:lnTo>
                    <a:pt x="361" y="339"/>
                  </a:lnTo>
                  <a:lnTo>
                    <a:pt x="362" y="340"/>
                  </a:lnTo>
                  <a:lnTo>
                    <a:pt x="362" y="340"/>
                  </a:lnTo>
                  <a:lnTo>
                    <a:pt x="363" y="341"/>
                  </a:lnTo>
                  <a:lnTo>
                    <a:pt x="363" y="341"/>
                  </a:lnTo>
                  <a:lnTo>
                    <a:pt x="364" y="342"/>
                  </a:lnTo>
                  <a:lnTo>
                    <a:pt x="364" y="342"/>
                  </a:lnTo>
                  <a:lnTo>
                    <a:pt x="365" y="343"/>
                  </a:lnTo>
                  <a:lnTo>
                    <a:pt x="365" y="343"/>
                  </a:lnTo>
                  <a:lnTo>
                    <a:pt x="366" y="344"/>
                  </a:lnTo>
                  <a:lnTo>
                    <a:pt x="366" y="344"/>
                  </a:lnTo>
                  <a:lnTo>
                    <a:pt x="367" y="345"/>
                  </a:lnTo>
                  <a:lnTo>
                    <a:pt x="367" y="345"/>
                  </a:lnTo>
                  <a:lnTo>
                    <a:pt x="368" y="345"/>
                  </a:lnTo>
                  <a:lnTo>
                    <a:pt x="368" y="346"/>
                  </a:lnTo>
                  <a:lnTo>
                    <a:pt x="369" y="346"/>
                  </a:lnTo>
                  <a:lnTo>
                    <a:pt x="369" y="347"/>
                  </a:lnTo>
                  <a:lnTo>
                    <a:pt x="370" y="347"/>
                  </a:lnTo>
                  <a:lnTo>
                    <a:pt x="370" y="348"/>
                  </a:lnTo>
                  <a:lnTo>
                    <a:pt x="371" y="348"/>
                  </a:lnTo>
                  <a:lnTo>
                    <a:pt x="371" y="348"/>
                  </a:lnTo>
                  <a:lnTo>
                    <a:pt x="372" y="349"/>
                  </a:lnTo>
                  <a:lnTo>
                    <a:pt x="372" y="349"/>
                  </a:lnTo>
                  <a:lnTo>
                    <a:pt x="373" y="350"/>
                  </a:lnTo>
                  <a:lnTo>
                    <a:pt x="374" y="350"/>
                  </a:lnTo>
                  <a:lnTo>
                    <a:pt x="374" y="350"/>
                  </a:lnTo>
                  <a:lnTo>
                    <a:pt x="375" y="351"/>
                  </a:lnTo>
                  <a:lnTo>
                    <a:pt x="375" y="351"/>
                  </a:lnTo>
                  <a:lnTo>
                    <a:pt x="376" y="352"/>
                  </a:lnTo>
                  <a:lnTo>
                    <a:pt x="376" y="352"/>
                  </a:lnTo>
                  <a:lnTo>
                    <a:pt x="377" y="352"/>
                  </a:lnTo>
                  <a:lnTo>
                    <a:pt x="377" y="353"/>
                  </a:lnTo>
                  <a:lnTo>
                    <a:pt x="378" y="353"/>
                  </a:lnTo>
                  <a:lnTo>
                    <a:pt x="378" y="353"/>
                  </a:lnTo>
                  <a:lnTo>
                    <a:pt x="379" y="354"/>
                  </a:lnTo>
                  <a:lnTo>
                    <a:pt x="379" y="354"/>
                  </a:lnTo>
                  <a:lnTo>
                    <a:pt x="380" y="355"/>
                  </a:lnTo>
                  <a:lnTo>
                    <a:pt x="380" y="355"/>
                  </a:lnTo>
                  <a:lnTo>
                    <a:pt x="381" y="355"/>
                  </a:lnTo>
                  <a:lnTo>
                    <a:pt x="381" y="356"/>
                  </a:lnTo>
                  <a:lnTo>
                    <a:pt x="382" y="356"/>
                  </a:lnTo>
                  <a:lnTo>
                    <a:pt x="382" y="356"/>
                  </a:lnTo>
                  <a:lnTo>
                    <a:pt x="383" y="357"/>
                  </a:lnTo>
                  <a:lnTo>
                    <a:pt x="383" y="357"/>
                  </a:lnTo>
                  <a:lnTo>
                    <a:pt x="384" y="357"/>
                  </a:lnTo>
                  <a:lnTo>
                    <a:pt x="384" y="358"/>
                  </a:lnTo>
                  <a:lnTo>
                    <a:pt x="385" y="358"/>
                  </a:lnTo>
                  <a:lnTo>
                    <a:pt x="385" y="358"/>
                  </a:lnTo>
                  <a:lnTo>
                    <a:pt x="386" y="359"/>
                  </a:lnTo>
                  <a:lnTo>
                    <a:pt x="386" y="359"/>
                  </a:lnTo>
                  <a:lnTo>
                    <a:pt x="387" y="359"/>
                  </a:lnTo>
                  <a:lnTo>
                    <a:pt x="387" y="360"/>
                  </a:lnTo>
                  <a:lnTo>
                    <a:pt x="388" y="360"/>
                  </a:lnTo>
                  <a:lnTo>
                    <a:pt x="388" y="360"/>
                  </a:lnTo>
                  <a:lnTo>
                    <a:pt x="389" y="360"/>
                  </a:lnTo>
                  <a:lnTo>
                    <a:pt x="389" y="361"/>
                  </a:lnTo>
                  <a:lnTo>
                    <a:pt x="390" y="361"/>
                  </a:lnTo>
                  <a:lnTo>
                    <a:pt x="390" y="361"/>
                  </a:lnTo>
                  <a:lnTo>
                    <a:pt x="391" y="362"/>
                  </a:lnTo>
                  <a:lnTo>
                    <a:pt x="391" y="362"/>
                  </a:lnTo>
                  <a:lnTo>
                    <a:pt x="392" y="362"/>
                  </a:lnTo>
                  <a:lnTo>
                    <a:pt x="393" y="362"/>
                  </a:lnTo>
                  <a:lnTo>
                    <a:pt x="393" y="363"/>
                  </a:lnTo>
                  <a:lnTo>
                    <a:pt x="394" y="363"/>
                  </a:lnTo>
                  <a:lnTo>
                    <a:pt x="394" y="363"/>
                  </a:lnTo>
                  <a:lnTo>
                    <a:pt x="395" y="363"/>
                  </a:lnTo>
                  <a:lnTo>
                    <a:pt x="395" y="364"/>
                  </a:lnTo>
                  <a:lnTo>
                    <a:pt x="396" y="364"/>
                  </a:lnTo>
                  <a:lnTo>
                    <a:pt x="396" y="364"/>
                  </a:lnTo>
                  <a:lnTo>
                    <a:pt x="397" y="365"/>
                  </a:lnTo>
                  <a:lnTo>
                    <a:pt x="397" y="365"/>
                  </a:lnTo>
                  <a:lnTo>
                    <a:pt x="398" y="365"/>
                  </a:lnTo>
                  <a:lnTo>
                    <a:pt x="398" y="365"/>
                  </a:lnTo>
                  <a:lnTo>
                    <a:pt x="399" y="366"/>
                  </a:lnTo>
                  <a:lnTo>
                    <a:pt x="399" y="366"/>
                  </a:lnTo>
                  <a:lnTo>
                    <a:pt x="400" y="366"/>
                  </a:lnTo>
                  <a:lnTo>
                    <a:pt x="400" y="366"/>
                  </a:lnTo>
                  <a:lnTo>
                    <a:pt x="401" y="366"/>
                  </a:lnTo>
                  <a:lnTo>
                    <a:pt x="401" y="367"/>
                  </a:lnTo>
                  <a:lnTo>
                    <a:pt x="402" y="367"/>
                  </a:lnTo>
                  <a:lnTo>
                    <a:pt x="402" y="367"/>
                  </a:lnTo>
                  <a:lnTo>
                    <a:pt x="403" y="367"/>
                  </a:lnTo>
                  <a:lnTo>
                    <a:pt x="403" y="368"/>
                  </a:lnTo>
                  <a:lnTo>
                    <a:pt x="404" y="368"/>
                  </a:lnTo>
                  <a:lnTo>
                    <a:pt x="404" y="368"/>
                  </a:lnTo>
                  <a:lnTo>
                    <a:pt x="405" y="368"/>
                  </a:lnTo>
                  <a:lnTo>
                    <a:pt x="405" y="369"/>
                  </a:lnTo>
                  <a:lnTo>
                    <a:pt x="406" y="369"/>
                  </a:lnTo>
                  <a:lnTo>
                    <a:pt x="406" y="369"/>
                  </a:lnTo>
                  <a:lnTo>
                    <a:pt x="407" y="369"/>
                  </a:lnTo>
                  <a:lnTo>
                    <a:pt x="407" y="369"/>
                  </a:lnTo>
                  <a:lnTo>
                    <a:pt x="408" y="370"/>
                  </a:lnTo>
                  <a:lnTo>
                    <a:pt x="408" y="370"/>
                  </a:lnTo>
                  <a:lnTo>
                    <a:pt x="409" y="370"/>
                  </a:lnTo>
                  <a:lnTo>
                    <a:pt x="409" y="370"/>
                  </a:lnTo>
                  <a:lnTo>
                    <a:pt x="410" y="370"/>
                  </a:lnTo>
                  <a:lnTo>
                    <a:pt x="410" y="371"/>
                  </a:lnTo>
                  <a:lnTo>
                    <a:pt x="411" y="371"/>
                  </a:lnTo>
                  <a:lnTo>
                    <a:pt x="412" y="371"/>
                  </a:lnTo>
                  <a:lnTo>
                    <a:pt x="412" y="371"/>
                  </a:lnTo>
                  <a:lnTo>
                    <a:pt x="413" y="371"/>
                  </a:lnTo>
                  <a:lnTo>
                    <a:pt x="413" y="372"/>
                  </a:lnTo>
                  <a:lnTo>
                    <a:pt x="414" y="372"/>
                  </a:lnTo>
                  <a:lnTo>
                    <a:pt x="414" y="372"/>
                  </a:lnTo>
                  <a:lnTo>
                    <a:pt x="415" y="372"/>
                  </a:lnTo>
                  <a:lnTo>
                    <a:pt x="415" y="372"/>
                  </a:lnTo>
                  <a:lnTo>
                    <a:pt x="416" y="372"/>
                  </a:lnTo>
                  <a:lnTo>
                    <a:pt x="416" y="373"/>
                  </a:lnTo>
                  <a:lnTo>
                    <a:pt x="417" y="373"/>
                  </a:lnTo>
                  <a:lnTo>
                    <a:pt x="417" y="373"/>
                  </a:lnTo>
                  <a:lnTo>
                    <a:pt x="418" y="373"/>
                  </a:lnTo>
                  <a:lnTo>
                    <a:pt x="418" y="373"/>
                  </a:lnTo>
                  <a:lnTo>
                    <a:pt x="419" y="373"/>
                  </a:lnTo>
                  <a:lnTo>
                    <a:pt x="419" y="374"/>
                  </a:lnTo>
                  <a:lnTo>
                    <a:pt x="420" y="374"/>
                  </a:lnTo>
                  <a:lnTo>
                    <a:pt x="420" y="374"/>
                  </a:lnTo>
                  <a:lnTo>
                    <a:pt x="421" y="374"/>
                  </a:lnTo>
                  <a:lnTo>
                    <a:pt x="421" y="374"/>
                  </a:lnTo>
                  <a:lnTo>
                    <a:pt x="422" y="374"/>
                  </a:lnTo>
                  <a:lnTo>
                    <a:pt x="422" y="375"/>
                  </a:lnTo>
                  <a:lnTo>
                    <a:pt x="423" y="375"/>
                  </a:lnTo>
                  <a:lnTo>
                    <a:pt x="423" y="375"/>
                  </a:lnTo>
                  <a:lnTo>
                    <a:pt x="424" y="375"/>
                  </a:lnTo>
                  <a:lnTo>
                    <a:pt x="424" y="375"/>
                  </a:lnTo>
                  <a:lnTo>
                    <a:pt x="425" y="375"/>
                  </a:lnTo>
                  <a:lnTo>
                    <a:pt x="425" y="375"/>
                  </a:lnTo>
                  <a:lnTo>
                    <a:pt x="426" y="376"/>
                  </a:lnTo>
                  <a:lnTo>
                    <a:pt x="426" y="376"/>
                  </a:lnTo>
                  <a:lnTo>
                    <a:pt x="427" y="376"/>
                  </a:lnTo>
                  <a:lnTo>
                    <a:pt x="427" y="376"/>
                  </a:lnTo>
                  <a:lnTo>
                    <a:pt x="428" y="376"/>
                  </a:lnTo>
                  <a:lnTo>
                    <a:pt x="428" y="376"/>
                  </a:lnTo>
                  <a:lnTo>
                    <a:pt x="429" y="376"/>
                  </a:lnTo>
                  <a:lnTo>
                    <a:pt x="429" y="377"/>
                  </a:lnTo>
                  <a:lnTo>
                    <a:pt x="430" y="377"/>
                  </a:lnTo>
                  <a:lnTo>
                    <a:pt x="431" y="377"/>
                  </a:lnTo>
                  <a:lnTo>
                    <a:pt x="431" y="377"/>
                  </a:lnTo>
                  <a:lnTo>
                    <a:pt x="432" y="377"/>
                  </a:lnTo>
                  <a:lnTo>
                    <a:pt x="432" y="377"/>
                  </a:lnTo>
                  <a:lnTo>
                    <a:pt x="433" y="377"/>
                  </a:lnTo>
                  <a:lnTo>
                    <a:pt x="433" y="378"/>
                  </a:lnTo>
                  <a:lnTo>
                    <a:pt x="434" y="378"/>
                  </a:lnTo>
                  <a:lnTo>
                    <a:pt x="434" y="378"/>
                  </a:lnTo>
                  <a:lnTo>
                    <a:pt x="435" y="378"/>
                  </a:lnTo>
                  <a:lnTo>
                    <a:pt x="435" y="378"/>
                  </a:lnTo>
                  <a:lnTo>
                    <a:pt x="436" y="378"/>
                  </a:lnTo>
                  <a:lnTo>
                    <a:pt x="436" y="378"/>
                  </a:lnTo>
                  <a:lnTo>
                    <a:pt x="437" y="378"/>
                  </a:lnTo>
                  <a:lnTo>
                    <a:pt x="437" y="378"/>
                  </a:lnTo>
                  <a:lnTo>
                    <a:pt x="438" y="379"/>
                  </a:lnTo>
                  <a:lnTo>
                    <a:pt x="438" y="379"/>
                  </a:lnTo>
                  <a:lnTo>
                    <a:pt x="439" y="379"/>
                  </a:lnTo>
                  <a:lnTo>
                    <a:pt x="439" y="379"/>
                  </a:lnTo>
                  <a:lnTo>
                    <a:pt x="440" y="379"/>
                  </a:lnTo>
                  <a:lnTo>
                    <a:pt x="440" y="379"/>
                  </a:lnTo>
                  <a:lnTo>
                    <a:pt x="441" y="379"/>
                  </a:lnTo>
                  <a:lnTo>
                    <a:pt x="441" y="379"/>
                  </a:lnTo>
                  <a:lnTo>
                    <a:pt x="442" y="379"/>
                  </a:lnTo>
                  <a:lnTo>
                    <a:pt x="442" y="380"/>
                  </a:lnTo>
                  <a:lnTo>
                    <a:pt x="443" y="380"/>
                  </a:lnTo>
                  <a:lnTo>
                    <a:pt x="443" y="380"/>
                  </a:lnTo>
                  <a:lnTo>
                    <a:pt x="444" y="380"/>
                  </a:lnTo>
                  <a:lnTo>
                    <a:pt x="444" y="380"/>
                  </a:lnTo>
                  <a:lnTo>
                    <a:pt x="445" y="380"/>
                  </a:lnTo>
                  <a:lnTo>
                    <a:pt x="445" y="380"/>
                  </a:lnTo>
                  <a:lnTo>
                    <a:pt x="446" y="380"/>
                  </a:lnTo>
                  <a:lnTo>
                    <a:pt x="446" y="380"/>
                  </a:lnTo>
                  <a:lnTo>
                    <a:pt x="447" y="380"/>
                  </a:lnTo>
                  <a:lnTo>
                    <a:pt x="447" y="381"/>
                  </a:lnTo>
                  <a:lnTo>
                    <a:pt x="448" y="381"/>
                  </a:lnTo>
                  <a:lnTo>
                    <a:pt x="448" y="381"/>
                  </a:lnTo>
                  <a:lnTo>
                    <a:pt x="449" y="381"/>
                  </a:lnTo>
                  <a:lnTo>
                    <a:pt x="450" y="381"/>
                  </a:lnTo>
                  <a:lnTo>
                    <a:pt x="450" y="381"/>
                  </a:lnTo>
                  <a:lnTo>
                    <a:pt x="451" y="381"/>
                  </a:lnTo>
                  <a:lnTo>
                    <a:pt x="451" y="381"/>
                  </a:lnTo>
                  <a:lnTo>
                    <a:pt x="452" y="381"/>
                  </a:lnTo>
                  <a:lnTo>
                    <a:pt x="452" y="381"/>
                  </a:lnTo>
                  <a:lnTo>
                    <a:pt x="453" y="382"/>
                  </a:lnTo>
                  <a:lnTo>
                    <a:pt x="453" y="382"/>
                  </a:lnTo>
                  <a:lnTo>
                    <a:pt x="454" y="382"/>
                  </a:lnTo>
                  <a:lnTo>
                    <a:pt x="454" y="382"/>
                  </a:lnTo>
                  <a:lnTo>
                    <a:pt x="455" y="382"/>
                  </a:lnTo>
                  <a:lnTo>
                    <a:pt x="455" y="382"/>
                  </a:lnTo>
                  <a:lnTo>
                    <a:pt x="456" y="382"/>
                  </a:lnTo>
                  <a:lnTo>
                    <a:pt x="456" y="382"/>
                  </a:lnTo>
                  <a:lnTo>
                    <a:pt x="457" y="382"/>
                  </a:lnTo>
                  <a:lnTo>
                    <a:pt x="457" y="382"/>
                  </a:lnTo>
                  <a:lnTo>
                    <a:pt x="458" y="382"/>
                  </a:lnTo>
                  <a:lnTo>
                    <a:pt x="458" y="382"/>
                  </a:lnTo>
                  <a:lnTo>
                    <a:pt x="459" y="382"/>
                  </a:lnTo>
                  <a:lnTo>
                    <a:pt x="459" y="383"/>
                  </a:lnTo>
                  <a:lnTo>
                    <a:pt x="460" y="383"/>
                  </a:lnTo>
                  <a:lnTo>
                    <a:pt x="460" y="383"/>
                  </a:lnTo>
                  <a:lnTo>
                    <a:pt x="461" y="383"/>
                  </a:lnTo>
                  <a:lnTo>
                    <a:pt x="461" y="383"/>
                  </a:lnTo>
                  <a:lnTo>
                    <a:pt x="462" y="383"/>
                  </a:lnTo>
                  <a:lnTo>
                    <a:pt x="462" y="383"/>
                  </a:lnTo>
                  <a:lnTo>
                    <a:pt x="463" y="383"/>
                  </a:lnTo>
                  <a:lnTo>
                    <a:pt x="463" y="383"/>
                  </a:lnTo>
                  <a:lnTo>
                    <a:pt x="464" y="383"/>
                  </a:lnTo>
                  <a:lnTo>
                    <a:pt x="464" y="383"/>
                  </a:lnTo>
                  <a:lnTo>
                    <a:pt x="465" y="383"/>
                  </a:lnTo>
                  <a:lnTo>
                    <a:pt x="465" y="383"/>
                  </a:lnTo>
                  <a:lnTo>
                    <a:pt x="466" y="383"/>
                  </a:lnTo>
                  <a:lnTo>
                    <a:pt x="466" y="384"/>
                  </a:lnTo>
                  <a:lnTo>
                    <a:pt x="467" y="384"/>
                  </a:lnTo>
                  <a:lnTo>
                    <a:pt x="467" y="384"/>
                  </a:lnTo>
                  <a:lnTo>
                    <a:pt x="468" y="384"/>
                  </a:lnTo>
                  <a:lnTo>
                    <a:pt x="469" y="384"/>
                  </a:lnTo>
                  <a:lnTo>
                    <a:pt x="469" y="384"/>
                  </a:lnTo>
                  <a:lnTo>
                    <a:pt x="470" y="384"/>
                  </a:lnTo>
                  <a:lnTo>
                    <a:pt x="470" y="384"/>
                  </a:lnTo>
                  <a:lnTo>
                    <a:pt x="471" y="384"/>
                  </a:lnTo>
                  <a:lnTo>
                    <a:pt x="471" y="384"/>
                  </a:lnTo>
                  <a:lnTo>
                    <a:pt x="472" y="384"/>
                  </a:lnTo>
                  <a:lnTo>
                    <a:pt x="472" y="384"/>
                  </a:lnTo>
                  <a:lnTo>
                    <a:pt x="473" y="384"/>
                  </a:lnTo>
                  <a:lnTo>
                    <a:pt x="473" y="384"/>
                  </a:lnTo>
                  <a:lnTo>
                    <a:pt x="474" y="384"/>
                  </a:lnTo>
                  <a:lnTo>
                    <a:pt x="474" y="384"/>
                  </a:lnTo>
                  <a:lnTo>
                    <a:pt x="475" y="385"/>
                  </a:lnTo>
                  <a:lnTo>
                    <a:pt x="475" y="385"/>
                  </a:lnTo>
                  <a:lnTo>
                    <a:pt x="476" y="385"/>
                  </a:lnTo>
                  <a:lnTo>
                    <a:pt x="476" y="385"/>
                  </a:lnTo>
                  <a:lnTo>
                    <a:pt x="477" y="385"/>
                  </a:lnTo>
                  <a:lnTo>
                    <a:pt x="477" y="385"/>
                  </a:lnTo>
                  <a:lnTo>
                    <a:pt x="478" y="385"/>
                  </a:lnTo>
                  <a:lnTo>
                    <a:pt x="478" y="385"/>
                  </a:lnTo>
                  <a:lnTo>
                    <a:pt x="479" y="385"/>
                  </a:lnTo>
                  <a:lnTo>
                    <a:pt x="479" y="385"/>
                  </a:lnTo>
                  <a:lnTo>
                    <a:pt x="480" y="385"/>
                  </a:lnTo>
                  <a:lnTo>
                    <a:pt x="480" y="385"/>
                  </a:lnTo>
                  <a:lnTo>
                    <a:pt x="481" y="385"/>
                  </a:lnTo>
                  <a:lnTo>
                    <a:pt x="481" y="385"/>
                  </a:lnTo>
                  <a:lnTo>
                    <a:pt x="482" y="385"/>
                  </a:lnTo>
                  <a:lnTo>
                    <a:pt x="482" y="385"/>
                  </a:lnTo>
                  <a:lnTo>
                    <a:pt x="483" y="385"/>
                  </a:lnTo>
                  <a:lnTo>
                    <a:pt x="483" y="385"/>
                  </a:lnTo>
                  <a:lnTo>
                    <a:pt x="484" y="385"/>
                  </a:lnTo>
                  <a:lnTo>
                    <a:pt x="484" y="385"/>
                  </a:lnTo>
                  <a:lnTo>
                    <a:pt x="485" y="386"/>
                  </a:lnTo>
                  <a:lnTo>
                    <a:pt x="485" y="386"/>
                  </a:lnTo>
                  <a:lnTo>
                    <a:pt x="486" y="386"/>
                  </a:lnTo>
                  <a:lnTo>
                    <a:pt x="486" y="386"/>
                  </a:lnTo>
                  <a:lnTo>
                    <a:pt x="487" y="386"/>
                  </a:lnTo>
                  <a:lnTo>
                    <a:pt x="488" y="386"/>
                  </a:lnTo>
                  <a:lnTo>
                    <a:pt x="488" y="386"/>
                  </a:lnTo>
                  <a:lnTo>
                    <a:pt x="489" y="386"/>
                  </a:lnTo>
                  <a:lnTo>
                    <a:pt x="489" y="386"/>
                  </a:lnTo>
                  <a:lnTo>
                    <a:pt x="490" y="386"/>
                  </a:lnTo>
                  <a:lnTo>
                    <a:pt x="490" y="386"/>
                  </a:lnTo>
                  <a:lnTo>
                    <a:pt x="491" y="386"/>
                  </a:lnTo>
                  <a:lnTo>
                    <a:pt x="491" y="386"/>
                  </a:lnTo>
                  <a:lnTo>
                    <a:pt x="492" y="386"/>
                  </a:lnTo>
                  <a:lnTo>
                    <a:pt x="492" y="386"/>
                  </a:lnTo>
                  <a:lnTo>
                    <a:pt x="493" y="386"/>
                  </a:lnTo>
                  <a:lnTo>
                    <a:pt x="493" y="386"/>
                  </a:lnTo>
                  <a:lnTo>
                    <a:pt x="494" y="386"/>
                  </a:lnTo>
                  <a:lnTo>
                    <a:pt x="494" y="386"/>
                  </a:lnTo>
                  <a:lnTo>
                    <a:pt x="495" y="386"/>
                  </a:lnTo>
                  <a:lnTo>
                    <a:pt x="495" y="386"/>
                  </a:lnTo>
                  <a:lnTo>
                    <a:pt x="496" y="386"/>
                  </a:lnTo>
                  <a:lnTo>
                    <a:pt x="496" y="386"/>
                  </a:lnTo>
                  <a:lnTo>
                    <a:pt x="497" y="386"/>
                  </a:lnTo>
                  <a:lnTo>
                    <a:pt x="497" y="387"/>
                  </a:lnTo>
                  <a:lnTo>
                    <a:pt x="498" y="387"/>
                  </a:lnTo>
                  <a:lnTo>
                    <a:pt x="498" y="387"/>
                  </a:lnTo>
                  <a:lnTo>
                    <a:pt x="499" y="387"/>
                  </a:lnTo>
                  <a:lnTo>
                    <a:pt x="499" y="387"/>
                  </a:lnTo>
                  <a:lnTo>
                    <a:pt x="500" y="387"/>
                  </a:lnTo>
                  <a:lnTo>
                    <a:pt x="500" y="387"/>
                  </a:lnTo>
                  <a:lnTo>
                    <a:pt x="501" y="387"/>
                  </a:lnTo>
                  <a:lnTo>
                    <a:pt x="501" y="387"/>
                  </a:lnTo>
                  <a:lnTo>
                    <a:pt x="502" y="387"/>
                  </a:lnTo>
                  <a:lnTo>
                    <a:pt x="502" y="387"/>
                  </a:lnTo>
                  <a:lnTo>
                    <a:pt x="503" y="387"/>
                  </a:lnTo>
                  <a:lnTo>
                    <a:pt x="503" y="387"/>
                  </a:lnTo>
                  <a:lnTo>
                    <a:pt x="504" y="387"/>
                  </a:lnTo>
                  <a:lnTo>
                    <a:pt x="504" y="387"/>
                  </a:lnTo>
                  <a:lnTo>
                    <a:pt x="505" y="387"/>
                  </a:lnTo>
                  <a:lnTo>
                    <a:pt x="505" y="387"/>
                  </a:lnTo>
                  <a:lnTo>
                    <a:pt x="506" y="387"/>
                  </a:lnTo>
                  <a:lnTo>
                    <a:pt x="507" y="387"/>
                  </a:lnTo>
                  <a:lnTo>
                    <a:pt x="507" y="387"/>
                  </a:lnTo>
                  <a:lnTo>
                    <a:pt x="508" y="387"/>
                  </a:lnTo>
                  <a:lnTo>
                    <a:pt x="508" y="387"/>
                  </a:lnTo>
                  <a:lnTo>
                    <a:pt x="509" y="387"/>
                  </a:lnTo>
                  <a:lnTo>
                    <a:pt x="509" y="387"/>
                  </a:lnTo>
                  <a:lnTo>
                    <a:pt x="510" y="387"/>
                  </a:lnTo>
                  <a:lnTo>
                    <a:pt x="510" y="387"/>
                  </a:lnTo>
                  <a:lnTo>
                    <a:pt x="511" y="387"/>
                  </a:lnTo>
                  <a:lnTo>
                    <a:pt x="511" y="387"/>
                  </a:lnTo>
                  <a:lnTo>
                    <a:pt x="512" y="387"/>
                  </a:lnTo>
                  <a:lnTo>
                    <a:pt x="512" y="387"/>
                  </a:lnTo>
                  <a:lnTo>
                    <a:pt x="513" y="387"/>
                  </a:lnTo>
                </a:path>
              </a:pathLst>
            </a:cu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2314575" y="3155950"/>
              <a:ext cx="4886325" cy="2371725"/>
            </a:xfrm>
            <a:custGeom>
              <a:avLst/>
              <a:gdLst/>
              <a:ahLst/>
              <a:cxnLst>
                <a:cxn ang="0">
                  <a:pos x="7" y="194"/>
                </a:cxn>
                <a:cxn ang="0">
                  <a:pos x="16" y="151"/>
                </a:cxn>
                <a:cxn ang="0">
                  <a:pos x="24" y="117"/>
                </a:cxn>
                <a:cxn ang="0">
                  <a:pos x="32" y="91"/>
                </a:cxn>
                <a:cxn ang="0">
                  <a:pos x="40" y="71"/>
                </a:cxn>
                <a:cxn ang="0">
                  <a:pos x="49" y="55"/>
                </a:cxn>
                <a:cxn ang="0">
                  <a:pos x="57" y="43"/>
                </a:cxn>
                <a:cxn ang="0">
                  <a:pos x="65" y="33"/>
                </a:cxn>
                <a:cxn ang="0">
                  <a:pos x="73" y="26"/>
                </a:cxn>
                <a:cxn ang="0">
                  <a:pos x="81" y="20"/>
                </a:cxn>
                <a:cxn ang="0">
                  <a:pos x="90" y="16"/>
                </a:cxn>
                <a:cxn ang="0">
                  <a:pos x="98" y="12"/>
                </a:cxn>
                <a:cxn ang="0">
                  <a:pos x="106" y="10"/>
                </a:cxn>
                <a:cxn ang="0">
                  <a:pos x="114" y="7"/>
                </a:cxn>
                <a:cxn ang="0">
                  <a:pos x="122" y="6"/>
                </a:cxn>
                <a:cxn ang="0">
                  <a:pos x="131" y="5"/>
                </a:cxn>
                <a:cxn ang="0">
                  <a:pos x="139" y="4"/>
                </a:cxn>
                <a:cxn ang="0">
                  <a:pos x="147" y="3"/>
                </a:cxn>
                <a:cxn ang="0">
                  <a:pos x="155" y="2"/>
                </a:cxn>
                <a:cxn ang="0">
                  <a:pos x="164" y="2"/>
                </a:cxn>
                <a:cxn ang="0">
                  <a:pos x="172" y="1"/>
                </a:cxn>
                <a:cxn ang="0">
                  <a:pos x="180" y="1"/>
                </a:cxn>
                <a:cxn ang="0">
                  <a:pos x="188" y="1"/>
                </a:cxn>
                <a:cxn ang="0">
                  <a:pos x="196" y="1"/>
                </a:cxn>
                <a:cxn ang="0">
                  <a:pos x="205" y="1"/>
                </a:cxn>
                <a:cxn ang="0">
                  <a:pos x="213" y="0"/>
                </a:cxn>
                <a:cxn ang="0">
                  <a:pos x="221" y="0"/>
                </a:cxn>
                <a:cxn ang="0">
                  <a:pos x="229" y="0"/>
                </a:cxn>
                <a:cxn ang="0">
                  <a:pos x="237" y="0"/>
                </a:cxn>
                <a:cxn ang="0">
                  <a:pos x="246" y="0"/>
                </a:cxn>
                <a:cxn ang="0">
                  <a:pos x="254" y="0"/>
                </a:cxn>
                <a:cxn ang="0">
                  <a:pos x="262" y="43"/>
                </a:cxn>
                <a:cxn ang="0">
                  <a:pos x="270" y="89"/>
                </a:cxn>
                <a:cxn ang="0">
                  <a:pos x="279" y="124"/>
                </a:cxn>
                <a:cxn ang="0">
                  <a:pos x="287" y="152"/>
                </a:cxn>
                <a:cxn ang="0">
                  <a:pos x="295" y="174"/>
                </a:cxn>
                <a:cxn ang="0">
                  <a:pos x="303" y="190"/>
                </a:cxn>
                <a:cxn ang="0">
                  <a:pos x="311" y="204"/>
                </a:cxn>
                <a:cxn ang="0">
                  <a:pos x="320" y="214"/>
                </a:cxn>
                <a:cxn ang="0">
                  <a:pos x="328" y="222"/>
                </a:cxn>
                <a:cxn ang="0">
                  <a:pos x="336" y="228"/>
                </a:cxn>
                <a:cxn ang="0">
                  <a:pos x="344" y="232"/>
                </a:cxn>
                <a:cxn ang="0">
                  <a:pos x="352" y="236"/>
                </a:cxn>
                <a:cxn ang="0">
                  <a:pos x="361" y="239"/>
                </a:cxn>
                <a:cxn ang="0">
                  <a:pos x="369" y="241"/>
                </a:cxn>
                <a:cxn ang="0">
                  <a:pos x="377" y="243"/>
                </a:cxn>
                <a:cxn ang="0">
                  <a:pos x="385" y="244"/>
                </a:cxn>
                <a:cxn ang="0">
                  <a:pos x="394" y="245"/>
                </a:cxn>
                <a:cxn ang="0">
                  <a:pos x="402" y="246"/>
                </a:cxn>
                <a:cxn ang="0">
                  <a:pos x="410" y="247"/>
                </a:cxn>
                <a:cxn ang="0">
                  <a:pos x="418" y="247"/>
                </a:cxn>
                <a:cxn ang="0">
                  <a:pos x="426" y="248"/>
                </a:cxn>
                <a:cxn ang="0">
                  <a:pos x="435" y="248"/>
                </a:cxn>
                <a:cxn ang="0">
                  <a:pos x="443" y="248"/>
                </a:cxn>
                <a:cxn ang="0">
                  <a:pos x="451" y="249"/>
                </a:cxn>
                <a:cxn ang="0">
                  <a:pos x="459" y="249"/>
                </a:cxn>
                <a:cxn ang="0">
                  <a:pos x="467" y="249"/>
                </a:cxn>
                <a:cxn ang="0">
                  <a:pos x="476" y="249"/>
                </a:cxn>
                <a:cxn ang="0">
                  <a:pos x="484" y="249"/>
                </a:cxn>
                <a:cxn ang="0">
                  <a:pos x="492" y="249"/>
                </a:cxn>
                <a:cxn ang="0">
                  <a:pos x="500" y="249"/>
                </a:cxn>
                <a:cxn ang="0">
                  <a:pos x="509" y="249"/>
                </a:cxn>
              </a:cxnLst>
              <a:rect l="0" t="0" r="r" b="b"/>
              <a:pathLst>
                <a:path w="513" h="249">
                  <a:moveTo>
                    <a:pt x="0" y="245"/>
                  </a:moveTo>
                  <a:lnTo>
                    <a:pt x="0" y="241"/>
                  </a:lnTo>
                  <a:lnTo>
                    <a:pt x="1" y="238"/>
                  </a:lnTo>
                  <a:lnTo>
                    <a:pt x="1" y="234"/>
                  </a:lnTo>
                  <a:lnTo>
                    <a:pt x="2" y="230"/>
                  </a:lnTo>
                  <a:lnTo>
                    <a:pt x="2" y="227"/>
                  </a:lnTo>
                  <a:lnTo>
                    <a:pt x="3" y="223"/>
                  </a:lnTo>
                  <a:lnTo>
                    <a:pt x="3" y="220"/>
                  </a:lnTo>
                  <a:lnTo>
                    <a:pt x="4" y="216"/>
                  </a:lnTo>
                  <a:lnTo>
                    <a:pt x="4" y="213"/>
                  </a:lnTo>
                  <a:lnTo>
                    <a:pt x="5" y="210"/>
                  </a:lnTo>
                  <a:lnTo>
                    <a:pt x="5" y="206"/>
                  </a:lnTo>
                  <a:lnTo>
                    <a:pt x="6" y="203"/>
                  </a:lnTo>
                  <a:lnTo>
                    <a:pt x="6" y="200"/>
                  </a:lnTo>
                  <a:lnTo>
                    <a:pt x="7" y="197"/>
                  </a:lnTo>
                  <a:lnTo>
                    <a:pt x="7" y="194"/>
                  </a:lnTo>
                  <a:lnTo>
                    <a:pt x="8" y="191"/>
                  </a:lnTo>
                  <a:lnTo>
                    <a:pt x="8" y="188"/>
                  </a:lnTo>
                  <a:lnTo>
                    <a:pt x="9" y="185"/>
                  </a:lnTo>
                  <a:lnTo>
                    <a:pt x="9" y="182"/>
                  </a:lnTo>
                  <a:lnTo>
                    <a:pt x="10" y="179"/>
                  </a:lnTo>
                  <a:lnTo>
                    <a:pt x="11" y="176"/>
                  </a:lnTo>
                  <a:lnTo>
                    <a:pt x="11" y="174"/>
                  </a:lnTo>
                  <a:lnTo>
                    <a:pt x="12" y="171"/>
                  </a:lnTo>
                  <a:lnTo>
                    <a:pt x="12" y="168"/>
                  </a:lnTo>
                  <a:lnTo>
                    <a:pt x="13" y="166"/>
                  </a:lnTo>
                  <a:lnTo>
                    <a:pt x="13" y="163"/>
                  </a:lnTo>
                  <a:lnTo>
                    <a:pt x="14" y="161"/>
                  </a:lnTo>
                  <a:lnTo>
                    <a:pt x="14" y="158"/>
                  </a:lnTo>
                  <a:lnTo>
                    <a:pt x="15" y="156"/>
                  </a:lnTo>
                  <a:lnTo>
                    <a:pt x="15" y="153"/>
                  </a:lnTo>
                  <a:lnTo>
                    <a:pt x="16" y="151"/>
                  </a:lnTo>
                  <a:lnTo>
                    <a:pt x="16" y="148"/>
                  </a:lnTo>
                  <a:lnTo>
                    <a:pt x="17" y="146"/>
                  </a:lnTo>
                  <a:lnTo>
                    <a:pt x="17" y="144"/>
                  </a:lnTo>
                  <a:lnTo>
                    <a:pt x="18" y="142"/>
                  </a:lnTo>
                  <a:lnTo>
                    <a:pt x="18" y="139"/>
                  </a:lnTo>
                  <a:lnTo>
                    <a:pt x="19" y="137"/>
                  </a:lnTo>
                  <a:lnTo>
                    <a:pt x="19" y="135"/>
                  </a:lnTo>
                  <a:lnTo>
                    <a:pt x="20" y="133"/>
                  </a:lnTo>
                  <a:lnTo>
                    <a:pt x="20" y="131"/>
                  </a:lnTo>
                  <a:lnTo>
                    <a:pt x="21" y="129"/>
                  </a:lnTo>
                  <a:lnTo>
                    <a:pt x="21" y="127"/>
                  </a:lnTo>
                  <a:lnTo>
                    <a:pt x="22" y="125"/>
                  </a:lnTo>
                  <a:lnTo>
                    <a:pt x="22" y="123"/>
                  </a:lnTo>
                  <a:lnTo>
                    <a:pt x="23" y="121"/>
                  </a:lnTo>
                  <a:lnTo>
                    <a:pt x="23" y="119"/>
                  </a:lnTo>
                  <a:lnTo>
                    <a:pt x="24" y="117"/>
                  </a:lnTo>
                  <a:lnTo>
                    <a:pt x="24" y="115"/>
                  </a:lnTo>
                  <a:lnTo>
                    <a:pt x="25" y="114"/>
                  </a:lnTo>
                  <a:lnTo>
                    <a:pt x="25" y="112"/>
                  </a:lnTo>
                  <a:lnTo>
                    <a:pt x="26" y="110"/>
                  </a:lnTo>
                  <a:lnTo>
                    <a:pt x="26" y="108"/>
                  </a:lnTo>
                  <a:lnTo>
                    <a:pt x="27" y="107"/>
                  </a:lnTo>
                  <a:lnTo>
                    <a:pt x="27" y="105"/>
                  </a:lnTo>
                  <a:lnTo>
                    <a:pt x="28" y="103"/>
                  </a:lnTo>
                  <a:lnTo>
                    <a:pt x="28" y="102"/>
                  </a:lnTo>
                  <a:lnTo>
                    <a:pt x="29" y="100"/>
                  </a:lnTo>
                  <a:lnTo>
                    <a:pt x="30" y="99"/>
                  </a:lnTo>
                  <a:lnTo>
                    <a:pt x="30" y="97"/>
                  </a:lnTo>
                  <a:lnTo>
                    <a:pt x="31" y="96"/>
                  </a:lnTo>
                  <a:lnTo>
                    <a:pt x="31" y="94"/>
                  </a:lnTo>
                  <a:lnTo>
                    <a:pt x="32" y="93"/>
                  </a:lnTo>
                  <a:lnTo>
                    <a:pt x="32" y="91"/>
                  </a:lnTo>
                  <a:lnTo>
                    <a:pt x="33" y="90"/>
                  </a:lnTo>
                  <a:lnTo>
                    <a:pt x="33" y="88"/>
                  </a:lnTo>
                  <a:lnTo>
                    <a:pt x="34" y="87"/>
                  </a:lnTo>
                  <a:lnTo>
                    <a:pt x="34" y="86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6" y="82"/>
                  </a:lnTo>
                  <a:lnTo>
                    <a:pt x="36" y="80"/>
                  </a:lnTo>
                  <a:lnTo>
                    <a:pt x="37" y="79"/>
                  </a:lnTo>
                  <a:lnTo>
                    <a:pt x="37" y="78"/>
                  </a:lnTo>
                  <a:lnTo>
                    <a:pt x="38" y="77"/>
                  </a:lnTo>
                  <a:lnTo>
                    <a:pt x="38" y="76"/>
                  </a:lnTo>
                  <a:lnTo>
                    <a:pt x="39" y="74"/>
                  </a:lnTo>
                  <a:lnTo>
                    <a:pt x="39" y="73"/>
                  </a:lnTo>
                  <a:lnTo>
                    <a:pt x="40" y="72"/>
                  </a:lnTo>
                  <a:lnTo>
                    <a:pt x="40" y="71"/>
                  </a:lnTo>
                  <a:lnTo>
                    <a:pt x="41" y="70"/>
                  </a:lnTo>
                  <a:lnTo>
                    <a:pt x="41" y="69"/>
                  </a:lnTo>
                  <a:lnTo>
                    <a:pt x="42" y="68"/>
                  </a:lnTo>
                  <a:lnTo>
                    <a:pt x="42" y="67"/>
                  </a:lnTo>
                  <a:lnTo>
                    <a:pt x="43" y="66"/>
                  </a:lnTo>
                  <a:lnTo>
                    <a:pt x="43" y="65"/>
                  </a:lnTo>
                  <a:lnTo>
                    <a:pt x="44" y="64"/>
                  </a:lnTo>
                  <a:lnTo>
                    <a:pt x="44" y="63"/>
                  </a:lnTo>
                  <a:lnTo>
                    <a:pt x="45" y="62"/>
                  </a:lnTo>
                  <a:lnTo>
                    <a:pt x="45" y="61"/>
                  </a:lnTo>
                  <a:lnTo>
                    <a:pt x="46" y="60"/>
                  </a:lnTo>
                  <a:lnTo>
                    <a:pt x="46" y="59"/>
                  </a:lnTo>
                  <a:lnTo>
                    <a:pt x="47" y="58"/>
                  </a:lnTo>
                  <a:lnTo>
                    <a:pt x="47" y="57"/>
                  </a:lnTo>
                  <a:lnTo>
                    <a:pt x="48" y="56"/>
                  </a:lnTo>
                  <a:lnTo>
                    <a:pt x="49" y="55"/>
                  </a:lnTo>
                  <a:lnTo>
                    <a:pt x="49" y="54"/>
                  </a:lnTo>
                  <a:lnTo>
                    <a:pt x="50" y="54"/>
                  </a:lnTo>
                  <a:lnTo>
                    <a:pt x="50" y="53"/>
                  </a:lnTo>
                  <a:lnTo>
                    <a:pt x="51" y="52"/>
                  </a:lnTo>
                  <a:lnTo>
                    <a:pt x="51" y="51"/>
                  </a:lnTo>
                  <a:lnTo>
                    <a:pt x="52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3" y="48"/>
                  </a:lnTo>
                  <a:lnTo>
                    <a:pt x="54" y="47"/>
                  </a:lnTo>
                  <a:lnTo>
                    <a:pt x="54" y="46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7" y="43"/>
                  </a:lnTo>
                  <a:lnTo>
                    <a:pt x="57" y="42"/>
                  </a:lnTo>
                  <a:lnTo>
                    <a:pt x="58" y="42"/>
                  </a:lnTo>
                  <a:lnTo>
                    <a:pt x="58" y="41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60" y="39"/>
                  </a:lnTo>
                  <a:lnTo>
                    <a:pt x="60" y="39"/>
                  </a:lnTo>
                  <a:lnTo>
                    <a:pt x="61" y="38"/>
                  </a:lnTo>
                  <a:lnTo>
                    <a:pt x="61" y="37"/>
                  </a:lnTo>
                  <a:lnTo>
                    <a:pt x="62" y="37"/>
                  </a:lnTo>
                  <a:lnTo>
                    <a:pt x="62" y="36"/>
                  </a:lnTo>
                  <a:lnTo>
                    <a:pt x="63" y="36"/>
                  </a:lnTo>
                  <a:lnTo>
                    <a:pt x="63" y="35"/>
                  </a:lnTo>
                  <a:lnTo>
                    <a:pt x="64" y="35"/>
                  </a:lnTo>
                  <a:lnTo>
                    <a:pt x="64" y="34"/>
                  </a:lnTo>
                  <a:lnTo>
                    <a:pt x="65" y="33"/>
                  </a:lnTo>
                  <a:lnTo>
                    <a:pt x="65" y="33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7" y="31"/>
                  </a:lnTo>
                  <a:lnTo>
                    <a:pt x="68" y="31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69" y="30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71" y="28"/>
                  </a:lnTo>
                  <a:lnTo>
                    <a:pt x="71" y="28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3" y="26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4" y="25"/>
                  </a:lnTo>
                  <a:lnTo>
                    <a:pt x="75" y="25"/>
                  </a:lnTo>
                  <a:lnTo>
                    <a:pt x="75" y="24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8" y="22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80" y="21"/>
                  </a:lnTo>
                  <a:lnTo>
                    <a:pt x="80" y="21"/>
                  </a:lnTo>
                  <a:lnTo>
                    <a:pt x="81" y="21"/>
                  </a:lnTo>
                  <a:lnTo>
                    <a:pt x="81" y="20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4" y="19"/>
                  </a:lnTo>
                  <a:lnTo>
                    <a:pt x="84" y="18"/>
                  </a:lnTo>
                  <a:lnTo>
                    <a:pt x="85" y="18"/>
                  </a:lnTo>
                  <a:lnTo>
                    <a:pt x="85" y="18"/>
                  </a:lnTo>
                  <a:lnTo>
                    <a:pt x="86" y="18"/>
                  </a:lnTo>
                  <a:lnTo>
                    <a:pt x="87" y="17"/>
                  </a:lnTo>
                  <a:lnTo>
                    <a:pt x="87" y="17"/>
                  </a:lnTo>
                  <a:lnTo>
                    <a:pt x="88" y="17"/>
                  </a:lnTo>
                  <a:lnTo>
                    <a:pt x="88" y="17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90" y="16"/>
                  </a:lnTo>
                  <a:lnTo>
                    <a:pt x="90" y="16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5" y="13"/>
                  </a:lnTo>
                  <a:lnTo>
                    <a:pt x="95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7" y="13"/>
                  </a:lnTo>
                  <a:lnTo>
                    <a:pt x="97" y="12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9" y="12"/>
                  </a:lnTo>
                  <a:lnTo>
                    <a:pt x="99" y="12"/>
                  </a:lnTo>
                  <a:lnTo>
                    <a:pt x="100" y="12"/>
                  </a:lnTo>
                  <a:lnTo>
                    <a:pt x="100" y="11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2" y="11"/>
                  </a:lnTo>
                  <a:lnTo>
                    <a:pt x="102" y="11"/>
                  </a:lnTo>
                  <a:lnTo>
                    <a:pt x="103" y="11"/>
                  </a:lnTo>
                  <a:lnTo>
                    <a:pt x="103" y="10"/>
                  </a:lnTo>
                  <a:lnTo>
                    <a:pt x="104" y="10"/>
                  </a:lnTo>
                  <a:lnTo>
                    <a:pt x="104" y="10"/>
                  </a:lnTo>
                  <a:lnTo>
                    <a:pt x="105" y="10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8" y="9"/>
                  </a:lnTo>
                  <a:lnTo>
                    <a:pt x="108" y="9"/>
                  </a:lnTo>
                  <a:lnTo>
                    <a:pt x="109" y="9"/>
                  </a:lnTo>
                  <a:lnTo>
                    <a:pt x="109" y="9"/>
                  </a:lnTo>
                  <a:lnTo>
                    <a:pt x="110" y="9"/>
                  </a:lnTo>
                  <a:lnTo>
                    <a:pt x="110" y="8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4" y="8"/>
                  </a:lnTo>
                  <a:lnTo>
                    <a:pt x="114" y="7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7" y="7"/>
                  </a:lnTo>
                  <a:lnTo>
                    <a:pt x="117" y="7"/>
                  </a:lnTo>
                  <a:lnTo>
                    <a:pt x="118" y="7"/>
                  </a:lnTo>
                  <a:lnTo>
                    <a:pt x="118" y="7"/>
                  </a:lnTo>
                  <a:lnTo>
                    <a:pt x="119" y="6"/>
                  </a:lnTo>
                  <a:lnTo>
                    <a:pt x="119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2" y="6"/>
                  </a:lnTo>
                  <a:lnTo>
                    <a:pt x="122" y="6"/>
                  </a:lnTo>
                  <a:lnTo>
                    <a:pt x="123" y="6"/>
                  </a:lnTo>
                  <a:lnTo>
                    <a:pt x="123" y="6"/>
                  </a:lnTo>
                  <a:lnTo>
                    <a:pt x="124" y="6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29" y="5"/>
                  </a:lnTo>
                  <a:lnTo>
                    <a:pt x="129" y="5"/>
                  </a:lnTo>
                  <a:lnTo>
                    <a:pt x="130" y="5"/>
                  </a:lnTo>
                  <a:lnTo>
                    <a:pt x="130" y="5"/>
                  </a:lnTo>
                  <a:lnTo>
                    <a:pt x="131" y="5"/>
                  </a:lnTo>
                  <a:lnTo>
                    <a:pt x="131" y="4"/>
                  </a:lnTo>
                  <a:lnTo>
                    <a:pt x="132" y="4"/>
                  </a:lnTo>
                  <a:lnTo>
                    <a:pt x="132" y="4"/>
                  </a:lnTo>
                  <a:lnTo>
                    <a:pt x="133" y="4"/>
                  </a:lnTo>
                  <a:lnTo>
                    <a:pt x="133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9" y="4"/>
                  </a:lnTo>
                  <a:lnTo>
                    <a:pt x="139" y="3"/>
                  </a:lnTo>
                  <a:lnTo>
                    <a:pt x="140" y="3"/>
                  </a:lnTo>
                  <a:lnTo>
                    <a:pt x="140" y="3"/>
                  </a:lnTo>
                  <a:lnTo>
                    <a:pt x="141" y="3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2" y="3"/>
                  </a:lnTo>
                  <a:lnTo>
                    <a:pt x="143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5" y="3"/>
                  </a:lnTo>
                  <a:lnTo>
                    <a:pt x="145" y="3"/>
                  </a:lnTo>
                  <a:lnTo>
                    <a:pt x="146" y="3"/>
                  </a:lnTo>
                  <a:lnTo>
                    <a:pt x="146" y="3"/>
                  </a:lnTo>
                  <a:lnTo>
                    <a:pt x="147" y="3"/>
                  </a:lnTo>
                  <a:lnTo>
                    <a:pt x="147" y="3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9" y="3"/>
                  </a:lnTo>
                  <a:lnTo>
                    <a:pt x="149" y="3"/>
                  </a:lnTo>
                  <a:lnTo>
                    <a:pt x="150" y="3"/>
                  </a:lnTo>
                  <a:lnTo>
                    <a:pt x="150" y="3"/>
                  </a:lnTo>
                  <a:lnTo>
                    <a:pt x="151" y="2"/>
                  </a:lnTo>
                  <a:lnTo>
                    <a:pt x="151" y="2"/>
                  </a:lnTo>
                  <a:lnTo>
                    <a:pt x="152" y="2"/>
                  </a:lnTo>
                  <a:lnTo>
                    <a:pt x="152" y="2"/>
                  </a:lnTo>
                  <a:lnTo>
                    <a:pt x="153" y="2"/>
                  </a:lnTo>
                  <a:lnTo>
                    <a:pt x="153" y="2"/>
                  </a:lnTo>
                  <a:lnTo>
                    <a:pt x="154" y="2"/>
                  </a:lnTo>
                  <a:lnTo>
                    <a:pt x="154" y="2"/>
                  </a:lnTo>
                  <a:lnTo>
                    <a:pt x="155" y="2"/>
                  </a:lnTo>
                  <a:lnTo>
                    <a:pt x="155" y="2"/>
                  </a:lnTo>
                  <a:lnTo>
                    <a:pt x="156" y="2"/>
                  </a:lnTo>
                  <a:lnTo>
                    <a:pt x="156" y="2"/>
                  </a:lnTo>
                  <a:lnTo>
                    <a:pt x="157" y="2"/>
                  </a:lnTo>
                  <a:lnTo>
                    <a:pt x="157" y="2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60" y="2"/>
                  </a:lnTo>
                  <a:lnTo>
                    <a:pt x="160" y="2"/>
                  </a:lnTo>
                  <a:lnTo>
                    <a:pt x="161" y="2"/>
                  </a:lnTo>
                  <a:lnTo>
                    <a:pt x="161" y="2"/>
                  </a:lnTo>
                  <a:lnTo>
                    <a:pt x="162" y="2"/>
                  </a:lnTo>
                  <a:lnTo>
                    <a:pt x="162" y="2"/>
                  </a:lnTo>
                  <a:lnTo>
                    <a:pt x="163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6" y="2"/>
                  </a:lnTo>
                  <a:lnTo>
                    <a:pt x="166" y="2"/>
                  </a:lnTo>
                  <a:lnTo>
                    <a:pt x="167" y="2"/>
                  </a:lnTo>
                  <a:lnTo>
                    <a:pt x="167" y="2"/>
                  </a:lnTo>
                  <a:lnTo>
                    <a:pt x="168" y="2"/>
                  </a:lnTo>
                  <a:lnTo>
                    <a:pt x="168" y="1"/>
                  </a:lnTo>
                  <a:lnTo>
                    <a:pt x="169" y="1"/>
                  </a:lnTo>
                  <a:lnTo>
                    <a:pt x="169" y="1"/>
                  </a:lnTo>
                  <a:lnTo>
                    <a:pt x="170" y="1"/>
                  </a:lnTo>
                  <a:lnTo>
                    <a:pt x="170" y="1"/>
                  </a:lnTo>
                  <a:lnTo>
                    <a:pt x="171" y="1"/>
                  </a:lnTo>
                  <a:lnTo>
                    <a:pt x="171" y="1"/>
                  </a:lnTo>
                  <a:lnTo>
                    <a:pt x="172" y="1"/>
                  </a:lnTo>
                  <a:lnTo>
                    <a:pt x="172" y="1"/>
                  </a:lnTo>
                  <a:lnTo>
                    <a:pt x="173" y="1"/>
                  </a:lnTo>
                  <a:lnTo>
                    <a:pt x="173" y="1"/>
                  </a:lnTo>
                  <a:lnTo>
                    <a:pt x="174" y="1"/>
                  </a:lnTo>
                  <a:lnTo>
                    <a:pt x="174" y="1"/>
                  </a:lnTo>
                  <a:lnTo>
                    <a:pt x="175" y="1"/>
                  </a:lnTo>
                  <a:lnTo>
                    <a:pt x="175" y="1"/>
                  </a:lnTo>
                  <a:lnTo>
                    <a:pt x="176" y="1"/>
                  </a:lnTo>
                  <a:lnTo>
                    <a:pt x="176" y="1"/>
                  </a:lnTo>
                  <a:lnTo>
                    <a:pt x="177" y="1"/>
                  </a:lnTo>
                  <a:lnTo>
                    <a:pt x="177" y="1"/>
                  </a:lnTo>
                  <a:lnTo>
                    <a:pt x="178" y="1"/>
                  </a:lnTo>
                  <a:lnTo>
                    <a:pt x="178" y="1"/>
                  </a:lnTo>
                  <a:lnTo>
                    <a:pt x="179" y="1"/>
                  </a:lnTo>
                  <a:lnTo>
                    <a:pt x="179" y="1"/>
                  </a:lnTo>
                  <a:lnTo>
                    <a:pt x="180" y="1"/>
                  </a:lnTo>
                  <a:lnTo>
                    <a:pt x="180" y="1"/>
                  </a:lnTo>
                  <a:lnTo>
                    <a:pt x="181" y="1"/>
                  </a:lnTo>
                  <a:lnTo>
                    <a:pt x="181" y="1"/>
                  </a:lnTo>
                  <a:lnTo>
                    <a:pt x="182" y="1"/>
                  </a:lnTo>
                  <a:lnTo>
                    <a:pt x="183" y="1"/>
                  </a:lnTo>
                  <a:lnTo>
                    <a:pt x="183" y="1"/>
                  </a:lnTo>
                  <a:lnTo>
                    <a:pt x="184" y="1"/>
                  </a:lnTo>
                  <a:lnTo>
                    <a:pt x="184" y="1"/>
                  </a:lnTo>
                  <a:lnTo>
                    <a:pt x="185" y="1"/>
                  </a:lnTo>
                  <a:lnTo>
                    <a:pt x="185" y="1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7" y="1"/>
                  </a:lnTo>
                  <a:lnTo>
                    <a:pt x="187" y="1"/>
                  </a:lnTo>
                  <a:lnTo>
                    <a:pt x="188" y="1"/>
                  </a:lnTo>
                  <a:lnTo>
                    <a:pt x="188" y="1"/>
                  </a:lnTo>
                  <a:lnTo>
                    <a:pt x="189" y="1"/>
                  </a:lnTo>
                  <a:lnTo>
                    <a:pt x="189" y="1"/>
                  </a:lnTo>
                  <a:lnTo>
                    <a:pt x="190" y="1"/>
                  </a:lnTo>
                  <a:lnTo>
                    <a:pt x="190" y="1"/>
                  </a:lnTo>
                  <a:lnTo>
                    <a:pt x="191" y="1"/>
                  </a:lnTo>
                  <a:lnTo>
                    <a:pt x="191" y="1"/>
                  </a:lnTo>
                  <a:lnTo>
                    <a:pt x="192" y="1"/>
                  </a:lnTo>
                  <a:lnTo>
                    <a:pt x="192" y="1"/>
                  </a:lnTo>
                  <a:lnTo>
                    <a:pt x="193" y="1"/>
                  </a:lnTo>
                  <a:lnTo>
                    <a:pt x="193" y="1"/>
                  </a:lnTo>
                  <a:lnTo>
                    <a:pt x="194" y="1"/>
                  </a:lnTo>
                  <a:lnTo>
                    <a:pt x="194" y="1"/>
                  </a:lnTo>
                  <a:lnTo>
                    <a:pt x="195" y="1"/>
                  </a:lnTo>
                  <a:lnTo>
                    <a:pt x="195" y="1"/>
                  </a:lnTo>
                  <a:lnTo>
                    <a:pt x="196" y="1"/>
                  </a:lnTo>
                  <a:lnTo>
                    <a:pt x="196" y="1"/>
                  </a:lnTo>
                  <a:lnTo>
                    <a:pt x="197" y="1"/>
                  </a:lnTo>
                  <a:lnTo>
                    <a:pt x="197" y="1"/>
                  </a:lnTo>
                  <a:lnTo>
                    <a:pt x="198" y="1"/>
                  </a:lnTo>
                  <a:lnTo>
                    <a:pt x="198" y="1"/>
                  </a:lnTo>
                  <a:lnTo>
                    <a:pt x="199" y="1"/>
                  </a:lnTo>
                  <a:lnTo>
                    <a:pt x="199" y="1"/>
                  </a:lnTo>
                  <a:lnTo>
                    <a:pt x="200" y="1"/>
                  </a:lnTo>
                  <a:lnTo>
                    <a:pt x="200" y="1"/>
                  </a:lnTo>
                  <a:lnTo>
                    <a:pt x="201" y="1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3" y="1"/>
                  </a:lnTo>
                  <a:lnTo>
                    <a:pt x="204" y="1"/>
                  </a:lnTo>
                  <a:lnTo>
                    <a:pt x="204" y="1"/>
                  </a:lnTo>
                  <a:lnTo>
                    <a:pt x="205" y="1"/>
                  </a:lnTo>
                  <a:lnTo>
                    <a:pt x="205" y="1"/>
                  </a:lnTo>
                  <a:lnTo>
                    <a:pt x="206" y="1"/>
                  </a:lnTo>
                  <a:lnTo>
                    <a:pt x="206" y="1"/>
                  </a:lnTo>
                  <a:lnTo>
                    <a:pt x="207" y="1"/>
                  </a:lnTo>
                  <a:lnTo>
                    <a:pt x="207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7" y="0"/>
                  </a:lnTo>
                  <a:lnTo>
                    <a:pt x="217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9" y="0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3" y="0"/>
                  </a:lnTo>
                  <a:lnTo>
                    <a:pt x="243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47" y="0"/>
                  </a:lnTo>
                  <a:lnTo>
                    <a:pt x="247" y="0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6" y="0"/>
                  </a:lnTo>
                  <a:lnTo>
                    <a:pt x="256" y="4"/>
                  </a:lnTo>
                  <a:lnTo>
                    <a:pt x="257" y="8"/>
                  </a:lnTo>
                  <a:lnTo>
                    <a:pt x="257" y="12"/>
                  </a:lnTo>
                  <a:lnTo>
                    <a:pt x="258" y="15"/>
                  </a:lnTo>
                  <a:lnTo>
                    <a:pt x="259" y="19"/>
                  </a:lnTo>
                  <a:lnTo>
                    <a:pt x="259" y="23"/>
                  </a:lnTo>
                  <a:lnTo>
                    <a:pt x="260" y="26"/>
                  </a:lnTo>
                  <a:lnTo>
                    <a:pt x="260" y="30"/>
                  </a:lnTo>
                  <a:lnTo>
                    <a:pt x="261" y="33"/>
                  </a:lnTo>
                  <a:lnTo>
                    <a:pt x="261" y="36"/>
                  </a:lnTo>
                  <a:lnTo>
                    <a:pt x="262" y="40"/>
                  </a:lnTo>
                  <a:lnTo>
                    <a:pt x="262" y="43"/>
                  </a:lnTo>
                  <a:lnTo>
                    <a:pt x="263" y="46"/>
                  </a:lnTo>
                  <a:lnTo>
                    <a:pt x="263" y="49"/>
                  </a:lnTo>
                  <a:lnTo>
                    <a:pt x="264" y="52"/>
                  </a:lnTo>
                  <a:lnTo>
                    <a:pt x="264" y="55"/>
                  </a:lnTo>
                  <a:lnTo>
                    <a:pt x="265" y="59"/>
                  </a:lnTo>
                  <a:lnTo>
                    <a:pt x="265" y="61"/>
                  </a:lnTo>
                  <a:lnTo>
                    <a:pt x="266" y="64"/>
                  </a:lnTo>
                  <a:lnTo>
                    <a:pt x="266" y="67"/>
                  </a:lnTo>
                  <a:lnTo>
                    <a:pt x="267" y="70"/>
                  </a:lnTo>
                  <a:lnTo>
                    <a:pt x="267" y="73"/>
                  </a:lnTo>
                  <a:lnTo>
                    <a:pt x="268" y="76"/>
                  </a:lnTo>
                  <a:lnTo>
                    <a:pt x="268" y="78"/>
                  </a:lnTo>
                  <a:lnTo>
                    <a:pt x="269" y="81"/>
                  </a:lnTo>
                  <a:lnTo>
                    <a:pt x="269" y="84"/>
                  </a:lnTo>
                  <a:lnTo>
                    <a:pt x="270" y="86"/>
                  </a:lnTo>
                  <a:lnTo>
                    <a:pt x="270" y="89"/>
                  </a:lnTo>
                  <a:lnTo>
                    <a:pt x="271" y="91"/>
                  </a:lnTo>
                  <a:lnTo>
                    <a:pt x="271" y="94"/>
                  </a:lnTo>
                  <a:lnTo>
                    <a:pt x="272" y="96"/>
                  </a:lnTo>
                  <a:lnTo>
                    <a:pt x="272" y="99"/>
                  </a:lnTo>
                  <a:lnTo>
                    <a:pt x="273" y="101"/>
                  </a:lnTo>
                  <a:lnTo>
                    <a:pt x="273" y="103"/>
                  </a:lnTo>
                  <a:lnTo>
                    <a:pt x="274" y="105"/>
                  </a:lnTo>
                  <a:lnTo>
                    <a:pt x="274" y="108"/>
                  </a:lnTo>
                  <a:lnTo>
                    <a:pt x="275" y="110"/>
                  </a:lnTo>
                  <a:lnTo>
                    <a:pt x="275" y="112"/>
                  </a:lnTo>
                  <a:lnTo>
                    <a:pt x="276" y="114"/>
                  </a:lnTo>
                  <a:lnTo>
                    <a:pt x="276" y="116"/>
                  </a:lnTo>
                  <a:lnTo>
                    <a:pt x="277" y="118"/>
                  </a:lnTo>
                  <a:lnTo>
                    <a:pt x="278" y="120"/>
                  </a:lnTo>
                  <a:lnTo>
                    <a:pt x="278" y="122"/>
                  </a:lnTo>
                  <a:lnTo>
                    <a:pt x="279" y="124"/>
                  </a:lnTo>
                  <a:lnTo>
                    <a:pt x="279" y="126"/>
                  </a:lnTo>
                  <a:lnTo>
                    <a:pt x="280" y="128"/>
                  </a:lnTo>
                  <a:lnTo>
                    <a:pt x="280" y="130"/>
                  </a:lnTo>
                  <a:lnTo>
                    <a:pt x="281" y="132"/>
                  </a:lnTo>
                  <a:lnTo>
                    <a:pt x="281" y="134"/>
                  </a:lnTo>
                  <a:lnTo>
                    <a:pt x="282" y="136"/>
                  </a:lnTo>
                  <a:lnTo>
                    <a:pt x="282" y="137"/>
                  </a:lnTo>
                  <a:lnTo>
                    <a:pt x="283" y="139"/>
                  </a:lnTo>
                  <a:lnTo>
                    <a:pt x="283" y="141"/>
                  </a:lnTo>
                  <a:lnTo>
                    <a:pt x="284" y="143"/>
                  </a:lnTo>
                  <a:lnTo>
                    <a:pt x="284" y="144"/>
                  </a:lnTo>
                  <a:lnTo>
                    <a:pt x="285" y="146"/>
                  </a:lnTo>
                  <a:lnTo>
                    <a:pt x="285" y="147"/>
                  </a:lnTo>
                  <a:lnTo>
                    <a:pt x="286" y="149"/>
                  </a:lnTo>
                  <a:lnTo>
                    <a:pt x="286" y="151"/>
                  </a:lnTo>
                  <a:lnTo>
                    <a:pt x="287" y="152"/>
                  </a:lnTo>
                  <a:lnTo>
                    <a:pt x="287" y="154"/>
                  </a:lnTo>
                  <a:lnTo>
                    <a:pt x="288" y="155"/>
                  </a:lnTo>
                  <a:lnTo>
                    <a:pt x="288" y="157"/>
                  </a:lnTo>
                  <a:lnTo>
                    <a:pt x="289" y="158"/>
                  </a:lnTo>
                  <a:lnTo>
                    <a:pt x="289" y="159"/>
                  </a:lnTo>
                  <a:lnTo>
                    <a:pt x="290" y="161"/>
                  </a:lnTo>
                  <a:lnTo>
                    <a:pt x="290" y="162"/>
                  </a:lnTo>
                  <a:lnTo>
                    <a:pt x="291" y="164"/>
                  </a:lnTo>
                  <a:lnTo>
                    <a:pt x="291" y="165"/>
                  </a:lnTo>
                  <a:lnTo>
                    <a:pt x="292" y="166"/>
                  </a:lnTo>
                  <a:lnTo>
                    <a:pt x="292" y="168"/>
                  </a:lnTo>
                  <a:lnTo>
                    <a:pt x="293" y="169"/>
                  </a:lnTo>
                  <a:lnTo>
                    <a:pt x="293" y="170"/>
                  </a:lnTo>
                  <a:lnTo>
                    <a:pt x="294" y="171"/>
                  </a:lnTo>
                  <a:lnTo>
                    <a:pt x="294" y="172"/>
                  </a:lnTo>
                  <a:lnTo>
                    <a:pt x="295" y="174"/>
                  </a:lnTo>
                  <a:lnTo>
                    <a:pt x="295" y="175"/>
                  </a:lnTo>
                  <a:lnTo>
                    <a:pt x="296" y="176"/>
                  </a:lnTo>
                  <a:lnTo>
                    <a:pt x="297" y="177"/>
                  </a:lnTo>
                  <a:lnTo>
                    <a:pt x="297" y="178"/>
                  </a:lnTo>
                  <a:lnTo>
                    <a:pt x="298" y="179"/>
                  </a:lnTo>
                  <a:lnTo>
                    <a:pt x="298" y="180"/>
                  </a:lnTo>
                  <a:lnTo>
                    <a:pt x="299" y="182"/>
                  </a:lnTo>
                  <a:lnTo>
                    <a:pt x="299" y="183"/>
                  </a:lnTo>
                  <a:lnTo>
                    <a:pt x="300" y="184"/>
                  </a:lnTo>
                  <a:lnTo>
                    <a:pt x="300" y="185"/>
                  </a:lnTo>
                  <a:lnTo>
                    <a:pt x="301" y="186"/>
                  </a:lnTo>
                  <a:lnTo>
                    <a:pt x="301" y="187"/>
                  </a:lnTo>
                  <a:lnTo>
                    <a:pt x="302" y="188"/>
                  </a:lnTo>
                  <a:lnTo>
                    <a:pt x="302" y="189"/>
                  </a:lnTo>
                  <a:lnTo>
                    <a:pt x="303" y="190"/>
                  </a:lnTo>
                  <a:lnTo>
                    <a:pt x="303" y="190"/>
                  </a:lnTo>
                  <a:lnTo>
                    <a:pt x="304" y="191"/>
                  </a:lnTo>
                  <a:lnTo>
                    <a:pt x="304" y="192"/>
                  </a:lnTo>
                  <a:lnTo>
                    <a:pt x="305" y="193"/>
                  </a:lnTo>
                  <a:lnTo>
                    <a:pt x="305" y="194"/>
                  </a:lnTo>
                  <a:lnTo>
                    <a:pt x="306" y="195"/>
                  </a:lnTo>
                  <a:lnTo>
                    <a:pt x="306" y="196"/>
                  </a:lnTo>
                  <a:lnTo>
                    <a:pt x="307" y="197"/>
                  </a:lnTo>
                  <a:lnTo>
                    <a:pt x="307" y="197"/>
                  </a:lnTo>
                  <a:lnTo>
                    <a:pt x="308" y="198"/>
                  </a:lnTo>
                  <a:lnTo>
                    <a:pt x="308" y="199"/>
                  </a:lnTo>
                  <a:lnTo>
                    <a:pt x="309" y="200"/>
                  </a:lnTo>
                  <a:lnTo>
                    <a:pt x="309" y="201"/>
                  </a:lnTo>
                  <a:lnTo>
                    <a:pt x="310" y="201"/>
                  </a:lnTo>
                  <a:lnTo>
                    <a:pt x="310" y="202"/>
                  </a:lnTo>
                  <a:lnTo>
                    <a:pt x="311" y="203"/>
                  </a:lnTo>
                  <a:lnTo>
                    <a:pt x="311" y="204"/>
                  </a:lnTo>
                  <a:lnTo>
                    <a:pt x="312" y="204"/>
                  </a:lnTo>
                  <a:lnTo>
                    <a:pt x="312" y="205"/>
                  </a:lnTo>
                  <a:lnTo>
                    <a:pt x="313" y="206"/>
                  </a:lnTo>
                  <a:lnTo>
                    <a:pt x="313" y="206"/>
                  </a:lnTo>
                  <a:lnTo>
                    <a:pt x="314" y="207"/>
                  </a:lnTo>
                  <a:lnTo>
                    <a:pt x="314" y="208"/>
                  </a:lnTo>
                  <a:lnTo>
                    <a:pt x="315" y="208"/>
                  </a:lnTo>
                  <a:lnTo>
                    <a:pt x="316" y="209"/>
                  </a:lnTo>
                  <a:lnTo>
                    <a:pt x="316" y="210"/>
                  </a:lnTo>
                  <a:lnTo>
                    <a:pt x="317" y="210"/>
                  </a:lnTo>
                  <a:lnTo>
                    <a:pt x="317" y="211"/>
                  </a:lnTo>
                  <a:lnTo>
                    <a:pt x="318" y="211"/>
                  </a:lnTo>
                  <a:lnTo>
                    <a:pt x="318" y="212"/>
                  </a:lnTo>
                  <a:lnTo>
                    <a:pt x="319" y="213"/>
                  </a:lnTo>
                  <a:lnTo>
                    <a:pt x="319" y="213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1" y="215"/>
                  </a:lnTo>
                  <a:lnTo>
                    <a:pt x="321" y="215"/>
                  </a:lnTo>
                  <a:lnTo>
                    <a:pt x="322" y="216"/>
                  </a:lnTo>
                  <a:lnTo>
                    <a:pt x="322" y="216"/>
                  </a:lnTo>
                  <a:lnTo>
                    <a:pt x="323" y="217"/>
                  </a:lnTo>
                  <a:lnTo>
                    <a:pt x="323" y="217"/>
                  </a:lnTo>
                  <a:lnTo>
                    <a:pt x="324" y="218"/>
                  </a:lnTo>
                  <a:lnTo>
                    <a:pt x="324" y="218"/>
                  </a:lnTo>
                  <a:lnTo>
                    <a:pt x="325" y="219"/>
                  </a:lnTo>
                  <a:lnTo>
                    <a:pt x="325" y="219"/>
                  </a:lnTo>
                  <a:lnTo>
                    <a:pt x="326" y="220"/>
                  </a:lnTo>
                  <a:lnTo>
                    <a:pt x="326" y="220"/>
                  </a:lnTo>
                  <a:lnTo>
                    <a:pt x="327" y="221"/>
                  </a:lnTo>
                  <a:lnTo>
                    <a:pt x="327" y="221"/>
                  </a:lnTo>
                  <a:lnTo>
                    <a:pt x="328" y="222"/>
                  </a:lnTo>
                  <a:lnTo>
                    <a:pt x="328" y="222"/>
                  </a:lnTo>
                  <a:lnTo>
                    <a:pt x="329" y="222"/>
                  </a:lnTo>
                  <a:lnTo>
                    <a:pt x="329" y="223"/>
                  </a:lnTo>
                  <a:lnTo>
                    <a:pt x="330" y="223"/>
                  </a:lnTo>
                  <a:lnTo>
                    <a:pt x="330" y="224"/>
                  </a:lnTo>
                  <a:lnTo>
                    <a:pt x="331" y="224"/>
                  </a:lnTo>
                  <a:lnTo>
                    <a:pt x="331" y="224"/>
                  </a:lnTo>
                  <a:lnTo>
                    <a:pt x="332" y="225"/>
                  </a:lnTo>
                  <a:lnTo>
                    <a:pt x="332" y="225"/>
                  </a:lnTo>
                  <a:lnTo>
                    <a:pt x="333" y="226"/>
                  </a:lnTo>
                  <a:lnTo>
                    <a:pt x="333" y="226"/>
                  </a:lnTo>
                  <a:lnTo>
                    <a:pt x="334" y="226"/>
                  </a:lnTo>
                  <a:lnTo>
                    <a:pt x="334" y="227"/>
                  </a:lnTo>
                  <a:lnTo>
                    <a:pt x="335" y="227"/>
                  </a:lnTo>
                  <a:lnTo>
                    <a:pt x="336" y="227"/>
                  </a:lnTo>
                  <a:lnTo>
                    <a:pt x="336" y="228"/>
                  </a:lnTo>
                  <a:lnTo>
                    <a:pt x="337" y="228"/>
                  </a:lnTo>
                  <a:lnTo>
                    <a:pt x="337" y="228"/>
                  </a:lnTo>
                  <a:lnTo>
                    <a:pt x="338" y="229"/>
                  </a:lnTo>
                  <a:lnTo>
                    <a:pt x="338" y="229"/>
                  </a:lnTo>
                  <a:lnTo>
                    <a:pt x="339" y="229"/>
                  </a:lnTo>
                  <a:lnTo>
                    <a:pt x="339" y="230"/>
                  </a:lnTo>
                  <a:lnTo>
                    <a:pt x="340" y="230"/>
                  </a:lnTo>
                  <a:lnTo>
                    <a:pt x="340" y="230"/>
                  </a:lnTo>
                  <a:lnTo>
                    <a:pt x="341" y="231"/>
                  </a:lnTo>
                  <a:lnTo>
                    <a:pt x="341" y="231"/>
                  </a:lnTo>
                  <a:lnTo>
                    <a:pt x="342" y="231"/>
                  </a:lnTo>
                  <a:lnTo>
                    <a:pt x="342" y="231"/>
                  </a:lnTo>
                  <a:lnTo>
                    <a:pt x="343" y="232"/>
                  </a:lnTo>
                  <a:lnTo>
                    <a:pt x="343" y="232"/>
                  </a:lnTo>
                  <a:lnTo>
                    <a:pt x="344" y="232"/>
                  </a:lnTo>
                  <a:lnTo>
                    <a:pt x="344" y="232"/>
                  </a:lnTo>
                  <a:lnTo>
                    <a:pt x="345" y="233"/>
                  </a:lnTo>
                  <a:lnTo>
                    <a:pt x="345" y="233"/>
                  </a:lnTo>
                  <a:lnTo>
                    <a:pt x="346" y="233"/>
                  </a:lnTo>
                  <a:lnTo>
                    <a:pt x="346" y="233"/>
                  </a:lnTo>
                  <a:lnTo>
                    <a:pt x="347" y="234"/>
                  </a:lnTo>
                  <a:lnTo>
                    <a:pt x="347" y="234"/>
                  </a:lnTo>
                  <a:lnTo>
                    <a:pt x="348" y="234"/>
                  </a:lnTo>
                  <a:lnTo>
                    <a:pt x="348" y="234"/>
                  </a:lnTo>
                  <a:lnTo>
                    <a:pt x="349" y="235"/>
                  </a:lnTo>
                  <a:lnTo>
                    <a:pt x="349" y="235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51" y="236"/>
                  </a:lnTo>
                  <a:lnTo>
                    <a:pt x="351" y="236"/>
                  </a:lnTo>
                  <a:lnTo>
                    <a:pt x="352" y="236"/>
                  </a:lnTo>
                  <a:lnTo>
                    <a:pt x="352" y="236"/>
                  </a:lnTo>
                  <a:lnTo>
                    <a:pt x="353" y="236"/>
                  </a:lnTo>
                  <a:lnTo>
                    <a:pt x="353" y="237"/>
                  </a:lnTo>
                  <a:lnTo>
                    <a:pt x="354" y="237"/>
                  </a:lnTo>
                  <a:lnTo>
                    <a:pt x="355" y="237"/>
                  </a:lnTo>
                  <a:lnTo>
                    <a:pt x="355" y="237"/>
                  </a:lnTo>
                  <a:lnTo>
                    <a:pt x="356" y="237"/>
                  </a:lnTo>
                  <a:lnTo>
                    <a:pt x="356" y="238"/>
                  </a:lnTo>
                  <a:lnTo>
                    <a:pt x="357" y="238"/>
                  </a:lnTo>
                  <a:lnTo>
                    <a:pt x="357" y="238"/>
                  </a:lnTo>
                  <a:lnTo>
                    <a:pt x="358" y="238"/>
                  </a:lnTo>
                  <a:lnTo>
                    <a:pt x="358" y="238"/>
                  </a:lnTo>
                  <a:lnTo>
                    <a:pt x="359" y="238"/>
                  </a:lnTo>
                  <a:lnTo>
                    <a:pt x="359" y="239"/>
                  </a:lnTo>
                  <a:lnTo>
                    <a:pt x="360" y="239"/>
                  </a:lnTo>
                  <a:lnTo>
                    <a:pt x="360" y="239"/>
                  </a:lnTo>
                  <a:lnTo>
                    <a:pt x="361" y="239"/>
                  </a:lnTo>
                  <a:lnTo>
                    <a:pt x="361" y="239"/>
                  </a:lnTo>
                  <a:lnTo>
                    <a:pt x="362" y="239"/>
                  </a:lnTo>
                  <a:lnTo>
                    <a:pt x="362" y="240"/>
                  </a:lnTo>
                  <a:lnTo>
                    <a:pt x="363" y="240"/>
                  </a:lnTo>
                  <a:lnTo>
                    <a:pt x="363" y="240"/>
                  </a:lnTo>
                  <a:lnTo>
                    <a:pt x="364" y="240"/>
                  </a:lnTo>
                  <a:lnTo>
                    <a:pt x="364" y="240"/>
                  </a:lnTo>
                  <a:lnTo>
                    <a:pt x="365" y="240"/>
                  </a:lnTo>
                  <a:lnTo>
                    <a:pt x="365" y="240"/>
                  </a:lnTo>
                  <a:lnTo>
                    <a:pt x="366" y="241"/>
                  </a:lnTo>
                  <a:lnTo>
                    <a:pt x="366" y="241"/>
                  </a:lnTo>
                  <a:lnTo>
                    <a:pt x="367" y="241"/>
                  </a:lnTo>
                  <a:lnTo>
                    <a:pt x="367" y="241"/>
                  </a:lnTo>
                  <a:lnTo>
                    <a:pt x="368" y="241"/>
                  </a:lnTo>
                  <a:lnTo>
                    <a:pt x="368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70" y="242"/>
                  </a:lnTo>
                  <a:lnTo>
                    <a:pt x="370" y="242"/>
                  </a:lnTo>
                  <a:lnTo>
                    <a:pt x="371" y="242"/>
                  </a:lnTo>
                  <a:lnTo>
                    <a:pt x="371" y="242"/>
                  </a:lnTo>
                  <a:lnTo>
                    <a:pt x="372" y="242"/>
                  </a:lnTo>
                  <a:lnTo>
                    <a:pt x="372" y="242"/>
                  </a:lnTo>
                  <a:lnTo>
                    <a:pt x="373" y="242"/>
                  </a:lnTo>
                  <a:lnTo>
                    <a:pt x="374" y="242"/>
                  </a:lnTo>
                  <a:lnTo>
                    <a:pt x="374" y="242"/>
                  </a:lnTo>
                  <a:lnTo>
                    <a:pt x="375" y="243"/>
                  </a:lnTo>
                  <a:lnTo>
                    <a:pt x="375" y="243"/>
                  </a:lnTo>
                  <a:lnTo>
                    <a:pt x="376" y="243"/>
                  </a:lnTo>
                  <a:lnTo>
                    <a:pt x="376" y="243"/>
                  </a:lnTo>
                  <a:lnTo>
                    <a:pt x="377" y="243"/>
                  </a:lnTo>
                  <a:lnTo>
                    <a:pt x="377" y="243"/>
                  </a:lnTo>
                  <a:lnTo>
                    <a:pt x="378" y="243"/>
                  </a:lnTo>
                  <a:lnTo>
                    <a:pt x="378" y="243"/>
                  </a:lnTo>
                  <a:lnTo>
                    <a:pt x="379" y="243"/>
                  </a:lnTo>
                  <a:lnTo>
                    <a:pt x="379" y="243"/>
                  </a:lnTo>
                  <a:lnTo>
                    <a:pt x="380" y="244"/>
                  </a:lnTo>
                  <a:lnTo>
                    <a:pt x="380" y="244"/>
                  </a:lnTo>
                  <a:lnTo>
                    <a:pt x="381" y="244"/>
                  </a:lnTo>
                  <a:lnTo>
                    <a:pt x="381" y="244"/>
                  </a:lnTo>
                  <a:lnTo>
                    <a:pt x="382" y="244"/>
                  </a:lnTo>
                  <a:lnTo>
                    <a:pt x="382" y="244"/>
                  </a:lnTo>
                  <a:lnTo>
                    <a:pt x="383" y="244"/>
                  </a:lnTo>
                  <a:lnTo>
                    <a:pt x="383" y="244"/>
                  </a:lnTo>
                  <a:lnTo>
                    <a:pt x="384" y="244"/>
                  </a:lnTo>
                  <a:lnTo>
                    <a:pt x="384" y="244"/>
                  </a:lnTo>
                  <a:lnTo>
                    <a:pt x="385" y="244"/>
                  </a:lnTo>
                  <a:lnTo>
                    <a:pt x="385" y="244"/>
                  </a:lnTo>
                  <a:lnTo>
                    <a:pt x="386" y="245"/>
                  </a:lnTo>
                  <a:lnTo>
                    <a:pt x="386" y="245"/>
                  </a:lnTo>
                  <a:lnTo>
                    <a:pt x="387" y="245"/>
                  </a:lnTo>
                  <a:lnTo>
                    <a:pt x="387" y="245"/>
                  </a:lnTo>
                  <a:lnTo>
                    <a:pt x="388" y="245"/>
                  </a:lnTo>
                  <a:lnTo>
                    <a:pt x="388" y="245"/>
                  </a:lnTo>
                  <a:lnTo>
                    <a:pt x="389" y="245"/>
                  </a:lnTo>
                  <a:lnTo>
                    <a:pt x="389" y="245"/>
                  </a:lnTo>
                  <a:lnTo>
                    <a:pt x="390" y="245"/>
                  </a:lnTo>
                  <a:lnTo>
                    <a:pt x="390" y="245"/>
                  </a:lnTo>
                  <a:lnTo>
                    <a:pt x="391" y="245"/>
                  </a:lnTo>
                  <a:lnTo>
                    <a:pt x="391" y="245"/>
                  </a:lnTo>
                  <a:lnTo>
                    <a:pt x="392" y="245"/>
                  </a:lnTo>
                  <a:lnTo>
                    <a:pt x="393" y="245"/>
                  </a:lnTo>
                  <a:lnTo>
                    <a:pt x="393" y="245"/>
                  </a:lnTo>
                  <a:lnTo>
                    <a:pt x="394" y="245"/>
                  </a:lnTo>
                  <a:lnTo>
                    <a:pt x="394" y="246"/>
                  </a:lnTo>
                  <a:lnTo>
                    <a:pt x="395" y="246"/>
                  </a:lnTo>
                  <a:lnTo>
                    <a:pt x="395" y="246"/>
                  </a:lnTo>
                  <a:lnTo>
                    <a:pt x="396" y="246"/>
                  </a:lnTo>
                  <a:lnTo>
                    <a:pt x="396" y="246"/>
                  </a:lnTo>
                  <a:lnTo>
                    <a:pt x="397" y="246"/>
                  </a:lnTo>
                  <a:lnTo>
                    <a:pt x="397" y="246"/>
                  </a:lnTo>
                  <a:lnTo>
                    <a:pt x="398" y="246"/>
                  </a:lnTo>
                  <a:lnTo>
                    <a:pt x="398" y="246"/>
                  </a:lnTo>
                  <a:lnTo>
                    <a:pt x="399" y="246"/>
                  </a:lnTo>
                  <a:lnTo>
                    <a:pt x="399" y="246"/>
                  </a:lnTo>
                  <a:lnTo>
                    <a:pt x="400" y="246"/>
                  </a:lnTo>
                  <a:lnTo>
                    <a:pt x="400" y="246"/>
                  </a:lnTo>
                  <a:lnTo>
                    <a:pt x="401" y="246"/>
                  </a:lnTo>
                  <a:lnTo>
                    <a:pt x="401" y="246"/>
                  </a:lnTo>
                  <a:lnTo>
                    <a:pt x="402" y="246"/>
                  </a:lnTo>
                  <a:lnTo>
                    <a:pt x="402" y="246"/>
                  </a:lnTo>
                  <a:lnTo>
                    <a:pt x="403" y="246"/>
                  </a:lnTo>
                  <a:lnTo>
                    <a:pt x="403" y="246"/>
                  </a:lnTo>
                  <a:lnTo>
                    <a:pt x="404" y="246"/>
                  </a:lnTo>
                  <a:lnTo>
                    <a:pt x="404" y="247"/>
                  </a:lnTo>
                  <a:lnTo>
                    <a:pt x="405" y="247"/>
                  </a:lnTo>
                  <a:lnTo>
                    <a:pt x="405" y="247"/>
                  </a:lnTo>
                  <a:lnTo>
                    <a:pt x="406" y="247"/>
                  </a:lnTo>
                  <a:lnTo>
                    <a:pt x="406" y="247"/>
                  </a:lnTo>
                  <a:lnTo>
                    <a:pt x="407" y="247"/>
                  </a:lnTo>
                  <a:lnTo>
                    <a:pt x="407" y="247"/>
                  </a:lnTo>
                  <a:lnTo>
                    <a:pt x="408" y="247"/>
                  </a:lnTo>
                  <a:lnTo>
                    <a:pt x="408" y="247"/>
                  </a:lnTo>
                  <a:lnTo>
                    <a:pt x="409" y="247"/>
                  </a:lnTo>
                  <a:lnTo>
                    <a:pt x="409" y="247"/>
                  </a:lnTo>
                  <a:lnTo>
                    <a:pt x="410" y="247"/>
                  </a:lnTo>
                  <a:lnTo>
                    <a:pt x="410" y="247"/>
                  </a:lnTo>
                  <a:lnTo>
                    <a:pt x="411" y="247"/>
                  </a:lnTo>
                  <a:lnTo>
                    <a:pt x="412" y="247"/>
                  </a:lnTo>
                  <a:lnTo>
                    <a:pt x="412" y="247"/>
                  </a:lnTo>
                  <a:lnTo>
                    <a:pt x="413" y="247"/>
                  </a:lnTo>
                  <a:lnTo>
                    <a:pt x="413" y="247"/>
                  </a:lnTo>
                  <a:lnTo>
                    <a:pt x="414" y="247"/>
                  </a:lnTo>
                  <a:lnTo>
                    <a:pt x="414" y="247"/>
                  </a:lnTo>
                  <a:lnTo>
                    <a:pt x="415" y="247"/>
                  </a:lnTo>
                  <a:lnTo>
                    <a:pt x="415" y="247"/>
                  </a:lnTo>
                  <a:lnTo>
                    <a:pt x="416" y="247"/>
                  </a:lnTo>
                  <a:lnTo>
                    <a:pt x="416" y="247"/>
                  </a:lnTo>
                  <a:lnTo>
                    <a:pt x="417" y="247"/>
                  </a:lnTo>
                  <a:lnTo>
                    <a:pt x="417" y="247"/>
                  </a:lnTo>
                  <a:lnTo>
                    <a:pt x="418" y="247"/>
                  </a:lnTo>
                  <a:lnTo>
                    <a:pt x="418" y="247"/>
                  </a:lnTo>
                  <a:lnTo>
                    <a:pt x="419" y="247"/>
                  </a:lnTo>
                  <a:lnTo>
                    <a:pt x="419" y="248"/>
                  </a:lnTo>
                  <a:lnTo>
                    <a:pt x="420" y="248"/>
                  </a:lnTo>
                  <a:lnTo>
                    <a:pt x="420" y="248"/>
                  </a:lnTo>
                  <a:lnTo>
                    <a:pt x="421" y="248"/>
                  </a:lnTo>
                  <a:lnTo>
                    <a:pt x="421" y="248"/>
                  </a:lnTo>
                  <a:lnTo>
                    <a:pt x="422" y="248"/>
                  </a:lnTo>
                  <a:lnTo>
                    <a:pt x="422" y="248"/>
                  </a:lnTo>
                  <a:lnTo>
                    <a:pt x="423" y="248"/>
                  </a:lnTo>
                  <a:lnTo>
                    <a:pt x="423" y="248"/>
                  </a:lnTo>
                  <a:lnTo>
                    <a:pt x="424" y="248"/>
                  </a:lnTo>
                  <a:lnTo>
                    <a:pt x="424" y="248"/>
                  </a:lnTo>
                  <a:lnTo>
                    <a:pt x="425" y="248"/>
                  </a:lnTo>
                  <a:lnTo>
                    <a:pt x="425" y="248"/>
                  </a:lnTo>
                  <a:lnTo>
                    <a:pt x="426" y="248"/>
                  </a:lnTo>
                  <a:lnTo>
                    <a:pt x="426" y="248"/>
                  </a:lnTo>
                  <a:lnTo>
                    <a:pt x="427" y="248"/>
                  </a:lnTo>
                  <a:lnTo>
                    <a:pt x="427" y="248"/>
                  </a:lnTo>
                  <a:lnTo>
                    <a:pt x="428" y="248"/>
                  </a:lnTo>
                  <a:lnTo>
                    <a:pt x="428" y="248"/>
                  </a:lnTo>
                  <a:lnTo>
                    <a:pt x="429" y="248"/>
                  </a:lnTo>
                  <a:lnTo>
                    <a:pt x="429" y="248"/>
                  </a:lnTo>
                  <a:lnTo>
                    <a:pt x="430" y="248"/>
                  </a:lnTo>
                  <a:lnTo>
                    <a:pt x="431" y="248"/>
                  </a:lnTo>
                  <a:lnTo>
                    <a:pt x="431" y="248"/>
                  </a:lnTo>
                  <a:lnTo>
                    <a:pt x="432" y="248"/>
                  </a:lnTo>
                  <a:lnTo>
                    <a:pt x="432" y="248"/>
                  </a:lnTo>
                  <a:lnTo>
                    <a:pt x="433" y="248"/>
                  </a:lnTo>
                  <a:lnTo>
                    <a:pt x="433" y="248"/>
                  </a:lnTo>
                  <a:lnTo>
                    <a:pt x="434" y="248"/>
                  </a:lnTo>
                  <a:lnTo>
                    <a:pt x="434" y="248"/>
                  </a:lnTo>
                  <a:lnTo>
                    <a:pt x="435" y="248"/>
                  </a:lnTo>
                  <a:lnTo>
                    <a:pt x="435" y="248"/>
                  </a:lnTo>
                  <a:lnTo>
                    <a:pt x="436" y="248"/>
                  </a:lnTo>
                  <a:lnTo>
                    <a:pt x="436" y="248"/>
                  </a:lnTo>
                  <a:lnTo>
                    <a:pt x="437" y="248"/>
                  </a:lnTo>
                  <a:lnTo>
                    <a:pt x="437" y="248"/>
                  </a:lnTo>
                  <a:lnTo>
                    <a:pt x="438" y="248"/>
                  </a:lnTo>
                  <a:lnTo>
                    <a:pt x="438" y="248"/>
                  </a:lnTo>
                  <a:lnTo>
                    <a:pt x="439" y="248"/>
                  </a:lnTo>
                  <a:lnTo>
                    <a:pt x="439" y="248"/>
                  </a:lnTo>
                  <a:lnTo>
                    <a:pt x="440" y="248"/>
                  </a:lnTo>
                  <a:lnTo>
                    <a:pt x="440" y="248"/>
                  </a:lnTo>
                  <a:lnTo>
                    <a:pt x="441" y="248"/>
                  </a:lnTo>
                  <a:lnTo>
                    <a:pt x="441" y="248"/>
                  </a:lnTo>
                  <a:lnTo>
                    <a:pt x="442" y="248"/>
                  </a:lnTo>
                  <a:lnTo>
                    <a:pt x="442" y="248"/>
                  </a:lnTo>
                  <a:lnTo>
                    <a:pt x="443" y="248"/>
                  </a:lnTo>
                  <a:lnTo>
                    <a:pt x="443" y="248"/>
                  </a:lnTo>
                  <a:lnTo>
                    <a:pt x="444" y="248"/>
                  </a:lnTo>
                  <a:lnTo>
                    <a:pt x="444" y="248"/>
                  </a:lnTo>
                  <a:lnTo>
                    <a:pt x="445" y="248"/>
                  </a:lnTo>
                  <a:lnTo>
                    <a:pt x="445" y="248"/>
                  </a:lnTo>
                  <a:lnTo>
                    <a:pt x="446" y="248"/>
                  </a:lnTo>
                  <a:lnTo>
                    <a:pt x="446" y="248"/>
                  </a:lnTo>
                  <a:lnTo>
                    <a:pt x="447" y="248"/>
                  </a:lnTo>
                  <a:lnTo>
                    <a:pt x="447" y="248"/>
                  </a:lnTo>
                  <a:lnTo>
                    <a:pt x="448" y="248"/>
                  </a:lnTo>
                  <a:lnTo>
                    <a:pt x="448" y="249"/>
                  </a:lnTo>
                  <a:lnTo>
                    <a:pt x="449" y="249"/>
                  </a:lnTo>
                  <a:lnTo>
                    <a:pt x="450" y="249"/>
                  </a:lnTo>
                  <a:lnTo>
                    <a:pt x="450" y="249"/>
                  </a:lnTo>
                  <a:lnTo>
                    <a:pt x="451" y="249"/>
                  </a:lnTo>
                  <a:lnTo>
                    <a:pt x="451" y="249"/>
                  </a:lnTo>
                  <a:lnTo>
                    <a:pt x="452" y="249"/>
                  </a:lnTo>
                  <a:lnTo>
                    <a:pt x="452" y="249"/>
                  </a:lnTo>
                  <a:lnTo>
                    <a:pt x="453" y="249"/>
                  </a:lnTo>
                  <a:lnTo>
                    <a:pt x="453" y="249"/>
                  </a:lnTo>
                  <a:lnTo>
                    <a:pt x="454" y="249"/>
                  </a:lnTo>
                  <a:lnTo>
                    <a:pt x="454" y="249"/>
                  </a:lnTo>
                  <a:lnTo>
                    <a:pt x="455" y="249"/>
                  </a:lnTo>
                  <a:lnTo>
                    <a:pt x="455" y="249"/>
                  </a:lnTo>
                  <a:lnTo>
                    <a:pt x="456" y="249"/>
                  </a:lnTo>
                  <a:lnTo>
                    <a:pt x="456" y="249"/>
                  </a:lnTo>
                  <a:lnTo>
                    <a:pt x="457" y="249"/>
                  </a:lnTo>
                  <a:lnTo>
                    <a:pt x="457" y="249"/>
                  </a:lnTo>
                  <a:lnTo>
                    <a:pt x="458" y="249"/>
                  </a:lnTo>
                  <a:lnTo>
                    <a:pt x="458" y="249"/>
                  </a:lnTo>
                  <a:lnTo>
                    <a:pt x="459" y="249"/>
                  </a:lnTo>
                  <a:lnTo>
                    <a:pt x="459" y="249"/>
                  </a:lnTo>
                  <a:lnTo>
                    <a:pt x="460" y="249"/>
                  </a:lnTo>
                  <a:lnTo>
                    <a:pt x="460" y="249"/>
                  </a:lnTo>
                  <a:lnTo>
                    <a:pt x="461" y="249"/>
                  </a:lnTo>
                  <a:lnTo>
                    <a:pt x="461" y="249"/>
                  </a:lnTo>
                  <a:lnTo>
                    <a:pt x="462" y="249"/>
                  </a:lnTo>
                  <a:lnTo>
                    <a:pt x="462" y="249"/>
                  </a:lnTo>
                  <a:lnTo>
                    <a:pt x="463" y="249"/>
                  </a:lnTo>
                  <a:lnTo>
                    <a:pt x="463" y="249"/>
                  </a:lnTo>
                  <a:lnTo>
                    <a:pt x="464" y="249"/>
                  </a:lnTo>
                  <a:lnTo>
                    <a:pt x="464" y="249"/>
                  </a:lnTo>
                  <a:lnTo>
                    <a:pt x="465" y="249"/>
                  </a:lnTo>
                  <a:lnTo>
                    <a:pt x="465" y="249"/>
                  </a:lnTo>
                  <a:lnTo>
                    <a:pt x="466" y="249"/>
                  </a:lnTo>
                  <a:lnTo>
                    <a:pt x="466" y="249"/>
                  </a:lnTo>
                  <a:lnTo>
                    <a:pt x="467" y="249"/>
                  </a:lnTo>
                  <a:lnTo>
                    <a:pt x="467" y="249"/>
                  </a:lnTo>
                  <a:lnTo>
                    <a:pt x="468" y="249"/>
                  </a:lnTo>
                  <a:lnTo>
                    <a:pt x="469" y="249"/>
                  </a:lnTo>
                  <a:lnTo>
                    <a:pt x="469" y="249"/>
                  </a:lnTo>
                  <a:lnTo>
                    <a:pt x="470" y="249"/>
                  </a:lnTo>
                  <a:lnTo>
                    <a:pt x="470" y="249"/>
                  </a:lnTo>
                  <a:lnTo>
                    <a:pt x="471" y="249"/>
                  </a:lnTo>
                  <a:lnTo>
                    <a:pt x="471" y="249"/>
                  </a:lnTo>
                  <a:lnTo>
                    <a:pt x="472" y="249"/>
                  </a:lnTo>
                  <a:lnTo>
                    <a:pt x="472" y="249"/>
                  </a:lnTo>
                  <a:lnTo>
                    <a:pt x="473" y="249"/>
                  </a:lnTo>
                  <a:lnTo>
                    <a:pt x="473" y="249"/>
                  </a:lnTo>
                  <a:lnTo>
                    <a:pt x="474" y="249"/>
                  </a:lnTo>
                  <a:lnTo>
                    <a:pt x="474" y="249"/>
                  </a:lnTo>
                  <a:lnTo>
                    <a:pt x="475" y="249"/>
                  </a:lnTo>
                  <a:lnTo>
                    <a:pt x="475" y="249"/>
                  </a:lnTo>
                  <a:lnTo>
                    <a:pt x="476" y="249"/>
                  </a:lnTo>
                  <a:lnTo>
                    <a:pt x="476" y="249"/>
                  </a:lnTo>
                  <a:lnTo>
                    <a:pt x="477" y="249"/>
                  </a:lnTo>
                  <a:lnTo>
                    <a:pt x="477" y="249"/>
                  </a:lnTo>
                  <a:lnTo>
                    <a:pt x="478" y="249"/>
                  </a:lnTo>
                  <a:lnTo>
                    <a:pt x="478" y="249"/>
                  </a:lnTo>
                  <a:lnTo>
                    <a:pt x="479" y="249"/>
                  </a:lnTo>
                  <a:lnTo>
                    <a:pt x="479" y="249"/>
                  </a:lnTo>
                  <a:lnTo>
                    <a:pt x="480" y="249"/>
                  </a:lnTo>
                  <a:lnTo>
                    <a:pt x="480" y="249"/>
                  </a:lnTo>
                  <a:lnTo>
                    <a:pt x="481" y="249"/>
                  </a:lnTo>
                  <a:lnTo>
                    <a:pt x="481" y="249"/>
                  </a:lnTo>
                  <a:lnTo>
                    <a:pt x="482" y="249"/>
                  </a:lnTo>
                  <a:lnTo>
                    <a:pt x="482" y="249"/>
                  </a:lnTo>
                  <a:lnTo>
                    <a:pt x="483" y="249"/>
                  </a:lnTo>
                  <a:lnTo>
                    <a:pt x="483" y="249"/>
                  </a:lnTo>
                  <a:lnTo>
                    <a:pt x="484" y="249"/>
                  </a:lnTo>
                  <a:lnTo>
                    <a:pt x="484" y="249"/>
                  </a:lnTo>
                  <a:lnTo>
                    <a:pt x="485" y="249"/>
                  </a:lnTo>
                  <a:lnTo>
                    <a:pt x="485" y="249"/>
                  </a:lnTo>
                  <a:lnTo>
                    <a:pt x="486" y="249"/>
                  </a:lnTo>
                  <a:lnTo>
                    <a:pt x="486" y="249"/>
                  </a:lnTo>
                  <a:lnTo>
                    <a:pt x="487" y="249"/>
                  </a:lnTo>
                  <a:lnTo>
                    <a:pt x="488" y="249"/>
                  </a:lnTo>
                  <a:lnTo>
                    <a:pt x="488" y="249"/>
                  </a:lnTo>
                  <a:lnTo>
                    <a:pt x="489" y="249"/>
                  </a:lnTo>
                  <a:lnTo>
                    <a:pt x="489" y="249"/>
                  </a:lnTo>
                  <a:lnTo>
                    <a:pt x="490" y="249"/>
                  </a:lnTo>
                  <a:lnTo>
                    <a:pt x="490" y="249"/>
                  </a:lnTo>
                  <a:lnTo>
                    <a:pt x="491" y="249"/>
                  </a:lnTo>
                  <a:lnTo>
                    <a:pt x="491" y="249"/>
                  </a:lnTo>
                  <a:lnTo>
                    <a:pt x="492" y="249"/>
                  </a:lnTo>
                  <a:lnTo>
                    <a:pt x="492" y="249"/>
                  </a:lnTo>
                  <a:lnTo>
                    <a:pt x="493" y="249"/>
                  </a:lnTo>
                  <a:lnTo>
                    <a:pt x="493" y="249"/>
                  </a:lnTo>
                  <a:lnTo>
                    <a:pt x="494" y="249"/>
                  </a:lnTo>
                  <a:lnTo>
                    <a:pt x="494" y="249"/>
                  </a:lnTo>
                  <a:lnTo>
                    <a:pt x="495" y="249"/>
                  </a:lnTo>
                  <a:lnTo>
                    <a:pt x="495" y="249"/>
                  </a:lnTo>
                  <a:lnTo>
                    <a:pt x="496" y="249"/>
                  </a:lnTo>
                  <a:lnTo>
                    <a:pt x="496" y="249"/>
                  </a:lnTo>
                  <a:lnTo>
                    <a:pt x="497" y="249"/>
                  </a:lnTo>
                  <a:lnTo>
                    <a:pt x="497" y="249"/>
                  </a:lnTo>
                  <a:lnTo>
                    <a:pt x="498" y="249"/>
                  </a:lnTo>
                  <a:lnTo>
                    <a:pt x="498" y="249"/>
                  </a:lnTo>
                  <a:lnTo>
                    <a:pt x="499" y="249"/>
                  </a:lnTo>
                  <a:lnTo>
                    <a:pt x="499" y="249"/>
                  </a:lnTo>
                  <a:lnTo>
                    <a:pt x="500" y="249"/>
                  </a:lnTo>
                  <a:lnTo>
                    <a:pt x="500" y="249"/>
                  </a:lnTo>
                  <a:lnTo>
                    <a:pt x="501" y="249"/>
                  </a:lnTo>
                  <a:lnTo>
                    <a:pt x="501" y="249"/>
                  </a:lnTo>
                  <a:lnTo>
                    <a:pt x="502" y="249"/>
                  </a:lnTo>
                  <a:lnTo>
                    <a:pt x="502" y="249"/>
                  </a:lnTo>
                  <a:lnTo>
                    <a:pt x="503" y="249"/>
                  </a:lnTo>
                  <a:lnTo>
                    <a:pt x="503" y="249"/>
                  </a:lnTo>
                  <a:lnTo>
                    <a:pt x="504" y="249"/>
                  </a:lnTo>
                  <a:lnTo>
                    <a:pt x="504" y="249"/>
                  </a:lnTo>
                  <a:lnTo>
                    <a:pt x="505" y="249"/>
                  </a:lnTo>
                  <a:lnTo>
                    <a:pt x="505" y="249"/>
                  </a:lnTo>
                  <a:lnTo>
                    <a:pt x="506" y="249"/>
                  </a:lnTo>
                  <a:lnTo>
                    <a:pt x="507" y="249"/>
                  </a:lnTo>
                  <a:lnTo>
                    <a:pt x="507" y="249"/>
                  </a:lnTo>
                  <a:lnTo>
                    <a:pt x="508" y="249"/>
                  </a:lnTo>
                  <a:lnTo>
                    <a:pt x="508" y="249"/>
                  </a:lnTo>
                  <a:lnTo>
                    <a:pt x="509" y="249"/>
                  </a:lnTo>
                  <a:lnTo>
                    <a:pt x="509" y="249"/>
                  </a:lnTo>
                  <a:lnTo>
                    <a:pt x="510" y="249"/>
                  </a:lnTo>
                  <a:lnTo>
                    <a:pt x="510" y="249"/>
                  </a:lnTo>
                  <a:lnTo>
                    <a:pt x="511" y="249"/>
                  </a:lnTo>
                  <a:lnTo>
                    <a:pt x="511" y="249"/>
                  </a:lnTo>
                  <a:lnTo>
                    <a:pt x="512" y="249"/>
                  </a:lnTo>
                  <a:lnTo>
                    <a:pt x="512" y="249"/>
                  </a:lnTo>
                  <a:lnTo>
                    <a:pt x="513" y="249"/>
                  </a:lnTo>
                </a:path>
              </a:pathLst>
            </a:custGeom>
            <a:noFill/>
            <a:ln w="28575" cap="rnd">
              <a:solidFill>
                <a:srgbClr val="00CD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2314575" y="3784600"/>
              <a:ext cx="4886325" cy="1743075"/>
            </a:xfrm>
            <a:custGeom>
              <a:avLst/>
              <a:gdLst/>
              <a:ahLst/>
              <a:cxnLst>
                <a:cxn ang="0">
                  <a:pos x="7" y="130"/>
                </a:cxn>
                <a:cxn ang="0">
                  <a:pos x="16" y="92"/>
                </a:cxn>
                <a:cxn ang="0">
                  <a:pos x="24" y="66"/>
                </a:cxn>
                <a:cxn ang="0">
                  <a:pos x="32" y="47"/>
                </a:cxn>
                <a:cxn ang="0">
                  <a:pos x="40" y="33"/>
                </a:cxn>
                <a:cxn ang="0">
                  <a:pos x="49" y="23"/>
                </a:cxn>
                <a:cxn ang="0">
                  <a:pos x="57" y="17"/>
                </a:cxn>
                <a:cxn ang="0">
                  <a:pos x="65" y="12"/>
                </a:cxn>
                <a:cxn ang="0">
                  <a:pos x="73" y="8"/>
                </a:cxn>
                <a:cxn ang="0">
                  <a:pos x="81" y="6"/>
                </a:cxn>
                <a:cxn ang="0">
                  <a:pos x="90" y="4"/>
                </a:cxn>
                <a:cxn ang="0">
                  <a:pos x="98" y="3"/>
                </a:cxn>
                <a:cxn ang="0">
                  <a:pos x="106" y="2"/>
                </a:cxn>
                <a:cxn ang="0">
                  <a:pos x="114" y="1"/>
                </a:cxn>
                <a:cxn ang="0">
                  <a:pos x="122" y="1"/>
                </a:cxn>
                <a:cxn ang="0">
                  <a:pos x="131" y="1"/>
                </a:cxn>
                <a:cxn ang="0">
                  <a:pos x="139" y="1"/>
                </a:cxn>
                <a:cxn ang="0">
                  <a:pos x="147" y="0"/>
                </a:cxn>
                <a:cxn ang="0">
                  <a:pos x="155" y="0"/>
                </a:cxn>
                <a:cxn ang="0">
                  <a:pos x="164" y="0"/>
                </a:cxn>
                <a:cxn ang="0">
                  <a:pos x="172" y="0"/>
                </a:cxn>
                <a:cxn ang="0">
                  <a:pos x="180" y="0"/>
                </a:cxn>
                <a:cxn ang="0">
                  <a:pos x="188" y="0"/>
                </a:cxn>
                <a:cxn ang="0">
                  <a:pos x="196" y="0"/>
                </a:cxn>
                <a:cxn ang="0">
                  <a:pos x="205" y="0"/>
                </a:cxn>
                <a:cxn ang="0">
                  <a:pos x="213" y="0"/>
                </a:cxn>
                <a:cxn ang="0">
                  <a:pos x="221" y="0"/>
                </a:cxn>
                <a:cxn ang="0">
                  <a:pos x="229" y="0"/>
                </a:cxn>
                <a:cxn ang="0">
                  <a:pos x="237" y="0"/>
                </a:cxn>
                <a:cxn ang="0">
                  <a:pos x="246" y="0"/>
                </a:cxn>
                <a:cxn ang="0">
                  <a:pos x="254" y="0"/>
                </a:cxn>
                <a:cxn ang="0">
                  <a:pos x="262" y="41"/>
                </a:cxn>
                <a:cxn ang="0">
                  <a:pos x="270" y="83"/>
                </a:cxn>
                <a:cxn ang="0">
                  <a:pos x="279" y="112"/>
                </a:cxn>
                <a:cxn ang="0">
                  <a:pos x="287" y="132"/>
                </a:cxn>
                <a:cxn ang="0">
                  <a:pos x="295" y="147"/>
                </a:cxn>
                <a:cxn ang="0">
                  <a:pos x="303" y="158"/>
                </a:cxn>
                <a:cxn ang="0">
                  <a:pos x="311" y="165"/>
                </a:cxn>
                <a:cxn ang="0">
                  <a:pos x="320" y="170"/>
                </a:cxn>
                <a:cxn ang="0">
                  <a:pos x="328" y="174"/>
                </a:cxn>
                <a:cxn ang="0">
                  <a:pos x="336" y="177"/>
                </a:cxn>
                <a:cxn ang="0">
                  <a:pos x="344" y="179"/>
                </a:cxn>
                <a:cxn ang="0">
                  <a:pos x="352" y="180"/>
                </a:cxn>
                <a:cxn ang="0">
                  <a:pos x="361" y="181"/>
                </a:cxn>
                <a:cxn ang="0">
                  <a:pos x="369" y="182"/>
                </a:cxn>
                <a:cxn ang="0">
                  <a:pos x="377" y="182"/>
                </a:cxn>
                <a:cxn ang="0">
                  <a:pos x="385" y="182"/>
                </a:cxn>
                <a:cxn ang="0">
                  <a:pos x="394" y="183"/>
                </a:cxn>
                <a:cxn ang="0">
                  <a:pos x="402" y="183"/>
                </a:cxn>
                <a:cxn ang="0">
                  <a:pos x="410" y="183"/>
                </a:cxn>
                <a:cxn ang="0">
                  <a:pos x="418" y="183"/>
                </a:cxn>
                <a:cxn ang="0">
                  <a:pos x="426" y="183"/>
                </a:cxn>
                <a:cxn ang="0">
                  <a:pos x="435" y="183"/>
                </a:cxn>
                <a:cxn ang="0">
                  <a:pos x="443" y="183"/>
                </a:cxn>
                <a:cxn ang="0">
                  <a:pos x="451" y="183"/>
                </a:cxn>
                <a:cxn ang="0">
                  <a:pos x="459" y="183"/>
                </a:cxn>
                <a:cxn ang="0">
                  <a:pos x="467" y="183"/>
                </a:cxn>
                <a:cxn ang="0">
                  <a:pos x="476" y="183"/>
                </a:cxn>
                <a:cxn ang="0">
                  <a:pos x="484" y="183"/>
                </a:cxn>
                <a:cxn ang="0">
                  <a:pos x="492" y="183"/>
                </a:cxn>
                <a:cxn ang="0">
                  <a:pos x="500" y="183"/>
                </a:cxn>
                <a:cxn ang="0">
                  <a:pos x="509" y="183"/>
                </a:cxn>
              </a:cxnLst>
              <a:rect l="0" t="0" r="r" b="b"/>
              <a:pathLst>
                <a:path w="513" h="183">
                  <a:moveTo>
                    <a:pt x="0" y="179"/>
                  </a:moveTo>
                  <a:lnTo>
                    <a:pt x="0" y="176"/>
                  </a:lnTo>
                  <a:lnTo>
                    <a:pt x="1" y="172"/>
                  </a:lnTo>
                  <a:lnTo>
                    <a:pt x="1" y="168"/>
                  </a:lnTo>
                  <a:lnTo>
                    <a:pt x="2" y="165"/>
                  </a:lnTo>
                  <a:lnTo>
                    <a:pt x="2" y="161"/>
                  </a:lnTo>
                  <a:lnTo>
                    <a:pt x="3" y="158"/>
                  </a:lnTo>
                  <a:lnTo>
                    <a:pt x="3" y="154"/>
                  </a:lnTo>
                  <a:lnTo>
                    <a:pt x="4" y="151"/>
                  </a:lnTo>
                  <a:lnTo>
                    <a:pt x="4" y="148"/>
                  </a:lnTo>
                  <a:lnTo>
                    <a:pt x="5" y="145"/>
                  </a:lnTo>
                  <a:lnTo>
                    <a:pt x="5" y="142"/>
                  </a:lnTo>
                  <a:lnTo>
                    <a:pt x="6" y="139"/>
                  </a:lnTo>
                  <a:lnTo>
                    <a:pt x="6" y="136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9" y="122"/>
                  </a:lnTo>
                  <a:lnTo>
                    <a:pt x="9" y="119"/>
                  </a:lnTo>
                  <a:lnTo>
                    <a:pt x="10" y="117"/>
                  </a:lnTo>
                  <a:lnTo>
                    <a:pt x="11" y="114"/>
                  </a:lnTo>
                  <a:lnTo>
                    <a:pt x="11" y="112"/>
                  </a:lnTo>
                  <a:lnTo>
                    <a:pt x="12" y="110"/>
                  </a:lnTo>
                  <a:lnTo>
                    <a:pt x="12" y="107"/>
                  </a:lnTo>
                  <a:lnTo>
                    <a:pt x="13" y="105"/>
                  </a:lnTo>
                  <a:lnTo>
                    <a:pt x="13" y="103"/>
                  </a:lnTo>
                  <a:lnTo>
                    <a:pt x="14" y="101"/>
                  </a:lnTo>
                  <a:lnTo>
                    <a:pt x="14" y="98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6" y="92"/>
                  </a:lnTo>
                  <a:lnTo>
                    <a:pt x="16" y="90"/>
                  </a:lnTo>
                  <a:lnTo>
                    <a:pt x="17" y="88"/>
                  </a:lnTo>
                  <a:lnTo>
                    <a:pt x="17" y="87"/>
                  </a:lnTo>
                  <a:lnTo>
                    <a:pt x="18" y="85"/>
                  </a:lnTo>
                  <a:lnTo>
                    <a:pt x="18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20" y="78"/>
                  </a:lnTo>
                  <a:lnTo>
                    <a:pt x="20" y="76"/>
                  </a:lnTo>
                  <a:lnTo>
                    <a:pt x="21" y="75"/>
                  </a:lnTo>
                  <a:lnTo>
                    <a:pt x="21" y="73"/>
                  </a:lnTo>
                  <a:lnTo>
                    <a:pt x="22" y="71"/>
                  </a:lnTo>
                  <a:lnTo>
                    <a:pt x="22" y="70"/>
                  </a:lnTo>
                  <a:lnTo>
                    <a:pt x="23" y="68"/>
                  </a:lnTo>
                  <a:lnTo>
                    <a:pt x="23" y="67"/>
                  </a:lnTo>
                  <a:lnTo>
                    <a:pt x="24" y="66"/>
                  </a:lnTo>
                  <a:lnTo>
                    <a:pt x="24" y="64"/>
                  </a:lnTo>
                  <a:lnTo>
                    <a:pt x="25" y="63"/>
                  </a:lnTo>
                  <a:lnTo>
                    <a:pt x="25" y="61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8"/>
                  </a:lnTo>
                  <a:lnTo>
                    <a:pt x="27" y="56"/>
                  </a:lnTo>
                  <a:lnTo>
                    <a:pt x="28" y="55"/>
                  </a:lnTo>
                  <a:lnTo>
                    <a:pt x="28" y="54"/>
                  </a:lnTo>
                  <a:lnTo>
                    <a:pt x="29" y="53"/>
                  </a:lnTo>
                  <a:lnTo>
                    <a:pt x="30" y="52"/>
                  </a:lnTo>
                  <a:lnTo>
                    <a:pt x="30" y="51"/>
                  </a:lnTo>
                  <a:lnTo>
                    <a:pt x="31" y="50"/>
                  </a:lnTo>
                  <a:lnTo>
                    <a:pt x="31" y="49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3" y="46"/>
                  </a:lnTo>
                  <a:lnTo>
                    <a:pt x="33" y="45"/>
                  </a:lnTo>
                  <a:lnTo>
                    <a:pt x="34" y="44"/>
                  </a:lnTo>
                  <a:lnTo>
                    <a:pt x="34" y="43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6" y="40"/>
                  </a:lnTo>
                  <a:lnTo>
                    <a:pt x="36" y="39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39" y="35"/>
                  </a:lnTo>
                  <a:lnTo>
                    <a:pt x="39" y="34"/>
                  </a:lnTo>
                  <a:lnTo>
                    <a:pt x="40" y="34"/>
                  </a:lnTo>
                  <a:lnTo>
                    <a:pt x="40" y="33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2" y="31"/>
                  </a:lnTo>
                  <a:lnTo>
                    <a:pt x="42" y="30"/>
                  </a:lnTo>
                  <a:lnTo>
                    <a:pt x="43" y="30"/>
                  </a:lnTo>
                  <a:lnTo>
                    <a:pt x="43" y="29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7" y="25"/>
                  </a:lnTo>
                  <a:lnTo>
                    <a:pt x="47" y="24"/>
                  </a:lnTo>
                  <a:lnTo>
                    <a:pt x="48" y="24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1" y="22"/>
                  </a:lnTo>
                  <a:lnTo>
                    <a:pt x="51" y="21"/>
                  </a:lnTo>
                  <a:lnTo>
                    <a:pt x="52" y="21"/>
                  </a:lnTo>
                  <a:lnTo>
                    <a:pt x="52" y="20"/>
                  </a:lnTo>
                  <a:lnTo>
                    <a:pt x="53" y="20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5" y="18"/>
                  </a:lnTo>
                  <a:lnTo>
                    <a:pt x="55" y="18"/>
                  </a:lnTo>
                  <a:lnTo>
                    <a:pt x="56" y="17"/>
                  </a:lnTo>
                  <a:lnTo>
                    <a:pt x="56" y="17"/>
                  </a:lnTo>
                  <a:lnTo>
                    <a:pt x="57" y="17"/>
                  </a:lnTo>
                  <a:lnTo>
                    <a:pt x="57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0" y="15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5" y="12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7" y="11"/>
                  </a:lnTo>
                  <a:lnTo>
                    <a:pt x="68" y="11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70" y="10"/>
                  </a:lnTo>
                  <a:lnTo>
                    <a:pt x="70" y="10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8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7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9" y="7"/>
                  </a:lnTo>
                  <a:lnTo>
                    <a:pt x="79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3" y="5"/>
                  </a:lnTo>
                  <a:lnTo>
                    <a:pt x="84" y="5"/>
                  </a:lnTo>
                  <a:lnTo>
                    <a:pt x="84" y="5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6" y="5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8" y="5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4" y="4"/>
                  </a:lnTo>
                  <a:lnTo>
                    <a:pt x="94" y="3"/>
                  </a:lnTo>
                  <a:lnTo>
                    <a:pt x="95" y="3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2"/>
                  </a:lnTo>
                  <a:lnTo>
                    <a:pt x="103" y="2"/>
                  </a:lnTo>
                  <a:lnTo>
                    <a:pt x="103" y="2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5" y="2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8" y="2"/>
                  </a:lnTo>
                  <a:lnTo>
                    <a:pt x="108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12" y="2"/>
                  </a:lnTo>
                  <a:lnTo>
                    <a:pt x="112" y="2"/>
                  </a:lnTo>
                  <a:lnTo>
                    <a:pt x="113" y="2"/>
                  </a:lnTo>
                  <a:lnTo>
                    <a:pt x="113" y="2"/>
                  </a:lnTo>
                  <a:lnTo>
                    <a:pt x="114" y="2"/>
                  </a:lnTo>
                  <a:lnTo>
                    <a:pt x="114" y="1"/>
                  </a:lnTo>
                  <a:lnTo>
                    <a:pt x="115" y="1"/>
                  </a:lnTo>
                  <a:lnTo>
                    <a:pt x="115" y="1"/>
                  </a:lnTo>
                  <a:lnTo>
                    <a:pt x="116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118" y="1"/>
                  </a:lnTo>
                  <a:lnTo>
                    <a:pt x="118" y="1"/>
                  </a:lnTo>
                  <a:lnTo>
                    <a:pt x="119" y="1"/>
                  </a:lnTo>
                  <a:lnTo>
                    <a:pt x="119" y="1"/>
                  </a:lnTo>
                  <a:lnTo>
                    <a:pt x="120" y="1"/>
                  </a:lnTo>
                  <a:lnTo>
                    <a:pt x="120" y="1"/>
                  </a:lnTo>
                  <a:lnTo>
                    <a:pt x="121" y="1"/>
                  </a:lnTo>
                  <a:lnTo>
                    <a:pt x="121" y="1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23" y="1"/>
                  </a:lnTo>
                  <a:lnTo>
                    <a:pt x="123" y="1"/>
                  </a:lnTo>
                  <a:lnTo>
                    <a:pt x="124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6" y="1"/>
                  </a:lnTo>
                  <a:lnTo>
                    <a:pt x="126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8" y="1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0" y="1"/>
                  </a:lnTo>
                  <a:lnTo>
                    <a:pt x="131" y="1"/>
                  </a:lnTo>
                  <a:lnTo>
                    <a:pt x="131" y="1"/>
                  </a:lnTo>
                  <a:lnTo>
                    <a:pt x="132" y="1"/>
                  </a:lnTo>
                  <a:lnTo>
                    <a:pt x="132" y="1"/>
                  </a:lnTo>
                  <a:lnTo>
                    <a:pt x="133" y="1"/>
                  </a:lnTo>
                  <a:lnTo>
                    <a:pt x="133" y="1"/>
                  </a:lnTo>
                  <a:lnTo>
                    <a:pt x="134" y="1"/>
                  </a:lnTo>
                  <a:lnTo>
                    <a:pt x="134" y="1"/>
                  </a:lnTo>
                  <a:lnTo>
                    <a:pt x="135" y="1"/>
                  </a:lnTo>
                  <a:lnTo>
                    <a:pt x="135" y="1"/>
                  </a:lnTo>
                  <a:lnTo>
                    <a:pt x="136" y="1"/>
                  </a:lnTo>
                  <a:lnTo>
                    <a:pt x="136" y="1"/>
                  </a:lnTo>
                  <a:lnTo>
                    <a:pt x="137" y="1"/>
                  </a:lnTo>
                  <a:lnTo>
                    <a:pt x="137" y="1"/>
                  </a:lnTo>
                  <a:lnTo>
                    <a:pt x="138" y="1"/>
                  </a:lnTo>
                  <a:lnTo>
                    <a:pt x="138" y="1"/>
                  </a:lnTo>
                  <a:lnTo>
                    <a:pt x="139" y="1"/>
                  </a:lnTo>
                  <a:lnTo>
                    <a:pt x="139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3" y="0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3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5" y="0"/>
                  </a:lnTo>
                  <a:lnTo>
                    <a:pt x="165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1" y="0"/>
                  </a:lnTo>
                  <a:lnTo>
                    <a:pt x="171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74" y="0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5" y="0"/>
                  </a:lnTo>
                  <a:lnTo>
                    <a:pt x="195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01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7" y="0"/>
                  </a:lnTo>
                  <a:lnTo>
                    <a:pt x="217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9" y="0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3" y="0"/>
                  </a:lnTo>
                  <a:lnTo>
                    <a:pt x="243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47" y="0"/>
                  </a:lnTo>
                  <a:lnTo>
                    <a:pt x="247" y="0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6" y="0"/>
                  </a:lnTo>
                  <a:lnTo>
                    <a:pt x="256" y="4"/>
                  </a:lnTo>
                  <a:lnTo>
                    <a:pt x="257" y="8"/>
                  </a:lnTo>
                  <a:lnTo>
                    <a:pt x="257" y="11"/>
                  </a:lnTo>
                  <a:lnTo>
                    <a:pt x="258" y="15"/>
                  </a:lnTo>
                  <a:lnTo>
                    <a:pt x="259" y="19"/>
                  </a:lnTo>
                  <a:lnTo>
                    <a:pt x="259" y="22"/>
                  </a:lnTo>
                  <a:lnTo>
                    <a:pt x="260" y="25"/>
                  </a:lnTo>
                  <a:lnTo>
                    <a:pt x="260" y="29"/>
                  </a:lnTo>
                  <a:lnTo>
                    <a:pt x="261" y="32"/>
                  </a:lnTo>
                  <a:lnTo>
                    <a:pt x="261" y="35"/>
                  </a:lnTo>
                  <a:lnTo>
                    <a:pt x="262" y="38"/>
                  </a:lnTo>
                  <a:lnTo>
                    <a:pt x="262" y="41"/>
                  </a:lnTo>
                  <a:lnTo>
                    <a:pt x="263" y="44"/>
                  </a:lnTo>
                  <a:lnTo>
                    <a:pt x="263" y="47"/>
                  </a:lnTo>
                  <a:lnTo>
                    <a:pt x="264" y="50"/>
                  </a:lnTo>
                  <a:lnTo>
                    <a:pt x="264" y="53"/>
                  </a:lnTo>
                  <a:lnTo>
                    <a:pt x="265" y="56"/>
                  </a:lnTo>
                  <a:lnTo>
                    <a:pt x="265" y="59"/>
                  </a:lnTo>
                  <a:lnTo>
                    <a:pt x="266" y="61"/>
                  </a:lnTo>
                  <a:lnTo>
                    <a:pt x="266" y="64"/>
                  </a:lnTo>
                  <a:lnTo>
                    <a:pt x="267" y="66"/>
                  </a:lnTo>
                  <a:lnTo>
                    <a:pt x="267" y="69"/>
                  </a:lnTo>
                  <a:lnTo>
                    <a:pt x="268" y="71"/>
                  </a:lnTo>
                  <a:lnTo>
                    <a:pt x="268" y="74"/>
                  </a:lnTo>
                  <a:lnTo>
                    <a:pt x="269" y="76"/>
                  </a:lnTo>
                  <a:lnTo>
                    <a:pt x="269" y="78"/>
                  </a:lnTo>
                  <a:lnTo>
                    <a:pt x="270" y="80"/>
                  </a:lnTo>
                  <a:lnTo>
                    <a:pt x="270" y="83"/>
                  </a:lnTo>
                  <a:lnTo>
                    <a:pt x="271" y="85"/>
                  </a:lnTo>
                  <a:lnTo>
                    <a:pt x="271" y="87"/>
                  </a:lnTo>
                  <a:lnTo>
                    <a:pt x="272" y="89"/>
                  </a:lnTo>
                  <a:lnTo>
                    <a:pt x="272" y="91"/>
                  </a:lnTo>
                  <a:lnTo>
                    <a:pt x="273" y="93"/>
                  </a:lnTo>
                  <a:lnTo>
                    <a:pt x="273" y="95"/>
                  </a:lnTo>
                  <a:lnTo>
                    <a:pt x="274" y="97"/>
                  </a:lnTo>
                  <a:lnTo>
                    <a:pt x="274" y="98"/>
                  </a:lnTo>
                  <a:lnTo>
                    <a:pt x="275" y="100"/>
                  </a:lnTo>
                  <a:lnTo>
                    <a:pt x="275" y="102"/>
                  </a:lnTo>
                  <a:lnTo>
                    <a:pt x="276" y="104"/>
                  </a:lnTo>
                  <a:lnTo>
                    <a:pt x="276" y="105"/>
                  </a:lnTo>
                  <a:lnTo>
                    <a:pt x="277" y="107"/>
                  </a:lnTo>
                  <a:lnTo>
                    <a:pt x="278" y="109"/>
                  </a:lnTo>
                  <a:lnTo>
                    <a:pt x="278" y="110"/>
                  </a:lnTo>
                  <a:lnTo>
                    <a:pt x="279" y="112"/>
                  </a:lnTo>
                  <a:lnTo>
                    <a:pt x="279" y="113"/>
                  </a:lnTo>
                  <a:lnTo>
                    <a:pt x="280" y="115"/>
                  </a:lnTo>
                  <a:lnTo>
                    <a:pt x="280" y="116"/>
                  </a:lnTo>
                  <a:lnTo>
                    <a:pt x="281" y="118"/>
                  </a:lnTo>
                  <a:lnTo>
                    <a:pt x="281" y="119"/>
                  </a:lnTo>
                  <a:lnTo>
                    <a:pt x="282" y="120"/>
                  </a:lnTo>
                  <a:lnTo>
                    <a:pt x="282" y="122"/>
                  </a:lnTo>
                  <a:lnTo>
                    <a:pt x="283" y="123"/>
                  </a:lnTo>
                  <a:lnTo>
                    <a:pt x="283" y="124"/>
                  </a:lnTo>
                  <a:lnTo>
                    <a:pt x="284" y="126"/>
                  </a:lnTo>
                  <a:lnTo>
                    <a:pt x="284" y="127"/>
                  </a:lnTo>
                  <a:lnTo>
                    <a:pt x="285" y="128"/>
                  </a:lnTo>
                  <a:lnTo>
                    <a:pt x="285" y="129"/>
                  </a:lnTo>
                  <a:lnTo>
                    <a:pt x="286" y="130"/>
                  </a:lnTo>
                  <a:lnTo>
                    <a:pt x="286" y="131"/>
                  </a:lnTo>
                  <a:lnTo>
                    <a:pt x="287" y="132"/>
                  </a:lnTo>
                  <a:lnTo>
                    <a:pt x="287" y="134"/>
                  </a:lnTo>
                  <a:lnTo>
                    <a:pt x="288" y="135"/>
                  </a:lnTo>
                  <a:lnTo>
                    <a:pt x="288" y="136"/>
                  </a:lnTo>
                  <a:lnTo>
                    <a:pt x="289" y="137"/>
                  </a:lnTo>
                  <a:lnTo>
                    <a:pt x="289" y="138"/>
                  </a:lnTo>
                  <a:lnTo>
                    <a:pt x="290" y="139"/>
                  </a:lnTo>
                  <a:lnTo>
                    <a:pt x="290" y="140"/>
                  </a:lnTo>
                  <a:lnTo>
                    <a:pt x="291" y="140"/>
                  </a:lnTo>
                  <a:lnTo>
                    <a:pt x="291" y="141"/>
                  </a:lnTo>
                  <a:lnTo>
                    <a:pt x="292" y="142"/>
                  </a:lnTo>
                  <a:lnTo>
                    <a:pt x="292" y="143"/>
                  </a:lnTo>
                  <a:lnTo>
                    <a:pt x="293" y="144"/>
                  </a:lnTo>
                  <a:lnTo>
                    <a:pt x="293" y="145"/>
                  </a:lnTo>
                  <a:lnTo>
                    <a:pt x="294" y="146"/>
                  </a:lnTo>
                  <a:lnTo>
                    <a:pt x="294" y="146"/>
                  </a:lnTo>
                  <a:lnTo>
                    <a:pt x="295" y="147"/>
                  </a:lnTo>
                  <a:lnTo>
                    <a:pt x="295" y="148"/>
                  </a:lnTo>
                  <a:lnTo>
                    <a:pt x="296" y="149"/>
                  </a:lnTo>
                  <a:lnTo>
                    <a:pt x="297" y="149"/>
                  </a:lnTo>
                  <a:lnTo>
                    <a:pt x="297" y="150"/>
                  </a:lnTo>
                  <a:lnTo>
                    <a:pt x="298" y="151"/>
                  </a:lnTo>
                  <a:lnTo>
                    <a:pt x="298" y="152"/>
                  </a:lnTo>
                  <a:lnTo>
                    <a:pt x="299" y="152"/>
                  </a:lnTo>
                  <a:lnTo>
                    <a:pt x="299" y="153"/>
                  </a:lnTo>
                  <a:lnTo>
                    <a:pt x="300" y="154"/>
                  </a:lnTo>
                  <a:lnTo>
                    <a:pt x="300" y="154"/>
                  </a:lnTo>
                  <a:lnTo>
                    <a:pt x="301" y="155"/>
                  </a:lnTo>
                  <a:lnTo>
                    <a:pt x="301" y="155"/>
                  </a:lnTo>
                  <a:lnTo>
                    <a:pt x="302" y="156"/>
                  </a:lnTo>
                  <a:lnTo>
                    <a:pt x="302" y="157"/>
                  </a:lnTo>
                  <a:lnTo>
                    <a:pt x="303" y="157"/>
                  </a:lnTo>
                  <a:lnTo>
                    <a:pt x="303" y="158"/>
                  </a:lnTo>
                  <a:lnTo>
                    <a:pt x="304" y="158"/>
                  </a:lnTo>
                  <a:lnTo>
                    <a:pt x="304" y="159"/>
                  </a:lnTo>
                  <a:lnTo>
                    <a:pt x="305" y="159"/>
                  </a:lnTo>
                  <a:lnTo>
                    <a:pt x="305" y="160"/>
                  </a:lnTo>
                  <a:lnTo>
                    <a:pt x="306" y="160"/>
                  </a:lnTo>
                  <a:lnTo>
                    <a:pt x="306" y="161"/>
                  </a:lnTo>
                  <a:lnTo>
                    <a:pt x="307" y="161"/>
                  </a:lnTo>
                  <a:lnTo>
                    <a:pt x="307" y="162"/>
                  </a:lnTo>
                  <a:lnTo>
                    <a:pt x="308" y="162"/>
                  </a:lnTo>
                  <a:lnTo>
                    <a:pt x="308" y="163"/>
                  </a:lnTo>
                  <a:lnTo>
                    <a:pt x="309" y="163"/>
                  </a:lnTo>
                  <a:lnTo>
                    <a:pt x="309" y="163"/>
                  </a:lnTo>
                  <a:lnTo>
                    <a:pt x="310" y="164"/>
                  </a:lnTo>
                  <a:lnTo>
                    <a:pt x="310" y="164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2" y="165"/>
                  </a:lnTo>
                  <a:lnTo>
                    <a:pt x="312" y="166"/>
                  </a:lnTo>
                  <a:lnTo>
                    <a:pt x="313" y="166"/>
                  </a:lnTo>
                  <a:lnTo>
                    <a:pt x="313" y="167"/>
                  </a:lnTo>
                  <a:lnTo>
                    <a:pt x="314" y="167"/>
                  </a:lnTo>
                  <a:lnTo>
                    <a:pt x="314" y="167"/>
                  </a:lnTo>
                  <a:lnTo>
                    <a:pt x="315" y="168"/>
                  </a:lnTo>
                  <a:lnTo>
                    <a:pt x="316" y="168"/>
                  </a:lnTo>
                  <a:lnTo>
                    <a:pt x="316" y="168"/>
                  </a:lnTo>
                  <a:lnTo>
                    <a:pt x="317" y="169"/>
                  </a:lnTo>
                  <a:lnTo>
                    <a:pt x="317" y="169"/>
                  </a:lnTo>
                  <a:lnTo>
                    <a:pt x="318" y="169"/>
                  </a:lnTo>
                  <a:lnTo>
                    <a:pt x="318" y="169"/>
                  </a:lnTo>
                  <a:lnTo>
                    <a:pt x="319" y="170"/>
                  </a:lnTo>
                  <a:lnTo>
                    <a:pt x="319" y="170"/>
                  </a:lnTo>
                  <a:lnTo>
                    <a:pt x="320" y="170"/>
                  </a:lnTo>
                  <a:lnTo>
                    <a:pt x="320" y="171"/>
                  </a:lnTo>
                  <a:lnTo>
                    <a:pt x="321" y="171"/>
                  </a:lnTo>
                  <a:lnTo>
                    <a:pt x="321" y="171"/>
                  </a:lnTo>
                  <a:lnTo>
                    <a:pt x="322" y="171"/>
                  </a:lnTo>
                  <a:lnTo>
                    <a:pt x="322" y="172"/>
                  </a:lnTo>
                  <a:lnTo>
                    <a:pt x="323" y="172"/>
                  </a:lnTo>
                  <a:lnTo>
                    <a:pt x="323" y="172"/>
                  </a:lnTo>
                  <a:lnTo>
                    <a:pt x="324" y="172"/>
                  </a:lnTo>
                  <a:lnTo>
                    <a:pt x="324" y="173"/>
                  </a:lnTo>
                  <a:lnTo>
                    <a:pt x="325" y="173"/>
                  </a:lnTo>
                  <a:lnTo>
                    <a:pt x="325" y="173"/>
                  </a:lnTo>
                  <a:lnTo>
                    <a:pt x="326" y="173"/>
                  </a:lnTo>
                  <a:lnTo>
                    <a:pt x="326" y="173"/>
                  </a:lnTo>
                  <a:lnTo>
                    <a:pt x="327" y="174"/>
                  </a:lnTo>
                  <a:lnTo>
                    <a:pt x="327" y="174"/>
                  </a:lnTo>
                  <a:lnTo>
                    <a:pt x="328" y="174"/>
                  </a:lnTo>
                  <a:lnTo>
                    <a:pt x="328" y="174"/>
                  </a:lnTo>
                  <a:lnTo>
                    <a:pt x="329" y="174"/>
                  </a:lnTo>
                  <a:lnTo>
                    <a:pt x="329" y="175"/>
                  </a:lnTo>
                  <a:lnTo>
                    <a:pt x="330" y="175"/>
                  </a:lnTo>
                  <a:lnTo>
                    <a:pt x="330" y="175"/>
                  </a:lnTo>
                  <a:lnTo>
                    <a:pt x="331" y="175"/>
                  </a:lnTo>
                  <a:lnTo>
                    <a:pt x="331" y="175"/>
                  </a:lnTo>
                  <a:lnTo>
                    <a:pt x="332" y="175"/>
                  </a:lnTo>
                  <a:lnTo>
                    <a:pt x="332" y="176"/>
                  </a:lnTo>
                  <a:lnTo>
                    <a:pt x="333" y="176"/>
                  </a:lnTo>
                  <a:lnTo>
                    <a:pt x="333" y="176"/>
                  </a:lnTo>
                  <a:lnTo>
                    <a:pt x="334" y="176"/>
                  </a:lnTo>
                  <a:lnTo>
                    <a:pt x="334" y="176"/>
                  </a:lnTo>
                  <a:lnTo>
                    <a:pt x="335" y="176"/>
                  </a:lnTo>
                  <a:lnTo>
                    <a:pt x="336" y="177"/>
                  </a:lnTo>
                  <a:lnTo>
                    <a:pt x="336" y="177"/>
                  </a:lnTo>
                  <a:lnTo>
                    <a:pt x="337" y="177"/>
                  </a:lnTo>
                  <a:lnTo>
                    <a:pt x="337" y="177"/>
                  </a:lnTo>
                  <a:lnTo>
                    <a:pt x="338" y="177"/>
                  </a:lnTo>
                  <a:lnTo>
                    <a:pt x="338" y="177"/>
                  </a:lnTo>
                  <a:lnTo>
                    <a:pt x="339" y="177"/>
                  </a:lnTo>
                  <a:lnTo>
                    <a:pt x="339" y="177"/>
                  </a:lnTo>
                  <a:lnTo>
                    <a:pt x="340" y="178"/>
                  </a:lnTo>
                  <a:lnTo>
                    <a:pt x="340" y="178"/>
                  </a:lnTo>
                  <a:lnTo>
                    <a:pt x="341" y="178"/>
                  </a:lnTo>
                  <a:lnTo>
                    <a:pt x="341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3" y="178"/>
                  </a:lnTo>
                  <a:lnTo>
                    <a:pt x="343" y="178"/>
                  </a:lnTo>
                  <a:lnTo>
                    <a:pt x="344" y="178"/>
                  </a:lnTo>
                  <a:lnTo>
                    <a:pt x="344" y="179"/>
                  </a:lnTo>
                  <a:lnTo>
                    <a:pt x="345" y="179"/>
                  </a:lnTo>
                  <a:lnTo>
                    <a:pt x="345" y="179"/>
                  </a:lnTo>
                  <a:lnTo>
                    <a:pt x="346" y="179"/>
                  </a:lnTo>
                  <a:lnTo>
                    <a:pt x="346" y="179"/>
                  </a:lnTo>
                  <a:lnTo>
                    <a:pt x="347" y="179"/>
                  </a:lnTo>
                  <a:lnTo>
                    <a:pt x="347" y="179"/>
                  </a:lnTo>
                  <a:lnTo>
                    <a:pt x="348" y="179"/>
                  </a:lnTo>
                  <a:lnTo>
                    <a:pt x="348" y="179"/>
                  </a:lnTo>
                  <a:lnTo>
                    <a:pt x="349" y="179"/>
                  </a:lnTo>
                  <a:lnTo>
                    <a:pt x="349" y="179"/>
                  </a:lnTo>
                  <a:lnTo>
                    <a:pt x="350" y="180"/>
                  </a:lnTo>
                  <a:lnTo>
                    <a:pt x="350" y="180"/>
                  </a:lnTo>
                  <a:lnTo>
                    <a:pt x="351" y="180"/>
                  </a:lnTo>
                  <a:lnTo>
                    <a:pt x="351" y="180"/>
                  </a:lnTo>
                  <a:lnTo>
                    <a:pt x="352" y="180"/>
                  </a:lnTo>
                  <a:lnTo>
                    <a:pt x="352" y="180"/>
                  </a:lnTo>
                  <a:lnTo>
                    <a:pt x="353" y="180"/>
                  </a:lnTo>
                  <a:lnTo>
                    <a:pt x="353" y="180"/>
                  </a:lnTo>
                  <a:lnTo>
                    <a:pt x="354" y="180"/>
                  </a:lnTo>
                  <a:lnTo>
                    <a:pt x="355" y="180"/>
                  </a:lnTo>
                  <a:lnTo>
                    <a:pt x="355" y="180"/>
                  </a:lnTo>
                  <a:lnTo>
                    <a:pt x="356" y="180"/>
                  </a:lnTo>
                  <a:lnTo>
                    <a:pt x="356" y="180"/>
                  </a:lnTo>
                  <a:lnTo>
                    <a:pt x="357" y="180"/>
                  </a:lnTo>
                  <a:lnTo>
                    <a:pt x="357" y="180"/>
                  </a:lnTo>
                  <a:lnTo>
                    <a:pt x="358" y="181"/>
                  </a:lnTo>
                  <a:lnTo>
                    <a:pt x="358" y="181"/>
                  </a:lnTo>
                  <a:lnTo>
                    <a:pt x="359" y="181"/>
                  </a:lnTo>
                  <a:lnTo>
                    <a:pt x="359" y="181"/>
                  </a:lnTo>
                  <a:lnTo>
                    <a:pt x="360" y="181"/>
                  </a:lnTo>
                  <a:lnTo>
                    <a:pt x="360" y="181"/>
                  </a:lnTo>
                  <a:lnTo>
                    <a:pt x="361" y="181"/>
                  </a:lnTo>
                  <a:lnTo>
                    <a:pt x="361" y="181"/>
                  </a:lnTo>
                  <a:lnTo>
                    <a:pt x="362" y="181"/>
                  </a:lnTo>
                  <a:lnTo>
                    <a:pt x="362" y="181"/>
                  </a:lnTo>
                  <a:lnTo>
                    <a:pt x="363" y="181"/>
                  </a:lnTo>
                  <a:lnTo>
                    <a:pt x="363" y="181"/>
                  </a:lnTo>
                  <a:lnTo>
                    <a:pt x="364" y="181"/>
                  </a:lnTo>
                  <a:lnTo>
                    <a:pt x="364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6" y="181"/>
                  </a:lnTo>
                  <a:lnTo>
                    <a:pt x="366" y="181"/>
                  </a:lnTo>
                  <a:lnTo>
                    <a:pt x="367" y="181"/>
                  </a:lnTo>
                  <a:lnTo>
                    <a:pt x="367" y="181"/>
                  </a:lnTo>
                  <a:lnTo>
                    <a:pt x="368" y="181"/>
                  </a:lnTo>
                  <a:lnTo>
                    <a:pt x="368" y="182"/>
                  </a:lnTo>
                  <a:lnTo>
                    <a:pt x="369" y="182"/>
                  </a:lnTo>
                  <a:lnTo>
                    <a:pt x="369" y="182"/>
                  </a:lnTo>
                  <a:lnTo>
                    <a:pt x="370" y="182"/>
                  </a:lnTo>
                  <a:lnTo>
                    <a:pt x="370" y="182"/>
                  </a:lnTo>
                  <a:lnTo>
                    <a:pt x="371" y="182"/>
                  </a:lnTo>
                  <a:lnTo>
                    <a:pt x="371" y="182"/>
                  </a:lnTo>
                  <a:lnTo>
                    <a:pt x="372" y="182"/>
                  </a:lnTo>
                  <a:lnTo>
                    <a:pt x="372" y="182"/>
                  </a:lnTo>
                  <a:lnTo>
                    <a:pt x="373" y="182"/>
                  </a:lnTo>
                  <a:lnTo>
                    <a:pt x="374" y="182"/>
                  </a:lnTo>
                  <a:lnTo>
                    <a:pt x="374" y="182"/>
                  </a:lnTo>
                  <a:lnTo>
                    <a:pt x="375" y="182"/>
                  </a:lnTo>
                  <a:lnTo>
                    <a:pt x="375" y="182"/>
                  </a:lnTo>
                  <a:lnTo>
                    <a:pt x="376" y="182"/>
                  </a:lnTo>
                  <a:lnTo>
                    <a:pt x="376" y="182"/>
                  </a:lnTo>
                  <a:lnTo>
                    <a:pt x="377" y="182"/>
                  </a:lnTo>
                  <a:lnTo>
                    <a:pt x="377" y="182"/>
                  </a:lnTo>
                  <a:lnTo>
                    <a:pt x="378" y="182"/>
                  </a:lnTo>
                  <a:lnTo>
                    <a:pt x="378" y="182"/>
                  </a:lnTo>
                  <a:lnTo>
                    <a:pt x="379" y="182"/>
                  </a:lnTo>
                  <a:lnTo>
                    <a:pt x="379" y="182"/>
                  </a:lnTo>
                  <a:lnTo>
                    <a:pt x="380" y="182"/>
                  </a:lnTo>
                  <a:lnTo>
                    <a:pt x="380" y="182"/>
                  </a:lnTo>
                  <a:lnTo>
                    <a:pt x="381" y="182"/>
                  </a:lnTo>
                  <a:lnTo>
                    <a:pt x="381" y="182"/>
                  </a:lnTo>
                  <a:lnTo>
                    <a:pt x="382" y="182"/>
                  </a:lnTo>
                  <a:lnTo>
                    <a:pt x="382" y="182"/>
                  </a:lnTo>
                  <a:lnTo>
                    <a:pt x="383" y="182"/>
                  </a:lnTo>
                  <a:lnTo>
                    <a:pt x="383" y="182"/>
                  </a:lnTo>
                  <a:lnTo>
                    <a:pt x="384" y="182"/>
                  </a:lnTo>
                  <a:lnTo>
                    <a:pt x="384" y="182"/>
                  </a:lnTo>
                  <a:lnTo>
                    <a:pt x="385" y="182"/>
                  </a:lnTo>
                  <a:lnTo>
                    <a:pt x="385" y="182"/>
                  </a:lnTo>
                  <a:lnTo>
                    <a:pt x="386" y="182"/>
                  </a:lnTo>
                  <a:lnTo>
                    <a:pt x="386" y="182"/>
                  </a:lnTo>
                  <a:lnTo>
                    <a:pt x="387" y="182"/>
                  </a:lnTo>
                  <a:lnTo>
                    <a:pt x="387" y="182"/>
                  </a:lnTo>
                  <a:lnTo>
                    <a:pt x="388" y="182"/>
                  </a:lnTo>
                  <a:lnTo>
                    <a:pt x="388" y="182"/>
                  </a:lnTo>
                  <a:lnTo>
                    <a:pt x="389" y="182"/>
                  </a:lnTo>
                  <a:lnTo>
                    <a:pt x="389" y="182"/>
                  </a:lnTo>
                  <a:lnTo>
                    <a:pt x="390" y="183"/>
                  </a:lnTo>
                  <a:lnTo>
                    <a:pt x="390" y="183"/>
                  </a:lnTo>
                  <a:lnTo>
                    <a:pt x="391" y="183"/>
                  </a:lnTo>
                  <a:lnTo>
                    <a:pt x="391" y="183"/>
                  </a:lnTo>
                  <a:lnTo>
                    <a:pt x="392" y="183"/>
                  </a:lnTo>
                  <a:lnTo>
                    <a:pt x="393" y="183"/>
                  </a:lnTo>
                  <a:lnTo>
                    <a:pt x="393" y="183"/>
                  </a:lnTo>
                  <a:lnTo>
                    <a:pt x="394" y="183"/>
                  </a:lnTo>
                  <a:lnTo>
                    <a:pt x="394" y="183"/>
                  </a:lnTo>
                  <a:lnTo>
                    <a:pt x="395" y="183"/>
                  </a:lnTo>
                  <a:lnTo>
                    <a:pt x="395" y="183"/>
                  </a:lnTo>
                  <a:lnTo>
                    <a:pt x="396" y="183"/>
                  </a:lnTo>
                  <a:lnTo>
                    <a:pt x="396" y="183"/>
                  </a:lnTo>
                  <a:lnTo>
                    <a:pt x="397" y="183"/>
                  </a:lnTo>
                  <a:lnTo>
                    <a:pt x="397" y="183"/>
                  </a:lnTo>
                  <a:lnTo>
                    <a:pt x="398" y="183"/>
                  </a:lnTo>
                  <a:lnTo>
                    <a:pt x="398" y="183"/>
                  </a:lnTo>
                  <a:lnTo>
                    <a:pt x="399" y="183"/>
                  </a:lnTo>
                  <a:lnTo>
                    <a:pt x="399" y="183"/>
                  </a:lnTo>
                  <a:lnTo>
                    <a:pt x="400" y="183"/>
                  </a:lnTo>
                  <a:lnTo>
                    <a:pt x="400" y="183"/>
                  </a:lnTo>
                  <a:lnTo>
                    <a:pt x="401" y="183"/>
                  </a:lnTo>
                  <a:lnTo>
                    <a:pt x="401" y="183"/>
                  </a:lnTo>
                  <a:lnTo>
                    <a:pt x="402" y="183"/>
                  </a:lnTo>
                  <a:lnTo>
                    <a:pt x="402" y="183"/>
                  </a:lnTo>
                  <a:lnTo>
                    <a:pt x="403" y="183"/>
                  </a:lnTo>
                  <a:lnTo>
                    <a:pt x="403" y="183"/>
                  </a:lnTo>
                  <a:lnTo>
                    <a:pt x="404" y="183"/>
                  </a:lnTo>
                  <a:lnTo>
                    <a:pt x="404" y="183"/>
                  </a:lnTo>
                  <a:lnTo>
                    <a:pt x="405" y="183"/>
                  </a:lnTo>
                  <a:lnTo>
                    <a:pt x="405" y="183"/>
                  </a:lnTo>
                  <a:lnTo>
                    <a:pt x="406" y="183"/>
                  </a:lnTo>
                  <a:lnTo>
                    <a:pt x="406" y="183"/>
                  </a:lnTo>
                  <a:lnTo>
                    <a:pt x="407" y="183"/>
                  </a:lnTo>
                  <a:lnTo>
                    <a:pt x="407" y="183"/>
                  </a:lnTo>
                  <a:lnTo>
                    <a:pt x="408" y="183"/>
                  </a:lnTo>
                  <a:lnTo>
                    <a:pt x="408" y="183"/>
                  </a:lnTo>
                  <a:lnTo>
                    <a:pt x="409" y="183"/>
                  </a:lnTo>
                  <a:lnTo>
                    <a:pt x="409" y="183"/>
                  </a:lnTo>
                  <a:lnTo>
                    <a:pt x="410" y="183"/>
                  </a:lnTo>
                  <a:lnTo>
                    <a:pt x="410" y="183"/>
                  </a:lnTo>
                  <a:lnTo>
                    <a:pt x="411" y="183"/>
                  </a:lnTo>
                  <a:lnTo>
                    <a:pt x="412" y="183"/>
                  </a:lnTo>
                  <a:lnTo>
                    <a:pt x="412" y="183"/>
                  </a:lnTo>
                  <a:lnTo>
                    <a:pt x="413" y="183"/>
                  </a:lnTo>
                  <a:lnTo>
                    <a:pt x="413" y="183"/>
                  </a:lnTo>
                  <a:lnTo>
                    <a:pt x="414" y="183"/>
                  </a:lnTo>
                  <a:lnTo>
                    <a:pt x="414" y="183"/>
                  </a:lnTo>
                  <a:lnTo>
                    <a:pt x="415" y="183"/>
                  </a:lnTo>
                  <a:lnTo>
                    <a:pt x="415" y="183"/>
                  </a:lnTo>
                  <a:lnTo>
                    <a:pt x="416" y="183"/>
                  </a:lnTo>
                  <a:lnTo>
                    <a:pt x="416" y="183"/>
                  </a:lnTo>
                  <a:lnTo>
                    <a:pt x="417" y="183"/>
                  </a:lnTo>
                  <a:lnTo>
                    <a:pt x="417" y="183"/>
                  </a:lnTo>
                  <a:lnTo>
                    <a:pt x="418" y="183"/>
                  </a:lnTo>
                  <a:lnTo>
                    <a:pt x="418" y="183"/>
                  </a:lnTo>
                  <a:lnTo>
                    <a:pt x="419" y="183"/>
                  </a:lnTo>
                  <a:lnTo>
                    <a:pt x="419" y="183"/>
                  </a:lnTo>
                  <a:lnTo>
                    <a:pt x="420" y="183"/>
                  </a:lnTo>
                  <a:lnTo>
                    <a:pt x="420" y="183"/>
                  </a:lnTo>
                  <a:lnTo>
                    <a:pt x="421" y="183"/>
                  </a:lnTo>
                  <a:lnTo>
                    <a:pt x="421" y="183"/>
                  </a:lnTo>
                  <a:lnTo>
                    <a:pt x="422" y="183"/>
                  </a:lnTo>
                  <a:lnTo>
                    <a:pt x="422" y="183"/>
                  </a:lnTo>
                  <a:lnTo>
                    <a:pt x="423" y="183"/>
                  </a:lnTo>
                  <a:lnTo>
                    <a:pt x="423" y="183"/>
                  </a:lnTo>
                  <a:lnTo>
                    <a:pt x="424" y="183"/>
                  </a:lnTo>
                  <a:lnTo>
                    <a:pt x="424" y="183"/>
                  </a:lnTo>
                  <a:lnTo>
                    <a:pt x="425" y="183"/>
                  </a:lnTo>
                  <a:lnTo>
                    <a:pt x="425" y="183"/>
                  </a:lnTo>
                  <a:lnTo>
                    <a:pt x="426" y="183"/>
                  </a:lnTo>
                  <a:lnTo>
                    <a:pt x="426" y="183"/>
                  </a:lnTo>
                  <a:lnTo>
                    <a:pt x="427" y="183"/>
                  </a:lnTo>
                  <a:lnTo>
                    <a:pt x="427" y="183"/>
                  </a:lnTo>
                  <a:lnTo>
                    <a:pt x="428" y="183"/>
                  </a:lnTo>
                  <a:lnTo>
                    <a:pt x="428" y="183"/>
                  </a:lnTo>
                  <a:lnTo>
                    <a:pt x="429" y="183"/>
                  </a:lnTo>
                  <a:lnTo>
                    <a:pt x="429" y="183"/>
                  </a:lnTo>
                  <a:lnTo>
                    <a:pt x="430" y="183"/>
                  </a:lnTo>
                  <a:lnTo>
                    <a:pt x="431" y="183"/>
                  </a:lnTo>
                  <a:lnTo>
                    <a:pt x="431" y="183"/>
                  </a:lnTo>
                  <a:lnTo>
                    <a:pt x="432" y="183"/>
                  </a:lnTo>
                  <a:lnTo>
                    <a:pt x="432" y="183"/>
                  </a:lnTo>
                  <a:lnTo>
                    <a:pt x="433" y="183"/>
                  </a:lnTo>
                  <a:lnTo>
                    <a:pt x="433" y="183"/>
                  </a:lnTo>
                  <a:lnTo>
                    <a:pt x="434" y="183"/>
                  </a:lnTo>
                  <a:lnTo>
                    <a:pt x="434" y="183"/>
                  </a:lnTo>
                  <a:lnTo>
                    <a:pt x="435" y="183"/>
                  </a:lnTo>
                  <a:lnTo>
                    <a:pt x="435" y="183"/>
                  </a:lnTo>
                  <a:lnTo>
                    <a:pt x="436" y="183"/>
                  </a:lnTo>
                  <a:lnTo>
                    <a:pt x="436" y="183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8" y="183"/>
                  </a:lnTo>
                  <a:lnTo>
                    <a:pt x="438" y="183"/>
                  </a:lnTo>
                  <a:lnTo>
                    <a:pt x="439" y="183"/>
                  </a:lnTo>
                  <a:lnTo>
                    <a:pt x="439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1" y="183"/>
                  </a:lnTo>
                  <a:lnTo>
                    <a:pt x="441" y="183"/>
                  </a:lnTo>
                  <a:lnTo>
                    <a:pt x="442" y="183"/>
                  </a:lnTo>
                  <a:lnTo>
                    <a:pt x="442" y="183"/>
                  </a:lnTo>
                  <a:lnTo>
                    <a:pt x="443" y="183"/>
                  </a:lnTo>
                  <a:lnTo>
                    <a:pt x="443" y="183"/>
                  </a:lnTo>
                  <a:lnTo>
                    <a:pt x="444" y="183"/>
                  </a:lnTo>
                  <a:lnTo>
                    <a:pt x="444" y="183"/>
                  </a:lnTo>
                  <a:lnTo>
                    <a:pt x="445" y="183"/>
                  </a:lnTo>
                  <a:lnTo>
                    <a:pt x="445" y="183"/>
                  </a:lnTo>
                  <a:lnTo>
                    <a:pt x="446" y="183"/>
                  </a:lnTo>
                  <a:lnTo>
                    <a:pt x="446" y="183"/>
                  </a:lnTo>
                  <a:lnTo>
                    <a:pt x="447" y="183"/>
                  </a:lnTo>
                  <a:lnTo>
                    <a:pt x="447" y="183"/>
                  </a:lnTo>
                  <a:lnTo>
                    <a:pt x="448" y="183"/>
                  </a:lnTo>
                  <a:lnTo>
                    <a:pt x="448" y="183"/>
                  </a:lnTo>
                  <a:lnTo>
                    <a:pt x="449" y="183"/>
                  </a:lnTo>
                  <a:lnTo>
                    <a:pt x="450" y="183"/>
                  </a:lnTo>
                  <a:lnTo>
                    <a:pt x="450" y="183"/>
                  </a:lnTo>
                  <a:lnTo>
                    <a:pt x="451" y="183"/>
                  </a:lnTo>
                  <a:lnTo>
                    <a:pt x="451" y="183"/>
                  </a:lnTo>
                  <a:lnTo>
                    <a:pt x="452" y="183"/>
                  </a:lnTo>
                  <a:lnTo>
                    <a:pt x="452" y="183"/>
                  </a:lnTo>
                  <a:lnTo>
                    <a:pt x="453" y="183"/>
                  </a:lnTo>
                  <a:lnTo>
                    <a:pt x="453" y="183"/>
                  </a:lnTo>
                  <a:lnTo>
                    <a:pt x="454" y="183"/>
                  </a:lnTo>
                  <a:lnTo>
                    <a:pt x="454" y="183"/>
                  </a:lnTo>
                  <a:lnTo>
                    <a:pt x="455" y="183"/>
                  </a:lnTo>
                  <a:lnTo>
                    <a:pt x="455" y="183"/>
                  </a:lnTo>
                  <a:lnTo>
                    <a:pt x="456" y="183"/>
                  </a:lnTo>
                  <a:lnTo>
                    <a:pt x="456" y="183"/>
                  </a:lnTo>
                  <a:lnTo>
                    <a:pt x="457" y="183"/>
                  </a:lnTo>
                  <a:lnTo>
                    <a:pt x="457" y="183"/>
                  </a:lnTo>
                  <a:lnTo>
                    <a:pt x="458" y="183"/>
                  </a:lnTo>
                  <a:lnTo>
                    <a:pt x="458" y="183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60" y="183"/>
                  </a:lnTo>
                  <a:lnTo>
                    <a:pt x="460" y="183"/>
                  </a:lnTo>
                  <a:lnTo>
                    <a:pt x="461" y="183"/>
                  </a:lnTo>
                  <a:lnTo>
                    <a:pt x="461" y="183"/>
                  </a:lnTo>
                  <a:lnTo>
                    <a:pt x="462" y="183"/>
                  </a:lnTo>
                  <a:lnTo>
                    <a:pt x="462" y="183"/>
                  </a:lnTo>
                  <a:lnTo>
                    <a:pt x="463" y="183"/>
                  </a:lnTo>
                  <a:lnTo>
                    <a:pt x="463" y="183"/>
                  </a:lnTo>
                  <a:lnTo>
                    <a:pt x="464" y="183"/>
                  </a:lnTo>
                  <a:lnTo>
                    <a:pt x="464" y="183"/>
                  </a:lnTo>
                  <a:lnTo>
                    <a:pt x="465" y="183"/>
                  </a:lnTo>
                  <a:lnTo>
                    <a:pt x="465" y="183"/>
                  </a:lnTo>
                  <a:lnTo>
                    <a:pt x="466" y="183"/>
                  </a:lnTo>
                  <a:lnTo>
                    <a:pt x="466" y="183"/>
                  </a:lnTo>
                  <a:lnTo>
                    <a:pt x="467" y="183"/>
                  </a:lnTo>
                  <a:lnTo>
                    <a:pt x="467" y="183"/>
                  </a:lnTo>
                  <a:lnTo>
                    <a:pt x="468" y="183"/>
                  </a:lnTo>
                  <a:lnTo>
                    <a:pt x="469" y="183"/>
                  </a:lnTo>
                  <a:lnTo>
                    <a:pt x="469" y="183"/>
                  </a:lnTo>
                  <a:lnTo>
                    <a:pt x="470" y="183"/>
                  </a:lnTo>
                  <a:lnTo>
                    <a:pt x="470" y="183"/>
                  </a:lnTo>
                  <a:lnTo>
                    <a:pt x="471" y="183"/>
                  </a:lnTo>
                  <a:lnTo>
                    <a:pt x="471" y="183"/>
                  </a:lnTo>
                  <a:lnTo>
                    <a:pt x="472" y="183"/>
                  </a:lnTo>
                  <a:lnTo>
                    <a:pt x="472" y="183"/>
                  </a:lnTo>
                  <a:lnTo>
                    <a:pt x="473" y="183"/>
                  </a:lnTo>
                  <a:lnTo>
                    <a:pt x="473" y="183"/>
                  </a:lnTo>
                  <a:lnTo>
                    <a:pt x="474" y="183"/>
                  </a:lnTo>
                  <a:lnTo>
                    <a:pt x="474" y="183"/>
                  </a:lnTo>
                  <a:lnTo>
                    <a:pt x="475" y="183"/>
                  </a:lnTo>
                  <a:lnTo>
                    <a:pt x="475" y="183"/>
                  </a:lnTo>
                  <a:lnTo>
                    <a:pt x="476" y="183"/>
                  </a:lnTo>
                  <a:lnTo>
                    <a:pt x="476" y="183"/>
                  </a:lnTo>
                  <a:lnTo>
                    <a:pt x="477" y="183"/>
                  </a:lnTo>
                  <a:lnTo>
                    <a:pt x="477" y="183"/>
                  </a:lnTo>
                  <a:lnTo>
                    <a:pt x="478" y="183"/>
                  </a:lnTo>
                  <a:lnTo>
                    <a:pt x="478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80" y="183"/>
                  </a:lnTo>
                  <a:lnTo>
                    <a:pt x="480" y="183"/>
                  </a:lnTo>
                  <a:lnTo>
                    <a:pt x="481" y="183"/>
                  </a:lnTo>
                  <a:lnTo>
                    <a:pt x="481" y="183"/>
                  </a:lnTo>
                  <a:lnTo>
                    <a:pt x="482" y="183"/>
                  </a:lnTo>
                  <a:lnTo>
                    <a:pt x="482" y="183"/>
                  </a:lnTo>
                  <a:lnTo>
                    <a:pt x="483" y="183"/>
                  </a:lnTo>
                  <a:lnTo>
                    <a:pt x="483" y="183"/>
                  </a:lnTo>
                  <a:lnTo>
                    <a:pt x="484" y="183"/>
                  </a:lnTo>
                  <a:lnTo>
                    <a:pt x="484" y="183"/>
                  </a:lnTo>
                  <a:lnTo>
                    <a:pt x="485" y="183"/>
                  </a:lnTo>
                  <a:lnTo>
                    <a:pt x="485" y="183"/>
                  </a:lnTo>
                  <a:lnTo>
                    <a:pt x="486" y="183"/>
                  </a:lnTo>
                  <a:lnTo>
                    <a:pt x="486" y="183"/>
                  </a:lnTo>
                  <a:lnTo>
                    <a:pt x="487" y="183"/>
                  </a:lnTo>
                  <a:lnTo>
                    <a:pt x="488" y="183"/>
                  </a:lnTo>
                  <a:lnTo>
                    <a:pt x="488" y="183"/>
                  </a:lnTo>
                  <a:lnTo>
                    <a:pt x="489" y="183"/>
                  </a:lnTo>
                  <a:lnTo>
                    <a:pt x="489" y="183"/>
                  </a:lnTo>
                  <a:lnTo>
                    <a:pt x="490" y="183"/>
                  </a:lnTo>
                  <a:lnTo>
                    <a:pt x="490" y="183"/>
                  </a:lnTo>
                  <a:lnTo>
                    <a:pt x="491" y="183"/>
                  </a:lnTo>
                  <a:lnTo>
                    <a:pt x="491" y="183"/>
                  </a:lnTo>
                  <a:lnTo>
                    <a:pt x="492" y="183"/>
                  </a:lnTo>
                  <a:lnTo>
                    <a:pt x="492" y="183"/>
                  </a:lnTo>
                  <a:lnTo>
                    <a:pt x="493" y="183"/>
                  </a:lnTo>
                  <a:lnTo>
                    <a:pt x="493" y="183"/>
                  </a:lnTo>
                  <a:lnTo>
                    <a:pt x="494" y="183"/>
                  </a:lnTo>
                  <a:lnTo>
                    <a:pt x="494" y="183"/>
                  </a:lnTo>
                  <a:lnTo>
                    <a:pt x="495" y="183"/>
                  </a:lnTo>
                  <a:lnTo>
                    <a:pt x="495" y="183"/>
                  </a:lnTo>
                  <a:lnTo>
                    <a:pt x="496" y="183"/>
                  </a:lnTo>
                  <a:lnTo>
                    <a:pt x="496" y="183"/>
                  </a:lnTo>
                  <a:lnTo>
                    <a:pt x="497" y="183"/>
                  </a:lnTo>
                  <a:lnTo>
                    <a:pt x="497" y="183"/>
                  </a:lnTo>
                  <a:lnTo>
                    <a:pt x="498" y="183"/>
                  </a:lnTo>
                  <a:lnTo>
                    <a:pt x="498" y="183"/>
                  </a:lnTo>
                  <a:lnTo>
                    <a:pt x="499" y="183"/>
                  </a:lnTo>
                  <a:lnTo>
                    <a:pt x="499" y="183"/>
                  </a:lnTo>
                  <a:lnTo>
                    <a:pt x="500" y="183"/>
                  </a:lnTo>
                  <a:lnTo>
                    <a:pt x="500" y="183"/>
                  </a:lnTo>
                  <a:lnTo>
                    <a:pt x="501" y="183"/>
                  </a:lnTo>
                  <a:lnTo>
                    <a:pt x="501" y="183"/>
                  </a:lnTo>
                  <a:lnTo>
                    <a:pt x="502" y="183"/>
                  </a:lnTo>
                  <a:lnTo>
                    <a:pt x="502" y="183"/>
                  </a:lnTo>
                  <a:lnTo>
                    <a:pt x="503" y="183"/>
                  </a:lnTo>
                  <a:lnTo>
                    <a:pt x="503" y="183"/>
                  </a:lnTo>
                  <a:lnTo>
                    <a:pt x="504" y="183"/>
                  </a:lnTo>
                  <a:lnTo>
                    <a:pt x="504" y="183"/>
                  </a:lnTo>
                  <a:lnTo>
                    <a:pt x="505" y="183"/>
                  </a:lnTo>
                  <a:lnTo>
                    <a:pt x="505" y="183"/>
                  </a:lnTo>
                  <a:lnTo>
                    <a:pt x="506" y="183"/>
                  </a:lnTo>
                  <a:lnTo>
                    <a:pt x="507" y="183"/>
                  </a:lnTo>
                  <a:lnTo>
                    <a:pt x="507" y="183"/>
                  </a:lnTo>
                  <a:lnTo>
                    <a:pt x="508" y="183"/>
                  </a:lnTo>
                  <a:lnTo>
                    <a:pt x="508" y="183"/>
                  </a:lnTo>
                  <a:lnTo>
                    <a:pt x="509" y="183"/>
                  </a:lnTo>
                  <a:lnTo>
                    <a:pt x="509" y="183"/>
                  </a:lnTo>
                  <a:lnTo>
                    <a:pt x="510" y="183"/>
                  </a:lnTo>
                  <a:lnTo>
                    <a:pt x="510" y="183"/>
                  </a:lnTo>
                  <a:lnTo>
                    <a:pt x="511" y="183"/>
                  </a:lnTo>
                  <a:lnTo>
                    <a:pt x="511" y="183"/>
                  </a:lnTo>
                  <a:lnTo>
                    <a:pt x="512" y="183"/>
                  </a:lnTo>
                  <a:lnTo>
                    <a:pt x="512" y="183"/>
                  </a:lnTo>
                  <a:lnTo>
                    <a:pt x="513" y="183"/>
                  </a:lnTo>
                </a:path>
              </a:pathLst>
            </a:custGeom>
            <a:noFill/>
            <a:ln w="28575" cap="rnd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2314575" y="3937000"/>
              <a:ext cx="4886325" cy="1590675"/>
            </a:xfrm>
            <a:custGeom>
              <a:avLst/>
              <a:gdLst/>
              <a:ahLst/>
              <a:cxnLst>
                <a:cxn ang="0">
                  <a:pos x="7" y="115"/>
                </a:cxn>
                <a:cxn ang="0">
                  <a:pos x="16" y="79"/>
                </a:cxn>
                <a:cxn ang="0">
                  <a:pos x="24" y="54"/>
                </a:cxn>
                <a:cxn ang="0">
                  <a:pos x="32" y="37"/>
                </a:cxn>
                <a:cxn ang="0">
                  <a:pos x="40" y="25"/>
                </a:cxn>
                <a:cxn ang="0">
                  <a:pos x="49" y="17"/>
                </a:cxn>
                <a:cxn ang="0">
                  <a:pos x="57" y="12"/>
                </a:cxn>
                <a:cxn ang="0">
                  <a:pos x="65" y="8"/>
                </a:cxn>
                <a:cxn ang="0">
                  <a:pos x="73" y="5"/>
                </a:cxn>
                <a:cxn ang="0">
                  <a:pos x="81" y="4"/>
                </a:cxn>
                <a:cxn ang="0">
                  <a:pos x="90" y="2"/>
                </a:cxn>
                <a:cxn ang="0">
                  <a:pos x="98" y="2"/>
                </a:cxn>
                <a:cxn ang="0">
                  <a:pos x="106" y="1"/>
                </a:cxn>
                <a:cxn ang="0">
                  <a:pos x="114" y="1"/>
                </a:cxn>
                <a:cxn ang="0">
                  <a:pos x="122" y="0"/>
                </a:cxn>
                <a:cxn ang="0">
                  <a:pos x="131" y="0"/>
                </a:cxn>
                <a:cxn ang="0">
                  <a:pos x="139" y="0"/>
                </a:cxn>
                <a:cxn ang="0">
                  <a:pos x="147" y="0"/>
                </a:cxn>
                <a:cxn ang="0">
                  <a:pos x="155" y="0"/>
                </a:cxn>
                <a:cxn ang="0">
                  <a:pos x="164" y="0"/>
                </a:cxn>
                <a:cxn ang="0">
                  <a:pos x="172" y="0"/>
                </a:cxn>
                <a:cxn ang="0">
                  <a:pos x="180" y="0"/>
                </a:cxn>
                <a:cxn ang="0">
                  <a:pos x="188" y="0"/>
                </a:cxn>
                <a:cxn ang="0">
                  <a:pos x="196" y="0"/>
                </a:cxn>
                <a:cxn ang="0">
                  <a:pos x="205" y="0"/>
                </a:cxn>
                <a:cxn ang="0">
                  <a:pos x="213" y="0"/>
                </a:cxn>
                <a:cxn ang="0">
                  <a:pos x="221" y="0"/>
                </a:cxn>
                <a:cxn ang="0">
                  <a:pos x="229" y="0"/>
                </a:cxn>
                <a:cxn ang="0">
                  <a:pos x="237" y="0"/>
                </a:cxn>
                <a:cxn ang="0">
                  <a:pos x="246" y="0"/>
                </a:cxn>
                <a:cxn ang="0">
                  <a:pos x="254" y="0"/>
                </a:cxn>
                <a:cxn ang="0">
                  <a:pos x="262" y="41"/>
                </a:cxn>
                <a:cxn ang="0">
                  <a:pos x="270" y="80"/>
                </a:cxn>
                <a:cxn ang="0">
                  <a:pos x="279" y="108"/>
                </a:cxn>
                <a:cxn ang="0">
                  <a:pos x="287" y="126"/>
                </a:cxn>
                <a:cxn ang="0">
                  <a:pos x="295" y="139"/>
                </a:cxn>
                <a:cxn ang="0">
                  <a:pos x="303" y="148"/>
                </a:cxn>
                <a:cxn ang="0">
                  <a:pos x="311" y="154"/>
                </a:cxn>
                <a:cxn ang="0">
                  <a:pos x="320" y="158"/>
                </a:cxn>
                <a:cxn ang="0">
                  <a:pos x="328" y="161"/>
                </a:cxn>
                <a:cxn ang="0">
                  <a:pos x="336" y="163"/>
                </a:cxn>
                <a:cxn ang="0">
                  <a:pos x="344" y="164"/>
                </a:cxn>
                <a:cxn ang="0">
                  <a:pos x="352" y="165"/>
                </a:cxn>
                <a:cxn ang="0">
                  <a:pos x="361" y="166"/>
                </a:cxn>
                <a:cxn ang="0">
                  <a:pos x="369" y="166"/>
                </a:cxn>
                <a:cxn ang="0">
                  <a:pos x="377" y="167"/>
                </a:cxn>
                <a:cxn ang="0">
                  <a:pos x="385" y="167"/>
                </a:cxn>
                <a:cxn ang="0">
                  <a:pos x="394" y="167"/>
                </a:cxn>
                <a:cxn ang="0">
                  <a:pos x="402" y="167"/>
                </a:cxn>
                <a:cxn ang="0">
                  <a:pos x="410" y="167"/>
                </a:cxn>
                <a:cxn ang="0">
                  <a:pos x="418" y="167"/>
                </a:cxn>
                <a:cxn ang="0">
                  <a:pos x="426" y="167"/>
                </a:cxn>
                <a:cxn ang="0">
                  <a:pos x="435" y="167"/>
                </a:cxn>
                <a:cxn ang="0">
                  <a:pos x="443" y="167"/>
                </a:cxn>
                <a:cxn ang="0">
                  <a:pos x="451" y="167"/>
                </a:cxn>
                <a:cxn ang="0">
                  <a:pos x="459" y="167"/>
                </a:cxn>
                <a:cxn ang="0">
                  <a:pos x="467" y="167"/>
                </a:cxn>
                <a:cxn ang="0">
                  <a:pos x="476" y="167"/>
                </a:cxn>
                <a:cxn ang="0">
                  <a:pos x="484" y="167"/>
                </a:cxn>
                <a:cxn ang="0">
                  <a:pos x="492" y="167"/>
                </a:cxn>
                <a:cxn ang="0">
                  <a:pos x="500" y="167"/>
                </a:cxn>
                <a:cxn ang="0">
                  <a:pos x="509" y="167"/>
                </a:cxn>
              </a:cxnLst>
              <a:rect l="0" t="0" r="r" b="b"/>
              <a:pathLst>
                <a:path w="513" h="167">
                  <a:moveTo>
                    <a:pt x="0" y="163"/>
                  </a:moveTo>
                  <a:lnTo>
                    <a:pt x="0" y="160"/>
                  </a:lnTo>
                  <a:lnTo>
                    <a:pt x="1" y="156"/>
                  </a:lnTo>
                  <a:lnTo>
                    <a:pt x="1" y="152"/>
                  </a:lnTo>
                  <a:lnTo>
                    <a:pt x="2" y="149"/>
                  </a:lnTo>
                  <a:lnTo>
                    <a:pt x="2" y="145"/>
                  </a:lnTo>
                  <a:lnTo>
                    <a:pt x="3" y="142"/>
                  </a:lnTo>
                  <a:lnTo>
                    <a:pt x="3" y="139"/>
                  </a:lnTo>
                  <a:lnTo>
                    <a:pt x="4" y="135"/>
                  </a:lnTo>
                  <a:lnTo>
                    <a:pt x="4" y="132"/>
                  </a:lnTo>
                  <a:lnTo>
                    <a:pt x="5" y="129"/>
                  </a:lnTo>
                  <a:lnTo>
                    <a:pt x="5" y="126"/>
                  </a:lnTo>
                  <a:lnTo>
                    <a:pt x="6" y="123"/>
                  </a:lnTo>
                  <a:lnTo>
                    <a:pt x="6" y="120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8" y="112"/>
                  </a:lnTo>
                  <a:lnTo>
                    <a:pt x="8" y="110"/>
                  </a:lnTo>
                  <a:lnTo>
                    <a:pt x="9" y="107"/>
                  </a:lnTo>
                  <a:lnTo>
                    <a:pt x="9" y="105"/>
                  </a:lnTo>
                  <a:lnTo>
                    <a:pt x="10" y="102"/>
                  </a:lnTo>
                  <a:lnTo>
                    <a:pt x="11" y="100"/>
                  </a:lnTo>
                  <a:lnTo>
                    <a:pt x="11" y="97"/>
                  </a:lnTo>
                  <a:lnTo>
                    <a:pt x="12" y="95"/>
                  </a:lnTo>
                  <a:lnTo>
                    <a:pt x="12" y="93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4" y="87"/>
                  </a:lnTo>
                  <a:lnTo>
                    <a:pt x="14" y="85"/>
                  </a:lnTo>
                  <a:lnTo>
                    <a:pt x="15" y="83"/>
                  </a:lnTo>
                  <a:lnTo>
                    <a:pt x="15" y="81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8" y="70"/>
                  </a:lnTo>
                  <a:lnTo>
                    <a:pt x="19" y="68"/>
                  </a:lnTo>
                  <a:lnTo>
                    <a:pt x="19" y="67"/>
                  </a:lnTo>
                  <a:lnTo>
                    <a:pt x="20" y="65"/>
                  </a:lnTo>
                  <a:lnTo>
                    <a:pt x="20" y="64"/>
                  </a:lnTo>
                  <a:lnTo>
                    <a:pt x="21" y="62"/>
                  </a:lnTo>
                  <a:lnTo>
                    <a:pt x="21" y="61"/>
                  </a:lnTo>
                  <a:lnTo>
                    <a:pt x="22" y="59"/>
                  </a:lnTo>
                  <a:lnTo>
                    <a:pt x="22" y="58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4" y="54"/>
                  </a:lnTo>
                  <a:lnTo>
                    <a:pt x="24" y="53"/>
                  </a:lnTo>
                  <a:lnTo>
                    <a:pt x="25" y="52"/>
                  </a:lnTo>
                  <a:lnTo>
                    <a:pt x="25" y="50"/>
                  </a:lnTo>
                  <a:lnTo>
                    <a:pt x="26" y="49"/>
                  </a:lnTo>
                  <a:lnTo>
                    <a:pt x="26" y="48"/>
                  </a:lnTo>
                  <a:lnTo>
                    <a:pt x="27" y="47"/>
                  </a:lnTo>
                  <a:lnTo>
                    <a:pt x="27" y="46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9" y="43"/>
                  </a:lnTo>
                  <a:lnTo>
                    <a:pt x="30" y="42"/>
                  </a:lnTo>
                  <a:lnTo>
                    <a:pt x="30" y="41"/>
                  </a:lnTo>
                  <a:lnTo>
                    <a:pt x="31" y="40"/>
                  </a:lnTo>
                  <a:lnTo>
                    <a:pt x="31" y="39"/>
                  </a:lnTo>
                  <a:lnTo>
                    <a:pt x="32" y="38"/>
                  </a:lnTo>
                  <a:lnTo>
                    <a:pt x="32" y="37"/>
                  </a:lnTo>
                  <a:lnTo>
                    <a:pt x="33" y="36"/>
                  </a:lnTo>
                  <a:lnTo>
                    <a:pt x="33" y="35"/>
                  </a:lnTo>
                  <a:lnTo>
                    <a:pt x="34" y="35"/>
                  </a:lnTo>
                  <a:lnTo>
                    <a:pt x="34" y="34"/>
                  </a:lnTo>
                  <a:lnTo>
                    <a:pt x="35" y="33"/>
                  </a:lnTo>
                  <a:lnTo>
                    <a:pt x="35" y="32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7" y="30"/>
                  </a:lnTo>
                  <a:lnTo>
                    <a:pt x="37" y="29"/>
                  </a:lnTo>
                  <a:lnTo>
                    <a:pt x="38" y="29"/>
                  </a:lnTo>
                  <a:lnTo>
                    <a:pt x="38" y="28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40" y="26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1" y="24"/>
                  </a:lnTo>
                  <a:lnTo>
                    <a:pt x="42" y="24"/>
                  </a:lnTo>
                  <a:lnTo>
                    <a:pt x="42" y="23"/>
                  </a:lnTo>
                  <a:lnTo>
                    <a:pt x="43" y="23"/>
                  </a:lnTo>
                  <a:lnTo>
                    <a:pt x="43" y="22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5" y="21"/>
                  </a:lnTo>
                  <a:lnTo>
                    <a:pt x="45" y="20"/>
                  </a:lnTo>
                  <a:lnTo>
                    <a:pt x="46" y="20"/>
                  </a:lnTo>
                  <a:lnTo>
                    <a:pt x="46" y="19"/>
                  </a:lnTo>
                  <a:lnTo>
                    <a:pt x="47" y="19"/>
                  </a:lnTo>
                  <a:lnTo>
                    <a:pt x="47" y="18"/>
                  </a:lnTo>
                  <a:lnTo>
                    <a:pt x="48" y="18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0" y="17"/>
                  </a:lnTo>
                  <a:lnTo>
                    <a:pt x="50" y="16"/>
                  </a:lnTo>
                  <a:lnTo>
                    <a:pt x="51" y="16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8" y="11"/>
                  </a:lnTo>
                  <a:lnTo>
                    <a:pt x="58" y="11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7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70" y="7"/>
                  </a:lnTo>
                  <a:lnTo>
                    <a:pt x="70" y="6"/>
                  </a:lnTo>
                  <a:lnTo>
                    <a:pt x="71" y="6"/>
                  </a:lnTo>
                  <a:lnTo>
                    <a:pt x="71" y="6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73" y="6"/>
                  </a:lnTo>
                  <a:lnTo>
                    <a:pt x="73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7" y="5"/>
                  </a:lnTo>
                  <a:lnTo>
                    <a:pt x="77" y="5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4" y="3"/>
                  </a:lnTo>
                  <a:lnTo>
                    <a:pt x="84" y="3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3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2" y="2"/>
                  </a:lnTo>
                  <a:lnTo>
                    <a:pt x="92" y="2"/>
                  </a:lnTo>
                  <a:lnTo>
                    <a:pt x="93" y="2"/>
                  </a:lnTo>
                  <a:lnTo>
                    <a:pt x="93" y="2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5" y="2"/>
                  </a:lnTo>
                  <a:lnTo>
                    <a:pt x="95" y="2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7" y="2"/>
                  </a:lnTo>
                  <a:lnTo>
                    <a:pt x="97" y="2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100" y="1"/>
                  </a:lnTo>
                  <a:lnTo>
                    <a:pt x="100" y="1"/>
                  </a:lnTo>
                  <a:lnTo>
                    <a:pt x="101" y="1"/>
                  </a:lnTo>
                  <a:lnTo>
                    <a:pt x="101" y="1"/>
                  </a:lnTo>
                  <a:lnTo>
                    <a:pt x="102" y="1"/>
                  </a:lnTo>
                  <a:lnTo>
                    <a:pt x="102" y="1"/>
                  </a:lnTo>
                  <a:lnTo>
                    <a:pt x="103" y="1"/>
                  </a:lnTo>
                  <a:lnTo>
                    <a:pt x="103" y="1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6" y="1"/>
                  </a:lnTo>
                  <a:lnTo>
                    <a:pt x="107" y="1"/>
                  </a:lnTo>
                  <a:lnTo>
                    <a:pt x="107" y="1"/>
                  </a:lnTo>
                  <a:lnTo>
                    <a:pt x="108" y="1"/>
                  </a:lnTo>
                  <a:lnTo>
                    <a:pt x="108" y="1"/>
                  </a:lnTo>
                  <a:lnTo>
                    <a:pt x="109" y="1"/>
                  </a:lnTo>
                  <a:lnTo>
                    <a:pt x="109" y="1"/>
                  </a:lnTo>
                  <a:lnTo>
                    <a:pt x="110" y="1"/>
                  </a:lnTo>
                  <a:lnTo>
                    <a:pt x="110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2" y="1"/>
                  </a:lnTo>
                  <a:lnTo>
                    <a:pt x="113" y="1"/>
                  </a:lnTo>
                  <a:lnTo>
                    <a:pt x="113" y="1"/>
                  </a:lnTo>
                  <a:lnTo>
                    <a:pt x="114" y="1"/>
                  </a:lnTo>
                  <a:lnTo>
                    <a:pt x="114" y="1"/>
                  </a:lnTo>
                  <a:lnTo>
                    <a:pt x="115" y="1"/>
                  </a:lnTo>
                  <a:lnTo>
                    <a:pt x="115" y="1"/>
                  </a:lnTo>
                  <a:lnTo>
                    <a:pt x="116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118" y="1"/>
                  </a:lnTo>
                  <a:lnTo>
                    <a:pt x="118" y="1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4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3" y="0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3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5" y="0"/>
                  </a:lnTo>
                  <a:lnTo>
                    <a:pt x="165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1" y="0"/>
                  </a:lnTo>
                  <a:lnTo>
                    <a:pt x="171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74" y="0"/>
                  </a:lnTo>
                  <a:lnTo>
                    <a:pt x="174" y="0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5" y="0"/>
                  </a:lnTo>
                  <a:lnTo>
                    <a:pt x="195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01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7" y="0"/>
                  </a:lnTo>
                  <a:lnTo>
                    <a:pt x="217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9" y="0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3" y="0"/>
                  </a:lnTo>
                  <a:lnTo>
                    <a:pt x="243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47" y="0"/>
                  </a:lnTo>
                  <a:lnTo>
                    <a:pt x="247" y="0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6" y="0"/>
                  </a:lnTo>
                  <a:lnTo>
                    <a:pt x="256" y="4"/>
                  </a:lnTo>
                  <a:lnTo>
                    <a:pt x="257" y="7"/>
                  </a:lnTo>
                  <a:lnTo>
                    <a:pt x="257" y="11"/>
                  </a:lnTo>
                  <a:lnTo>
                    <a:pt x="258" y="15"/>
                  </a:lnTo>
                  <a:lnTo>
                    <a:pt x="259" y="18"/>
                  </a:lnTo>
                  <a:lnTo>
                    <a:pt x="259" y="22"/>
                  </a:lnTo>
                  <a:lnTo>
                    <a:pt x="260" y="25"/>
                  </a:lnTo>
                  <a:lnTo>
                    <a:pt x="260" y="28"/>
                  </a:lnTo>
                  <a:lnTo>
                    <a:pt x="261" y="32"/>
                  </a:lnTo>
                  <a:lnTo>
                    <a:pt x="261" y="35"/>
                  </a:lnTo>
                  <a:lnTo>
                    <a:pt x="262" y="38"/>
                  </a:lnTo>
                  <a:lnTo>
                    <a:pt x="262" y="41"/>
                  </a:lnTo>
                  <a:lnTo>
                    <a:pt x="263" y="44"/>
                  </a:lnTo>
                  <a:lnTo>
                    <a:pt x="263" y="47"/>
                  </a:lnTo>
                  <a:lnTo>
                    <a:pt x="264" y="49"/>
                  </a:lnTo>
                  <a:lnTo>
                    <a:pt x="264" y="52"/>
                  </a:lnTo>
                  <a:lnTo>
                    <a:pt x="265" y="55"/>
                  </a:lnTo>
                  <a:lnTo>
                    <a:pt x="265" y="57"/>
                  </a:lnTo>
                  <a:lnTo>
                    <a:pt x="266" y="60"/>
                  </a:lnTo>
                  <a:lnTo>
                    <a:pt x="266" y="62"/>
                  </a:lnTo>
                  <a:lnTo>
                    <a:pt x="267" y="65"/>
                  </a:lnTo>
                  <a:lnTo>
                    <a:pt x="267" y="67"/>
                  </a:lnTo>
                  <a:lnTo>
                    <a:pt x="268" y="70"/>
                  </a:lnTo>
                  <a:lnTo>
                    <a:pt x="268" y="72"/>
                  </a:lnTo>
                  <a:lnTo>
                    <a:pt x="269" y="74"/>
                  </a:lnTo>
                  <a:lnTo>
                    <a:pt x="269" y="76"/>
                  </a:lnTo>
                  <a:lnTo>
                    <a:pt x="270" y="78"/>
                  </a:lnTo>
                  <a:lnTo>
                    <a:pt x="270" y="80"/>
                  </a:lnTo>
                  <a:lnTo>
                    <a:pt x="271" y="82"/>
                  </a:lnTo>
                  <a:lnTo>
                    <a:pt x="271" y="84"/>
                  </a:lnTo>
                  <a:lnTo>
                    <a:pt x="272" y="86"/>
                  </a:lnTo>
                  <a:lnTo>
                    <a:pt x="272" y="88"/>
                  </a:lnTo>
                  <a:lnTo>
                    <a:pt x="273" y="90"/>
                  </a:lnTo>
                  <a:lnTo>
                    <a:pt x="273" y="92"/>
                  </a:lnTo>
                  <a:lnTo>
                    <a:pt x="274" y="94"/>
                  </a:lnTo>
                  <a:lnTo>
                    <a:pt x="274" y="95"/>
                  </a:lnTo>
                  <a:lnTo>
                    <a:pt x="275" y="97"/>
                  </a:lnTo>
                  <a:lnTo>
                    <a:pt x="275" y="99"/>
                  </a:lnTo>
                  <a:lnTo>
                    <a:pt x="276" y="100"/>
                  </a:lnTo>
                  <a:lnTo>
                    <a:pt x="276" y="102"/>
                  </a:lnTo>
                  <a:lnTo>
                    <a:pt x="277" y="103"/>
                  </a:lnTo>
                  <a:lnTo>
                    <a:pt x="278" y="105"/>
                  </a:lnTo>
                  <a:lnTo>
                    <a:pt x="278" y="106"/>
                  </a:lnTo>
                  <a:lnTo>
                    <a:pt x="279" y="108"/>
                  </a:lnTo>
                  <a:lnTo>
                    <a:pt x="279" y="109"/>
                  </a:lnTo>
                  <a:lnTo>
                    <a:pt x="280" y="110"/>
                  </a:lnTo>
                  <a:lnTo>
                    <a:pt x="280" y="112"/>
                  </a:lnTo>
                  <a:lnTo>
                    <a:pt x="281" y="113"/>
                  </a:lnTo>
                  <a:lnTo>
                    <a:pt x="281" y="114"/>
                  </a:lnTo>
                  <a:lnTo>
                    <a:pt x="282" y="115"/>
                  </a:lnTo>
                  <a:lnTo>
                    <a:pt x="282" y="117"/>
                  </a:lnTo>
                  <a:lnTo>
                    <a:pt x="283" y="118"/>
                  </a:lnTo>
                  <a:lnTo>
                    <a:pt x="283" y="119"/>
                  </a:lnTo>
                  <a:lnTo>
                    <a:pt x="284" y="120"/>
                  </a:lnTo>
                  <a:lnTo>
                    <a:pt x="284" y="121"/>
                  </a:lnTo>
                  <a:lnTo>
                    <a:pt x="285" y="122"/>
                  </a:lnTo>
                  <a:lnTo>
                    <a:pt x="285" y="123"/>
                  </a:lnTo>
                  <a:lnTo>
                    <a:pt x="286" y="124"/>
                  </a:lnTo>
                  <a:lnTo>
                    <a:pt x="286" y="125"/>
                  </a:lnTo>
                  <a:lnTo>
                    <a:pt x="287" y="126"/>
                  </a:lnTo>
                  <a:lnTo>
                    <a:pt x="287" y="127"/>
                  </a:lnTo>
                  <a:lnTo>
                    <a:pt x="288" y="128"/>
                  </a:lnTo>
                  <a:lnTo>
                    <a:pt x="288" y="129"/>
                  </a:lnTo>
                  <a:lnTo>
                    <a:pt x="289" y="130"/>
                  </a:lnTo>
                  <a:lnTo>
                    <a:pt x="289" y="131"/>
                  </a:lnTo>
                  <a:lnTo>
                    <a:pt x="290" y="132"/>
                  </a:lnTo>
                  <a:lnTo>
                    <a:pt x="290" y="132"/>
                  </a:lnTo>
                  <a:lnTo>
                    <a:pt x="291" y="133"/>
                  </a:lnTo>
                  <a:lnTo>
                    <a:pt x="291" y="134"/>
                  </a:lnTo>
                  <a:lnTo>
                    <a:pt x="292" y="135"/>
                  </a:lnTo>
                  <a:lnTo>
                    <a:pt x="292" y="136"/>
                  </a:lnTo>
                  <a:lnTo>
                    <a:pt x="293" y="136"/>
                  </a:lnTo>
                  <a:lnTo>
                    <a:pt x="293" y="137"/>
                  </a:lnTo>
                  <a:lnTo>
                    <a:pt x="294" y="138"/>
                  </a:lnTo>
                  <a:lnTo>
                    <a:pt x="294" y="138"/>
                  </a:lnTo>
                  <a:lnTo>
                    <a:pt x="295" y="139"/>
                  </a:lnTo>
                  <a:lnTo>
                    <a:pt x="295" y="140"/>
                  </a:lnTo>
                  <a:lnTo>
                    <a:pt x="296" y="140"/>
                  </a:lnTo>
                  <a:lnTo>
                    <a:pt x="297" y="141"/>
                  </a:lnTo>
                  <a:lnTo>
                    <a:pt x="297" y="142"/>
                  </a:lnTo>
                  <a:lnTo>
                    <a:pt x="298" y="142"/>
                  </a:lnTo>
                  <a:lnTo>
                    <a:pt x="298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300" y="144"/>
                  </a:lnTo>
                  <a:lnTo>
                    <a:pt x="300" y="145"/>
                  </a:lnTo>
                  <a:lnTo>
                    <a:pt x="301" y="145"/>
                  </a:lnTo>
                  <a:lnTo>
                    <a:pt x="301" y="146"/>
                  </a:lnTo>
                  <a:lnTo>
                    <a:pt x="302" y="146"/>
                  </a:lnTo>
                  <a:lnTo>
                    <a:pt x="302" y="147"/>
                  </a:lnTo>
                  <a:lnTo>
                    <a:pt x="303" y="147"/>
                  </a:lnTo>
                  <a:lnTo>
                    <a:pt x="303" y="148"/>
                  </a:lnTo>
                  <a:lnTo>
                    <a:pt x="304" y="148"/>
                  </a:lnTo>
                  <a:lnTo>
                    <a:pt x="304" y="149"/>
                  </a:lnTo>
                  <a:lnTo>
                    <a:pt x="305" y="149"/>
                  </a:lnTo>
                  <a:lnTo>
                    <a:pt x="305" y="150"/>
                  </a:lnTo>
                  <a:lnTo>
                    <a:pt x="306" y="150"/>
                  </a:lnTo>
                  <a:lnTo>
                    <a:pt x="306" y="150"/>
                  </a:lnTo>
                  <a:lnTo>
                    <a:pt x="307" y="151"/>
                  </a:lnTo>
                  <a:lnTo>
                    <a:pt x="307" y="151"/>
                  </a:lnTo>
                  <a:lnTo>
                    <a:pt x="308" y="152"/>
                  </a:lnTo>
                  <a:lnTo>
                    <a:pt x="308" y="152"/>
                  </a:lnTo>
                  <a:lnTo>
                    <a:pt x="309" y="152"/>
                  </a:lnTo>
                  <a:lnTo>
                    <a:pt x="309" y="153"/>
                  </a:lnTo>
                  <a:lnTo>
                    <a:pt x="310" y="153"/>
                  </a:lnTo>
                  <a:lnTo>
                    <a:pt x="310" y="153"/>
                  </a:lnTo>
                  <a:lnTo>
                    <a:pt x="311" y="154"/>
                  </a:lnTo>
                  <a:lnTo>
                    <a:pt x="311" y="154"/>
                  </a:lnTo>
                  <a:lnTo>
                    <a:pt x="312" y="154"/>
                  </a:lnTo>
                  <a:lnTo>
                    <a:pt x="312" y="155"/>
                  </a:lnTo>
                  <a:lnTo>
                    <a:pt x="313" y="155"/>
                  </a:lnTo>
                  <a:lnTo>
                    <a:pt x="313" y="155"/>
                  </a:lnTo>
                  <a:lnTo>
                    <a:pt x="314" y="155"/>
                  </a:lnTo>
                  <a:lnTo>
                    <a:pt x="314" y="156"/>
                  </a:lnTo>
                  <a:lnTo>
                    <a:pt x="315" y="156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7" y="157"/>
                  </a:lnTo>
                  <a:lnTo>
                    <a:pt x="317" y="157"/>
                  </a:lnTo>
                  <a:lnTo>
                    <a:pt x="318" y="157"/>
                  </a:lnTo>
                  <a:lnTo>
                    <a:pt x="318" y="157"/>
                  </a:lnTo>
                  <a:lnTo>
                    <a:pt x="319" y="158"/>
                  </a:lnTo>
                  <a:lnTo>
                    <a:pt x="319" y="158"/>
                  </a:lnTo>
                  <a:lnTo>
                    <a:pt x="320" y="158"/>
                  </a:lnTo>
                  <a:lnTo>
                    <a:pt x="320" y="158"/>
                  </a:lnTo>
                  <a:lnTo>
                    <a:pt x="321" y="158"/>
                  </a:lnTo>
                  <a:lnTo>
                    <a:pt x="321" y="159"/>
                  </a:lnTo>
                  <a:lnTo>
                    <a:pt x="322" y="159"/>
                  </a:lnTo>
                  <a:lnTo>
                    <a:pt x="322" y="159"/>
                  </a:lnTo>
                  <a:lnTo>
                    <a:pt x="323" y="159"/>
                  </a:lnTo>
                  <a:lnTo>
                    <a:pt x="323" y="159"/>
                  </a:lnTo>
                  <a:lnTo>
                    <a:pt x="324" y="160"/>
                  </a:lnTo>
                  <a:lnTo>
                    <a:pt x="324" y="160"/>
                  </a:lnTo>
                  <a:lnTo>
                    <a:pt x="325" y="160"/>
                  </a:lnTo>
                  <a:lnTo>
                    <a:pt x="325" y="160"/>
                  </a:lnTo>
                  <a:lnTo>
                    <a:pt x="326" y="160"/>
                  </a:lnTo>
                  <a:lnTo>
                    <a:pt x="326" y="160"/>
                  </a:lnTo>
                  <a:lnTo>
                    <a:pt x="327" y="161"/>
                  </a:lnTo>
                  <a:lnTo>
                    <a:pt x="327" y="161"/>
                  </a:lnTo>
                  <a:lnTo>
                    <a:pt x="328" y="161"/>
                  </a:lnTo>
                  <a:lnTo>
                    <a:pt x="328" y="161"/>
                  </a:lnTo>
                  <a:lnTo>
                    <a:pt x="329" y="161"/>
                  </a:lnTo>
                  <a:lnTo>
                    <a:pt x="329" y="161"/>
                  </a:lnTo>
                  <a:lnTo>
                    <a:pt x="330" y="161"/>
                  </a:lnTo>
                  <a:lnTo>
                    <a:pt x="330" y="162"/>
                  </a:lnTo>
                  <a:lnTo>
                    <a:pt x="331" y="162"/>
                  </a:lnTo>
                  <a:lnTo>
                    <a:pt x="331" y="162"/>
                  </a:lnTo>
                  <a:lnTo>
                    <a:pt x="332" y="162"/>
                  </a:lnTo>
                  <a:lnTo>
                    <a:pt x="332" y="162"/>
                  </a:lnTo>
                  <a:lnTo>
                    <a:pt x="333" y="162"/>
                  </a:lnTo>
                  <a:lnTo>
                    <a:pt x="333" y="162"/>
                  </a:lnTo>
                  <a:lnTo>
                    <a:pt x="334" y="162"/>
                  </a:lnTo>
                  <a:lnTo>
                    <a:pt x="334" y="163"/>
                  </a:lnTo>
                  <a:lnTo>
                    <a:pt x="335" y="163"/>
                  </a:lnTo>
                  <a:lnTo>
                    <a:pt x="336" y="163"/>
                  </a:lnTo>
                  <a:lnTo>
                    <a:pt x="336" y="163"/>
                  </a:lnTo>
                  <a:lnTo>
                    <a:pt x="337" y="163"/>
                  </a:lnTo>
                  <a:lnTo>
                    <a:pt x="337" y="163"/>
                  </a:lnTo>
                  <a:lnTo>
                    <a:pt x="338" y="163"/>
                  </a:lnTo>
                  <a:lnTo>
                    <a:pt x="338" y="163"/>
                  </a:lnTo>
                  <a:lnTo>
                    <a:pt x="339" y="163"/>
                  </a:lnTo>
                  <a:lnTo>
                    <a:pt x="339" y="163"/>
                  </a:lnTo>
                  <a:lnTo>
                    <a:pt x="340" y="164"/>
                  </a:lnTo>
                  <a:lnTo>
                    <a:pt x="340" y="164"/>
                  </a:lnTo>
                  <a:lnTo>
                    <a:pt x="341" y="164"/>
                  </a:lnTo>
                  <a:lnTo>
                    <a:pt x="341" y="164"/>
                  </a:lnTo>
                  <a:lnTo>
                    <a:pt x="342" y="164"/>
                  </a:lnTo>
                  <a:lnTo>
                    <a:pt x="342" y="164"/>
                  </a:lnTo>
                  <a:lnTo>
                    <a:pt x="343" y="164"/>
                  </a:lnTo>
                  <a:lnTo>
                    <a:pt x="343" y="164"/>
                  </a:lnTo>
                  <a:lnTo>
                    <a:pt x="344" y="164"/>
                  </a:lnTo>
                  <a:lnTo>
                    <a:pt x="344" y="164"/>
                  </a:lnTo>
                  <a:lnTo>
                    <a:pt x="345" y="164"/>
                  </a:lnTo>
                  <a:lnTo>
                    <a:pt x="345" y="164"/>
                  </a:lnTo>
                  <a:lnTo>
                    <a:pt x="346" y="164"/>
                  </a:lnTo>
                  <a:lnTo>
                    <a:pt x="346" y="164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4" y="165"/>
                  </a:lnTo>
                  <a:lnTo>
                    <a:pt x="355" y="165"/>
                  </a:lnTo>
                  <a:lnTo>
                    <a:pt x="355" y="165"/>
                  </a:lnTo>
                  <a:lnTo>
                    <a:pt x="356" y="165"/>
                  </a:lnTo>
                  <a:lnTo>
                    <a:pt x="356" y="165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9" y="166"/>
                  </a:lnTo>
                  <a:lnTo>
                    <a:pt x="359" y="166"/>
                  </a:lnTo>
                  <a:lnTo>
                    <a:pt x="360" y="166"/>
                  </a:lnTo>
                  <a:lnTo>
                    <a:pt x="360" y="166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62" y="166"/>
                  </a:lnTo>
                  <a:lnTo>
                    <a:pt x="362" y="166"/>
                  </a:lnTo>
                  <a:lnTo>
                    <a:pt x="363" y="166"/>
                  </a:lnTo>
                  <a:lnTo>
                    <a:pt x="363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5" y="166"/>
                  </a:lnTo>
                  <a:lnTo>
                    <a:pt x="365" y="166"/>
                  </a:lnTo>
                  <a:lnTo>
                    <a:pt x="366" y="166"/>
                  </a:lnTo>
                  <a:lnTo>
                    <a:pt x="366" y="166"/>
                  </a:lnTo>
                  <a:lnTo>
                    <a:pt x="367" y="166"/>
                  </a:lnTo>
                  <a:lnTo>
                    <a:pt x="367" y="166"/>
                  </a:lnTo>
                  <a:lnTo>
                    <a:pt x="368" y="166"/>
                  </a:lnTo>
                  <a:lnTo>
                    <a:pt x="368" y="166"/>
                  </a:lnTo>
                  <a:lnTo>
                    <a:pt x="369" y="166"/>
                  </a:lnTo>
                  <a:lnTo>
                    <a:pt x="369" y="166"/>
                  </a:lnTo>
                  <a:lnTo>
                    <a:pt x="370" y="166"/>
                  </a:lnTo>
                  <a:lnTo>
                    <a:pt x="370" y="166"/>
                  </a:lnTo>
                  <a:lnTo>
                    <a:pt x="371" y="166"/>
                  </a:lnTo>
                  <a:lnTo>
                    <a:pt x="371" y="166"/>
                  </a:lnTo>
                  <a:lnTo>
                    <a:pt x="372" y="166"/>
                  </a:lnTo>
                  <a:lnTo>
                    <a:pt x="372" y="166"/>
                  </a:lnTo>
                  <a:lnTo>
                    <a:pt x="373" y="166"/>
                  </a:lnTo>
                  <a:lnTo>
                    <a:pt x="374" y="166"/>
                  </a:lnTo>
                  <a:lnTo>
                    <a:pt x="374" y="166"/>
                  </a:lnTo>
                  <a:lnTo>
                    <a:pt x="375" y="166"/>
                  </a:lnTo>
                  <a:lnTo>
                    <a:pt x="375" y="166"/>
                  </a:lnTo>
                  <a:lnTo>
                    <a:pt x="376" y="166"/>
                  </a:lnTo>
                  <a:lnTo>
                    <a:pt x="376" y="167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8" y="167"/>
                  </a:lnTo>
                  <a:lnTo>
                    <a:pt x="378" y="167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80" y="167"/>
                  </a:lnTo>
                  <a:lnTo>
                    <a:pt x="380" y="167"/>
                  </a:lnTo>
                  <a:lnTo>
                    <a:pt x="381" y="167"/>
                  </a:lnTo>
                  <a:lnTo>
                    <a:pt x="381" y="167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83" y="167"/>
                  </a:lnTo>
                  <a:lnTo>
                    <a:pt x="383" y="167"/>
                  </a:lnTo>
                  <a:lnTo>
                    <a:pt x="384" y="167"/>
                  </a:lnTo>
                  <a:lnTo>
                    <a:pt x="384" y="167"/>
                  </a:lnTo>
                  <a:lnTo>
                    <a:pt x="385" y="167"/>
                  </a:lnTo>
                  <a:lnTo>
                    <a:pt x="385" y="167"/>
                  </a:lnTo>
                  <a:lnTo>
                    <a:pt x="386" y="167"/>
                  </a:lnTo>
                  <a:lnTo>
                    <a:pt x="386" y="167"/>
                  </a:lnTo>
                  <a:lnTo>
                    <a:pt x="387" y="167"/>
                  </a:lnTo>
                  <a:lnTo>
                    <a:pt x="387" y="167"/>
                  </a:lnTo>
                  <a:lnTo>
                    <a:pt x="388" y="167"/>
                  </a:lnTo>
                  <a:lnTo>
                    <a:pt x="388" y="167"/>
                  </a:lnTo>
                  <a:lnTo>
                    <a:pt x="389" y="167"/>
                  </a:lnTo>
                  <a:lnTo>
                    <a:pt x="389" y="167"/>
                  </a:lnTo>
                  <a:lnTo>
                    <a:pt x="390" y="167"/>
                  </a:lnTo>
                  <a:lnTo>
                    <a:pt x="390" y="167"/>
                  </a:lnTo>
                  <a:lnTo>
                    <a:pt x="391" y="167"/>
                  </a:lnTo>
                  <a:lnTo>
                    <a:pt x="391" y="167"/>
                  </a:lnTo>
                  <a:lnTo>
                    <a:pt x="392" y="167"/>
                  </a:lnTo>
                  <a:lnTo>
                    <a:pt x="393" y="167"/>
                  </a:lnTo>
                  <a:lnTo>
                    <a:pt x="393" y="167"/>
                  </a:lnTo>
                  <a:lnTo>
                    <a:pt x="394" y="167"/>
                  </a:lnTo>
                  <a:lnTo>
                    <a:pt x="394" y="167"/>
                  </a:lnTo>
                  <a:lnTo>
                    <a:pt x="395" y="167"/>
                  </a:lnTo>
                  <a:lnTo>
                    <a:pt x="395" y="167"/>
                  </a:lnTo>
                  <a:lnTo>
                    <a:pt x="396" y="167"/>
                  </a:lnTo>
                  <a:lnTo>
                    <a:pt x="396" y="167"/>
                  </a:lnTo>
                  <a:lnTo>
                    <a:pt x="397" y="167"/>
                  </a:lnTo>
                  <a:lnTo>
                    <a:pt x="397" y="167"/>
                  </a:lnTo>
                  <a:lnTo>
                    <a:pt x="398" y="167"/>
                  </a:lnTo>
                  <a:lnTo>
                    <a:pt x="398" y="167"/>
                  </a:lnTo>
                  <a:lnTo>
                    <a:pt x="399" y="167"/>
                  </a:lnTo>
                  <a:lnTo>
                    <a:pt x="399" y="167"/>
                  </a:lnTo>
                  <a:lnTo>
                    <a:pt x="400" y="167"/>
                  </a:lnTo>
                  <a:lnTo>
                    <a:pt x="400" y="167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402" y="167"/>
                  </a:lnTo>
                  <a:lnTo>
                    <a:pt x="402" y="167"/>
                  </a:lnTo>
                  <a:lnTo>
                    <a:pt x="403" y="167"/>
                  </a:lnTo>
                  <a:lnTo>
                    <a:pt x="403" y="167"/>
                  </a:lnTo>
                  <a:lnTo>
                    <a:pt x="404" y="167"/>
                  </a:lnTo>
                  <a:lnTo>
                    <a:pt x="404" y="167"/>
                  </a:lnTo>
                  <a:lnTo>
                    <a:pt x="405" y="167"/>
                  </a:lnTo>
                  <a:lnTo>
                    <a:pt x="405" y="167"/>
                  </a:lnTo>
                  <a:lnTo>
                    <a:pt x="406" y="167"/>
                  </a:lnTo>
                  <a:lnTo>
                    <a:pt x="406" y="167"/>
                  </a:lnTo>
                  <a:lnTo>
                    <a:pt x="407" y="167"/>
                  </a:lnTo>
                  <a:lnTo>
                    <a:pt x="407" y="167"/>
                  </a:lnTo>
                  <a:lnTo>
                    <a:pt x="408" y="167"/>
                  </a:lnTo>
                  <a:lnTo>
                    <a:pt x="408" y="167"/>
                  </a:lnTo>
                  <a:lnTo>
                    <a:pt x="409" y="167"/>
                  </a:lnTo>
                  <a:lnTo>
                    <a:pt x="409" y="167"/>
                  </a:lnTo>
                  <a:lnTo>
                    <a:pt x="410" y="167"/>
                  </a:lnTo>
                  <a:lnTo>
                    <a:pt x="410" y="167"/>
                  </a:lnTo>
                  <a:lnTo>
                    <a:pt x="411" y="167"/>
                  </a:lnTo>
                  <a:lnTo>
                    <a:pt x="412" y="167"/>
                  </a:lnTo>
                  <a:lnTo>
                    <a:pt x="412" y="167"/>
                  </a:lnTo>
                  <a:lnTo>
                    <a:pt x="413" y="167"/>
                  </a:lnTo>
                  <a:lnTo>
                    <a:pt x="413" y="167"/>
                  </a:lnTo>
                  <a:lnTo>
                    <a:pt x="414" y="167"/>
                  </a:lnTo>
                  <a:lnTo>
                    <a:pt x="414" y="167"/>
                  </a:lnTo>
                  <a:lnTo>
                    <a:pt x="415" y="167"/>
                  </a:lnTo>
                  <a:lnTo>
                    <a:pt x="415" y="167"/>
                  </a:lnTo>
                  <a:lnTo>
                    <a:pt x="416" y="167"/>
                  </a:lnTo>
                  <a:lnTo>
                    <a:pt x="416" y="167"/>
                  </a:lnTo>
                  <a:lnTo>
                    <a:pt x="417" y="167"/>
                  </a:lnTo>
                  <a:lnTo>
                    <a:pt x="417" y="167"/>
                  </a:lnTo>
                  <a:lnTo>
                    <a:pt x="418" y="167"/>
                  </a:lnTo>
                  <a:lnTo>
                    <a:pt x="418" y="167"/>
                  </a:lnTo>
                  <a:lnTo>
                    <a:pt x="419" y="167"/>
                  </a:lnTo>
                  <a:lnTo>
                    <a:pt x="419" y="167"/>
                  </a:lnTo>
                  <a:lnTo>
                    <a:pt x="420" y="167"/>
                  </a:lnTo>
                  <a:lnTo>
                    <a:pt x="420" y="167"/>
                  </a:lnTo>
                  <a:lnTo>
                    <a:pt x="421" y="167"/>
                  </a:lnTo>
                  <a:lnTo>
                    <a:pt x="421" y="167"/>
                  </a:lnTo>
                  <a:lnTo>
                    <a:pt x="422" y="167"/>
                  </a:lnTo>
                  <a:lnTo>
                    <a:pt x="422" y="167"/>
                  </a:lnTo>
                  <a:lnTo>
                    <a:pt x="423" y="167"/>
                  </a:lnTo>
                  <a:lnTo>
                    <a:pt x="423" y="167"/>
                  </a:lnTo>
                  <a:lnTo>
                    <a:pt x="424" y="167"/>
                  </a:lnTo>
                  <a:lnTo>
                    <a:pt x="424" y="167"/>
                  </a:lnTo>
                  <a:lnTo>
                    <a:pt x="425" y="167"/>
                  </a:lnTo>
                  <a:lnTo>
                    <a:pt x="425" y="167"/>
                  </a:lnTo>
                  <a:lnTo>
                    <a:pt x="426" y="167"/>
                  </a:lnTo>
                  <a:lnTo>
                    <a:pt x="426" y="167"/>
                  </a:lnTo>
                  <a:lnTo>
                    <a:pt x="427" y="167"/>
                  </a:lnTo>
                  <a:lnTo>
                    <a:pt x="427" y="167"/>
                  </a:lnTo>
                  <a:lnTo>
                    <a:pt x="428" y="167"/>
                  </a:lnTo>
                  <a:lnTo>
                    <a:pt x="428" y="167"/>
                  </a:lnTo>
                  <a:lnTo>
                    <a:pt x="429" y="167"/>
                  </a:lnTo>
                  <a:lnTo>
                    <a:pt x="429" y="167"/>
                  </a:lnTo>
                  <a:lnTo>
                    <a:pt x="430" y="167"/>
                  </a:lnTo>
                  <a:lnTo>
                    <a:pt x="431" y="167"/>
                  </a:lnTo>
                  <a:lnTo>
                    <a:pt x="431" y="167"/>
                  </a:lnTo>
                  <a:lnTo>
                    <a:pt x="432" y="167"/>
                  </a:lnTo>
                  <a:lnTo>
                    <a:pt x="432" y="167"/>
                  </a:lnTo>
                  <a:lnTo>
                    <a:pt x="433" y="167"/>
                  </a:lnTo>
                  <a:lnTo>
                    <a:pt x="433" y="167"/>
                  </a:lnTo>
                  <a:lnTo>
                    <a:pt x="434" y="167"/>
                  </a:lnTo>
                  <a:lnTo>
                    <a:pt x="434" y="167"/>
                  </a:lnTo>
                  <a:lnTo>
                    <a:pt x="435" y="167"/>
                  </a:lnTo>
                  <a:lnTo>
                    <a:pt x="435" y="167"/>
                  </a:lnTo>
                  <a:lnTo>
                    <a:pt x="436" y="167"/>
                  </a:lnTo>
                  <a:lnTo>
                    <a:pt x="436" y="167"/>
                  </a:lnTo>
                  <a:lnTo>
                    <a:pt x="437" y="167"/>
                  </a:lnTo>
                  <a:lnTo>
                    <a:pt x="437" y="167"/>
                  </a:lnTo>
                  <a:lnTo>
                    <a:pt x="438" y="167"/>
                  </a:lnTo>
                  <a:lnTo>
                    <a:pt x="438" y="167"/>
                  </a:lnTo>
                  <a:lnTo>
                    <a:pt x="439" y="167"/>
                  </a:lnTo>
                  <a:lnTo>
                    <a:pt x="439" y="167"/>
                  </a:lnTo>
                  <a:lnTo>
                    <a:pt x="440" y="167"/>
                  </a:lnTo>
                  <a:lnTo>
                    <a:pt x="440" y="167"/>
                  </a:lnTo>
                  <a:lnTo>
                    <a:pt x="441" y="167"/>
                  </a:lnTo>
                  <a:lnTo>
                    <a:pt x="441" y="167"/>
                  </a:lnTo>
                  <a:lnTo>
                    <a:pt x="442" y="167"/>
                  </a:lnTo>
                  <a:lnTo>
                    <a:pt x="442" y="167"/>
                  </a:lnTo>
                  <a:lnTo>
                    <a:pt x="443" y="167"/>
                  </a:lnTo>
                  <a:lnTo>
                    <a:pt x="443" y="167"/>
                  </a:lnTo>
                  <a:lnTo>
                    <a:pt x="444" y="167"/>
                  </a:lnTo>
                  <a:lnTo>
                    <a:pt x="444" y="167"/>
                  </a:lnTo>
                  <a:lnTo>
                    <a:pt x="445" y="167"/>
                  </a:lnTo>
                  <a:lnTo>
                    <a:pt x="445" y="167"/>
                  </a:lnTo>
                  <a:lnTo>
                    <a:pt x="446" y="167"/>
                  </a:lnTo>
                  <a:lnTo>
                    <a:pt x="446" y="167"/>
                  </a:lnTo>
                  <a:lnTo>
                    <a:pt x="447" y="167"/>
                  </a:lnTo>
                  <a:lnTo>
                    <a:pt x="447" y="167"/>
                  </a:lnTo>
                  <a:lnTo>
                    <a:pt x="448" y="167"/>
                  </a:lnTo>
                  <a:lnTo>
                    <a:pt x="448" y="167"/>
                  </a:lnTo>
                  <a:lnTo>
                    <a:pt x="449" y="167"/>
                  </a:lnTo>
                  <a:lnTo>
                    <a:pt x="450" y="167"/>
                  </a:lnTo>
                  <a:lnTo>
                    <a:pt x="450" y="167"/>
                  </a:lnTo>
                  <a:lnTo>
                    <a:pt x="451" y="167"/>
                  </a:lnTo>
                  <a:lnTo>
                    <a:pt x="451" y="167"/>
                  </a:lnTo>
                  <a:lnTo>
                    <a:pt x="452" y="167"/>
                  </a:lnTo>
                  <a:lnTo>
                    <a:pt x="452" y="167"/>
                  </a:lnTo>
                  <a:lnTo>
                    <a:pt x="453" y="167"/>
                  </a:lnTo>
                  <a:lnTo>
                    <a:pt x="453" y="167"/>
                  </a:lnTo>
                  <a:lnTo>
                    <a:pt x="454" y="167"/>
                  </a:lnTo>
                  <a:lnTo>
                    <a:pt x="454" y="167"/>
                  </a:lnTo>
                  <a:lnTo>
                    <a:pt x="455" y="167"/>
                  </a:lnTo>
                  <a:lnTo>
                    <a:pt x="455" y="167"/>
                  </a:lnTo>
                  <a:lnTo>
                    <a:pt x="456" y="167"/>
                  </a:lnTo>
                  <a:lnTo>
                    <a:pt x="456" y="167"/>
                  </a:lnTo>
                  <a:lnTo>
                    <a:pt x="457" y="167"/>
                  </a:lnTo>
                  <a:lnTo>
                    <a:pt x="457" y="167"/>
                  </a:lnTo>
                  <a:lnTo>
                    <a:pt x="458" y="167"/>
                  </a:lnTo>
                  <a:lnTo>
                    <a:pt x="458" y="167"/>
                  </a:lnTo>
                  <a:lnTo>
                    <a:pt x="459" y="167"/>
                  </a:lnTo>
                  <a:lnTo>
                    <a:pt x="459" y="167"/>
                  </a:lnTo>
                  <a:lnTo>
                    <a:pt x="460" y="167"/>
                  </a:lnTo>
                  <a:lnTo>
                    <a:pt x="460" y="167"/>
                  </a:lnTo>
                  <a:lnTo>
                    <a:pt x="461" y="167"/>
                  </a:lnTo>
                  <a:lnTo>
                    <a:pt x="461" y="167"/>
                  </a:lnTo>
                  <a:lnTo>
                    <a:pt x="462" y="167"/>
                  </a:lnTo>
                  <a:lnTo>
                    <a:pt x="462" y="167"/>
                  </a:lnTo>
                  <a:lnTo>
                    <a:pt x="463" y="167"/>
                  </a:lnTo>
                  <a:lnTo>
                    <a:pt x="463" y="167"/>
                  </a:lnTo>
                  <a:lnTo>
                    <a:pt x="464" y="167"/>
                  </a:lnTo>
                  <a:lnTo>
                    <a:pt x="464" y="167"/>
                  </a:lnTo>
                  <a:lnTo>
                    <a:pt x="465" y="167"/>
                  </a:lnTo>
                  <a:lnTo>
                    <a:pt x="465" y="167"/>
                  </a:lnTo>
                  <a:lnTo>
                    <a:pt x="466" y="167"/>
                  </a:lnTo>
                  <a:lnTo>
                    <a:pt x="466" y="167"/>
                  </a:lnTo>
                  <a:lnTo>
                    <a:pt x="467" y="167"/>
                  </a:lnTo>
                  <a:lnTo>
                    <a:pt x="467" y="167"/>
                  </a:lnTo>
                  <a:lnTo>
                    <a:pt x="468" y="167"/>
                  </a:lnTo>
                  <a:lnTo>
                    <a:pt x="469" y="167"/>
                  </a:lnTo>
                  <a:lnTo>
                    <a:pt x="469" y="167"/>
                  </a:lnTo>
                  <a:lnTo>
                    <a:pt x="470" y="167"/>
                  </a:lnTo>
                  <a:lnTo>
                    <a:pt x="470" y="167"/>
                  </a:lnTo>
                  <a:lnTo>
                    <a:pt x="471" y="167"/>
                  </a:lnTo>
                  <a:lnTo>
                    <a:pt x="471" y="167"/>
                  </a:lnTo>
                  <a:lnTo>
                    <a:pt x="472" y="167"/>
                  </a:lnTo>
                  <a:lnTo>
                    <a:pt x="472" y="167"/>
                  </a:lnTo>
                  <a:lnTo>
                    <a:pt x="473" y="167"/>
                  </a:lnTo>
                  <a:lnTo>
                    <a:pt x="473" y="167"/>
                  </a:lnTo>
                  <a:lnTo>
                    <a:pt x="474" y="167"/>
                  </a:lnTo>
                  <a:lnTo>
                    <a:pt x="474" y="167"/>
                  </a:lnTo>
                  <a:lnTo>
                    <a:pt x="475" y="167"/>
                  </a:lnTo>
                  <a:lnTo>
                    <a:pt x="475" y="167"/>
                  </a:lnTo>
                  <a:lnTo>
                    <a:pt x="476" y="167"/>
                  </a:lnTo>
                  <a:lnTo>
                    <a:pt x="476" y="167"/>
                  </a:lnTo>
                  <a:lnTo>
                    <a:pt x="477" y="167"/>
                  </a:lnTo>
                  <a:lnTo>
                    <a:pt x="477" y="167"/>
                  </a:lnTo>
                  <a:lnTo>
                    <a:pt x="478" y="167"/>
                  </a:lnTo>
                  <a:lnTo>
                    <a:pt x="478" y="167"/>
                  </a:lnTo>
                  <a:lnTo>
                    <a:pt x="479" y="167"/>
                  </a:lnTo>
                  <a:lnTo>
                    <a:pt x="479" y="167"/>
                  </a:lnTo>
                  <a:lnTo>
                    <a:pt x="480" y="167"/>
                  </a:lnTo>
                  <a:lnTo>
                    <a:pt x="480" y="167"/>
                  </a:lnTo>
                  <a:lnTo>
                    <a:pt x="481" y="167"/>
                  </a:lnTo>
                  <a:lnTo>
                    <a:pt x="481" y="167"/>
                  </a:lnTo>
                  <a:lnTo>
                    <a:pt x="482" y="167"/>
                  </a:lnTo>
                  <a:lnTo>
                    <a:pt x="482" y="167"/>
                  </a:lnTo>
                  <a:lnTo>
                    <a:pt x="483" y="167"/>
                  </a:lnTo>
                  <a:lnTo>
                    <a:pt x="483" y="167"/>
                  </a:lnTo>
                  <a:lnTo>
                    <a:pt x="484" y="167"/>
                  </a:lnTo>
                  <a:lnTo>
                    <a:pt x="484" y="167"/>
                  </a:lnTo>
                  <a:lnTo>
                    <a:pt x="485" y="167"/>
                  </a:lnTo>
                  <a:lnTo>
                    <a:pt x="485" y="167"/>
                  </a:lnTo>
                  <a:lnTo>
                    <a:pt x="486" y="167"/>
                  </a:lnTo>
                  <a:lnTo>
                    <a:pt x="486" y="167"/>
                  </a:lnTo>
                  <a:lnTo>
                    <a:pt x="487" y="167"/>
                  </a:lnTo>
                  <a:lnTo>
                    <a:pt x="488" y="167"/>
                  </a:lnTo>
                  <a:lnTo>
                    <a:pt x="488" y="167"/>
                  </a:lnTo>
                  <a:lnTo>
                    <a:pt x="489" y="167"/>
                  </a:lnTo>
                  <a:lnTo>
                    <a:pt x="489" y="167"/>
                  </a:lnTo>
                  <a:lnTo>
                    <a:pt x="490" y="167"/>
                  </a:lnTo>
                  <a:lnTo>
                    <a:pt x="490" y="167"/>
                  </a:lnTo>
                  <a:lnTo>
                    <a:pt x="491" y="167"/>
                  </a:lnTo>
                  <a:lnTo>
                    <a:pt x="491" y="167"/>
                  </a:lnTo>
                  <a:lnTo>
                    <a:pt x="492" y="167"/>
                  </a:lnTo>
                  <a:lnTo>
                    <a:pt x="492" y="167"/>
                  </a:lnTo>
                  <a:lnTo>
                    <a:pt x="493" y="167"/>
                  </a:lnTo>
                  <a:lnTo>
                    <a:pt x="493" y="167"/>
                  </a:lnTo>
                  <a:lnTo>
                    <a:pt x="494" y="167"/>
                  </a:lnTo>
                  <a:lnTo>
                    <a:pt x="494" y="167"/>
                  </a:lnTo>
                  <a:lnTo>
                    <a:pt x="495" y="167"/>
                  </a:lnTo>
                  <a:lnTo>
                    <a:pt x="495" y="167"/>
                  </a:lnTo>
                  <a:lnTo>
                    <a:pt x="496" y="167"/>
                  </a:lnTo>
                  <a:lnTo>
                    <a:pt x="496" y="167"/>
                  </a:lnTo>
                  <a:lnTo>
                    <a:pt x="497" y="167"/>
                  </a:lnTo>
                  <a:lnTo>
                    <a:pt x="497" y="167"/>
                  </a:lnTo>
                  <a:lnTo>
                    <a:pt x="498" y="167"/>
                  </a:lnTo>
                  <a:lnTo>
                    <a:pt x="498" y="167"/>
                  </a:lnTo>
                  <a:lnTo>
                    <a:pt x="499" y="167"/>
                  </a:lnTo>
                  <a:lnTo>
                    <a:pt x="499" y="167"/>
                  </a:lnTo>
                  <a:lnTo>
                    <a:pt x="500" y="167"/>
                  </a:lnTo>
                  <a:lnTo>
                    <a:pt x="500" y="167"/>
                  </a:lnTo>
                  <a:lnTo>
                    <a:pt x="501" y="167"/>
                  </a:lnTo>
                  <a:lnTo>
                    <a:pt x="501" y="167"/>
                  </a:lnTo>
                  <a:lnTo>
                    <a:pt x="502" y="167"/>
                  </a:lnTo>
                  <a:lnTo>
                    <a:pt x="502" y="167"/>
                  </a:lnTo>
                  <a:lnTo>
                    <a:pt x="503" y="167"/>
                  </a:lnTo>
                  <a:lnTo>
                    <a:pt x="503" y="167"/>
                  </a:lnTo>
                  <a:lnTo>
                    <a:pt x="504" y="167"/>
                  </a:lnTo>
                  <a:lnTo>
                    <a:pt x="504" y="167"/>
                  </a:lnTo>
                  <a:lnTo>
                    <a:pt x="505" y="167"/>
                  </a:lnTo>
                  <a:lnTo>
                    <a:pt x="505" y="167"/>
                  </a:lnTo>
                  <a:lnTo>
                    <a:pt x="506" y="167"/>
                  </a:lnTo>
                  <a:lnTo>
                    <a:pt x="507" y="167"/>
                  </a:lnTo>
                  <a:lnTo>
                    <a:pt x="507" y="167"/>
                  </a:lnTo>
                  <a:lnTo>
                    <a:pt x="508" y="167"/>
                  </a:lnTo>
                  <a:lnTo>
                    <a:pt x="508" y="167"/>
                  </a:lnTo>
                  <a:lnTo>
                    <a:pt x="509" y="167"/>
                  </a:lnTo>
                  <a:lnTo>
                    <a:pt x="509" y="167"/>
                  </a:lnTo>
                  <a:lnTo>
                    <a:pt x="510" y="167"/>
                  </a:lnTo>
                  <a:lnTo>
                    <a:pt x="510" y="167"/>
                  </a:lnTo>
                  <a:lnTo>
                    <a:pt x="511" y="167"/>
                  </a:lnTo>
                  <a:lnTo>
                    <a:pt x="511" y="167"/>
                  </a:lnTo>
                  <a:lnTo>
                    <a:pt x="512" y="167"/>
                  </a:lnTo>
                  <a:lnTo>
                    <a:pt x="512" y="167"/>
                  </a:lnTo>
                  <a:lnTo>
                    <a:pt x="513" y="167"/>
                  </a:lnTo>
                </a:path>
              </a:pathLst>
            </a:custGeom>
            <a:noFill/>
            <a:ln w="28575" cap="rnd">
              <a:solidFill>
                <a:srgbClr val="00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41"/>
            <p:cNvSpPr>
              <a:spLocks noEditPoints="1"/>
            </p:cNvSpPr>
            <p:nvPr/>
          </p:nvSpPr>
          <p:spPr bwMode="auto">
            <a:xfrm>
              <a:off x="4752975" y="974725"/>
              <a:ext cx="1588" cy="4724400"/>
            </a:xfrm>
            <a:custGeom>
              <a:avLst/>
              <a:gdLst/>
              <a:ahLst/>
              <a:cxnLst>
                <a:cxn ang="0">
                  <a:pos x="0" y="489"/>
                </a:cxn>
                <a:cxn ang="0">
                  <a:pos x="0" y="481"/>
                </a:cxn>
                <a:cxn ang="0">
                  <a:pos x="0" y="473"/>
                </a:cxn>
                <a:cxn ang="0">
                  <a:pos x="0" y="465"/>
                </a:cxn>
                <a:cxn ang="0">
                  <a:pos x="0" y="457"/>
                </a:cxn>
                <a:cxn ang="0">
                  <a:pos x="0" y="449"/>
                </a:cxn>
                <a:cxn ang="0">
                  <a:pos x="0" y="441"/>
                </a:cxn>
                <a:cxn ang="0">
                  <a:pos x="0" y="433"/>
                </a:cxn>
                <a:cxn ang="0">
                  <a:pos x="0" y="425"/>
                </a:cxn>
                <a:cxn ang="0">
                  <a:pos x="0" y="417"/>
                </a:cxn>
                <a:cxn ang="0">
                  <a:pos x="0" y="409"/>
                </a:cxn>
                <a:cxn ang="0">
                  <a:pos x="0" y="401"/>
                </a:cxn>
                <a:cxn ang="0">
                  <a:pos x="0" y="393"/>
                </a:cxn>
                <a:cxn ang="0">
                  <a:pos x="0" y="385"/>
                </a:cxn>
                <a:cxn ang="0">
                  <a:pos x="0" y="377"/>
                </a:cxn>
                <a:cxn ang="0">
                  <a:pos x="0" y="369"/>
                </a:cxn>
                <a:cxn ang="0">
                  <a:pos x="0" y="361"/>
                </a:cxn>
                <a:cxn ang="0">
                  <a:pos x="0" y="353"/>
                </a:cxn>
                <a:cxn ang="0">
                  <a:pos x="0" y="345"/>
                </a:cxn>
                <a:cxn ang="0">
                  <a:pos x="0" y="337"/>
                </a:cxn>
                <a:cxn ang="0">
                  <a:pos x="0" y="329"/>
                </a:cxn>
                <a:cxn ang="0">
                  <a:pos x="0" y="321"/>
                </a:cxn>
                <a:cxn ang="0">
                  <a:pos x="0" y="313"/>
                </a:cxn>
                <a:cxn ang="0">
                  <a:pos x="0" y="305"/>
                </a:cxn>
                <a:cxn ang="0">
                  <a:pos x="0" y="297"/>
                </a:cxn>
                <a:cxn ang="0">
                  <a:pos x="0" y="289"/>
                </a:cxn>
                <a:cxn ang="0">
                  <a:pos x="0" y="281"/>
                </a:cxn>
                <a:cxn ang="0">
                  <a:pos x="0" y="273"/>
                </a:cxn>
                <a:cxn ang="0">
                  <a:pos x="0" y="265"/>
                </a:cxn>
                <a:cxn ang="0">
                  <a:pos x="0" y="257"/>
                </a:cxn>
                <a:cxn ang="0">
                  <a:pos x="0" y="249"/>
                </a:cxn>
                <a:cxn ang="0">
                  <a:pos x="0" y="241"/>
                </a:cxn>
                <a:cxn ang="0">
                  <a:pos x="0" y="233"/>
                </a:cxn>
                <a:cxn ang="0">
                  <a:pos x="0" y="225"/>
                </a:cxn>
                <a:cxn ang="0">
                  <a:pos x="0" y="217"/>
                </a:cxn>
                <a:cxn ang="0">
                  <a:pos x="0" y="209"/>
                </a:cxn>
                <a:cxn ang="0">
                  <a:pos x="0" y="201"/>
                </a:cxn>
                <a:cxn ang="0">
                  <a:pos x="0" y="193"/>
                </a:cxn>
                <a:cxn ang="0">
                  <a:pos x="0" y="185"/>
                </a:cxn>
                <a:cxn ang="0">
                  <a:pos x="0" y="177"/>
                </a:cxn>
                <a:cxn ang="0">
                  <a:pos x="0" y="169"/>
                </a:cxn>
                <a:cxn ang="0">
                  <a:pos x="0" y="161"/>
                </a:cxn>
                <a:cxn ang="0">
                  <a:pos x="0" y="153"/>
                </a:cxn>
                <a:cxn ang="0">
                  <a:pos x="0" y="145"/>
                </a:cxn>
                <a:cxn ang="0">
                  <a:pos x="0" y="137"/>
                </a:cxn>
                <a:cxn ang="0">
                  <a:pos x="0" y="129"/>
                </a:cxn>
                <a:cxn ang="0">
                  <a:pos x="0" y="121"/>
                </a:cxn>
                <a:cxn ang="0">
                  <a:pos x="0" y="113"/>
                </a:cxn>
                <a:cxn ang="0">
                  <a:pos x="0" y="105"/>
                </a:cxn>
                <a:cxn ang="0">
                  <a:pos x="0" y="97"/>
                </a:cxn>
                <a:cxn ang="0">
                  <a:pos x="0" y="89"/>
                </a:cxn>
                <a:cxn ang="0">
                  <a:pos x="0" y="81"/>
                </a:cxn>
                <a:cxn ang="0">
                  <a:pos x="0" y="73"/>
                </a:cxn>
                <a:cxn ang="0">
                  <a:pos x="0" y="65"/>
                </a:cxn>
                <a:cxn ang="0">
                  <a:pos x="0" y="57"/>
                </a:cxn>
                <a:cxn ang="0">
                  <a:pos x="0" y="49"/>
                </a:cxn>
                <a:cxn ang="0">
                  <a:pos x="0" y="41"/>
                </a:cxn>
                <a:cxn ang="0">
                  <a:pos x="0" y="33"/>
                </a:cxn>
                <a:cxn ang="0">
                  <a:pos x="0" y="25"/>
                </a:cxn>
                <a:cxn ang="0">
                  <a:pos x="0" y="17"/>
                </a:cxn>
                <a:cxn ang="0">
                  <a:pos x="0" y="9"/>
                </a:cxn>
                <a:cxn ang="0">
                  <a:pos x="0" y="1"/>
                </a:cxn>
              </a:cxnLst>
              <a:rect l="0" t="0" r="r" b="b"/>
              <a:pathLst>
                <a:path h="496">
                  <a:moveTo>
                    <a:pt x="0" y="493"/>
                  </a:moveTo>
                  <a:lnTo>
                    <a:pt x="0" y="492"/>
                  </a:lnTo>
                  <a:moveTo>
                    <a:pt x="0" y="489"/>
                  </a:moveTo>
                  <a:lnTo>
                    <a:pt x="0" y="488"/>
                  </a:lnTo>
                  <a:moveTo>
                    <a:pt x="0" y="485"/>
                  </a:moveTo>
                  <a:lnTo>
                    <a:pt x="0" y="484"/>
                  </a:lnTo>
                  <a:moveTo>
                    <a:pt x="0" y="481"/>
                  </a:moveTo>
                  <a:lnTo>
                    <a:pt x="0" y="480"/>
                  </a:lnTo>
                  <a:moveTo>
                    <a:pt x="0" y="477"/>
                  </a:moveTo>
                  <a:lnTo>
                    <a:pt x="0" y="476"/>
                  </a:lnTo>
                  <a:moveTo>
                    <a:pt x="0" y="473"/>
                  </a:moveTo>
                  <a:lnTo>
                    <a:pt x="0" y="472"/>
                  </a:lnTo>
                  <a:moveTo>
                    <a:pt x="0" y="469"/>
                  </a:moveTo>
                  <a:lnTo>
                    <a:pt x="0" y="468"/>
                  </a:lnTo>
                  <a:moveTo>
                    <a:pt x="0" y="465"/>
                  </a:moveTo>
                  <a:lnTo>
                    <a:pt x="0" y="464"/>
                  </a:lnTo>
                  <a:moveTo>
                    <a:pt x="0" y="461"/>
                  </a:moveTo>
                  <a:lnTo>
                    <a:pt x="0" y="460"/>
                  </a:lnTo>
                  <a:moveTo>
                    <a:pt x="0" y="457"/>
                  </a:moveTo>
                  <a:lnTo>
                    <a:pt x="0" y="456"/>
                  </a:lnTo>
                  <a:moveTo>
                    <a:pt x="0" y="453"/>
                  </a:moveTo>
                  <a:lnTo>
                    <a:pt x="0" y="452"/>
                  </a:lnTo>
                  <a:moveTo>
                    <a:pt x="0" y="449"/>
                  </a:moveTo>
                  <a:lnTo>
                    <a:pt x="0" y="448"/>
                  </a:lnTo>
                  <a:moveTo>
                    <a:pt x="0" y="445"/>
                  </a:moveTo>
                  <a:lnTo>
                    <a:pt x="0" y="444"/>
                  </a:lnTo>
                  <a:moveTo>
                    <a:pt x="0" y="441"/>
                  </a:moveTo>
                  <a:lnTo>
                    <a:pt x="0" y="440"/>
                  </a:lnTo>
                  <a:moveTo>
                    <a:pt x="0" y="437"/>
                  </a:moveTo>
                  <a:lnTo>
                    <a:pt x="0" y="436"/>
                  </a:lnTo>
                  <a:moveTo>
                    <a:pt x="0" y="433"/>
                  </a:moveTo>
                  <a:lnTo>
                    <a:pt x="0" y="432"/>
                  </a:lnTo>
                  <a:moveTo>
                    <a:pt x="0" y="429"/>
                  </a:moveTo>
                  <a:lnTo>
                    <a:pt x="0" y="428"/>
                  </a:lnTo>
                  <a:moveTo>
                    <a:pt x="0" y="425"/>
                  </a:moveTo>
                  <a:lnTo>
                    <a:pt x="0" y="424"/>
                  </a:lnTo>
                  <a:moveTo>
                    <a:pt x="0" y="421"/>
                  </a:moveTo>
                  <a:lnTo>
                    <a:pt x="0" y="420"/>
                  </a:lnTo>
                  <a:moveTo>
                    <a:pt x="0" y="417"/>
                  </a:moveTo>
                  <a:lnTo>
                    <a:pt x="0" y="416"/>
                  </a:lnTo>
                  <a:moveTo>
                    <a:pt x="0" y="413"/>
                  </a:moveTo>
                  <a:lnTo>
                    <a:pt x="0" y="412"/>
                  </a:lnTo>
                  <a:moveTo>
                    <a:pt x="0" y="409"/>
                  </a:moveTo>
                  <a:lnTo>
                    <a:pt x="0" y="408"/>
                  </a:lnTo>
                  <a:moveTo>
                    <a:pt x="0" y="405"/>
                  </a:moveTo>
                  <a:lnTo>
                    <a:pt x="0" y="404"/>
                  </a:lnTo>
                  <a:moveTo>
                    <a:pt x="0" y="401"/>
                  </a:moveTo>
                  <a:lnTo>
                    <a:pt x="0" y="400"/>
                  </a:lnTo>
                  <a:moveTo>
                    <a:pt x="0" y="397"/>
                  </a:moveTo>
                  <a:lnTo>
                    <a:pt x="0" y="396"/>
                  </a:lnTo>
                  <a:moveTo>
                    <a:pt x="0" y="393"/>
                  </a:moveTo>
                  <a:lnTo>
                    <a:pt x="0" y="392"/>
                  </a:lnTo>
                  <a:moveTo>
                    <a:pt x="0" y="389"/>
                  </a:moveTo>
                  <a:lnTo>
                    <a:pt x="0" y="388"/>
                  </a:lnTo>
                  <a:moveTo>
                    <a:pt x="0" y="385"/>
                  </a:moveTo>
                  <a:lnTo>
                    <a:pt x="0" y="384"/>
                  </a:lnTo>
                  <a:moveTo>
                    <a:pt x="0" y="381"/>
                  </a:moveTo>
                  <a:lnTo>
                    <a:pt x="0" y="380"/>
                  </a:lnTo>
                  <a:moveTo>
                    <a:pt x="0" y="377"/>
                  </a:moveTo>
                  <a:lnTo>
                    <a:pt x="0" y="376"/>
                  </a:lnTo>
                  <a:moveTo>
                    <a:pt x="0" y="373"/>
                  </a:moveTo>
                  <a:lnTo>
                    <a:pt x="0" y="372"/>
                  </a:lnTo>
                  <a:moveTo>
                    <a:pt x="0" y="369"/>
                  </a:moveTo>
                  <a:lnTo>
                    <a:pt x="0" y="368"/>
                  </a:lnTo>
                  <a:moveTo>
                    <a:pt x="0" y="365"/>
                  </a:moveTo>
                  <a:lnTo>
                    <a:pt x="0" y="364"/>
                  </a:lnTo>
                  <a:moveTo>
                    <a:pt x="0" y="361"/>
                  </a:moveTo>
                  <a:lnTo>
                    <a:pt x="0" y="360"/>
                  </a:lnTo>
                  <a:moveTo>
                    <a:pt x="0" y="357"/>
                  </a:moveTo>
                  <a:lnTo>
                    <a:pt x="0" y="356"/>
                  </a:lnTo>
                  <a:moveTo>
                    <a:pt x="0" y="353"/>
                  </a:moveTo>
                  <a:lnTo>
                    <a:pt x="0" y="352"/>
                  </a:lnTo>
                  <a:moveTo>
                    <a:pt x="0" y="349"/>
                  </a:moveTo>
                  <a:lnTo>
                    <a:pt x="0" y="348"/>
                  </a:lnTo>
                  <a:moveTo>
                    <a:pt x="0" y="345"/>
                  </a:moveTo>
                  <a:lnTo>
                    <a:pt x="0" y="344"/>
                  </a:lnTo>
                  <a:moveTo>
                    <a:pt x="0" y="341"/>
                  </a:moveTo>
                  <a:lnTo>
                    <a:pt x="0" y="340"/>
                  </a:lnTo>
                  <a:moveTo>
                    <a:pt x="0" y="337"/>
                  </a:moveTo>
                  <a:lnTo>
                    <a:pt x="0" y="336"/>
                  </a:lnTo>
                  <a:moveTo>
                    <a:pt x="0" y="333"/>
                  </a:moveTo>
                  <a:lnTo>
                    <a:pt x="0" y="332"/>
                  </a:lnTo>
                  <a:moveTo>
                    <a:pt x="0" y="329"/>
                  </a:moveTo>
                  <a:lnTo>
                    <a:pt x="0" y="328"/>
                  </a:lnTo>
                  <a:moveTo>
                    <a:pt x="0" y="325"/>
                  </a:moveTo>
                  <a:lnTo>
                    <a:pt x="0" y="324"/>
                  </a:lnTo>
                  <a:moveTo>
                    <a:pt x="0" y="321"/>
                  </a:moveTo>
                  <a:lnTo>
                    <a:pt x="0" y="320"/>
                  </a:lnTo>
                  <a:moveTo>
                    <a:pt x="0" y="317"/>
                  </a:moveTo>
                  <a:lnTo>
                    <a:pt x="0" y="316"/>
                  </a:lnTo>
                  <a:moveTo>
                    <a:pt x="0" y="313"/>
                  </a:moveTo>
                  <a:lnTo>
                    <a:pt x="0" y="312"/>
                  </a:lnTo>
                  <a:moveTo>
                    <a:pt x="0" y="309"/>
                  </a:moveTo>
                  <a:lnTo>
                    <a:pt x="0" y="308"/>
                  </a:lnTo>
                  <a:moveTo>
                    <a:pt x="0" y="305"/>
                  </a:moveTo>
                  <a:lnTo>
                    <a:pt x="0" y="304"/>
                  </a:lnTo>
                  <a:moveTo>
                    <a:pt x="0" y="301"/>
                  </a:moveTo>
                  <a:lnTo>
                    <a:pt x="0" y="300"/>
                  </a:lnTo>
                  <a:moveTo>
                    <a:pt x="0" y="297"/>
                  </a:moveTo>
                  <a:lnTo>
                    <a:pt x="0" y="296"/>
                  </a:lnTo>
                  <a:moveTo>
                    <a:pt x="0" y="293"/>
                  </a:moveTo>
                  <a:lnTo>
                    <a:pt x="0" y="292"/>
                  </a:lnTo>
                  <a:moveTo>
                    <a:pt x="0" y="289"/>
                  </a:moveTo>
                  <a:lnTo>
                    <a:pt x="0" y="288"/>
                  </a:lnTo>
                  <a:moveTo>
                    <a:pt x="0" y="285"/>
                  </a:moveTo>
                  <a:lnTo>
                    <a:pt x="0" y="284"/>
                  </a:lnTo>
                  <a:moveTo>
                    <a:pt x="0" y="281"/>
                  </a:moveTo>
                  <a:lnTo>
                    <a:pt x="0" y="280"/>
                  </a:lnTo>
                  <a:moveTo>
                    <a:pt x="0" y="277"/>
                  </a:moveTo>
                  <a:lnTo>
                    <a:pt x="0" y="276"/>
                  </a:lnTo>
                  <a:moveTo>
                    <a:pt x="0" y="273"/>
                  </a:moveTo>
                  <a:lnTo>
                    <a:pt x="0" y="272"/>
                  </a:lnTo>
                  <a:moveTo>
                    <a:pt x="0" y="269"/>
                  </a:moveTo>
                  <a:lnTo>
                    <a:pt x="0" y="268"/>
                  </a:lnTo>
                  <a:moveTo>
                    <a:pt x="0" y="265"/>
                  </a:moveTo>
                  <a:lnTo>
                    <a:pt x="0" y="264"/>
                  </a:lnTo>
                  <a:moveTo>
                    <a:pt x="0" y="261"/>
                  </a:moveTo>
                  <a:lnTo>
                    <a:pt x="0" y="260"/>
                  </a:lnTo>
                  <a:moveTo>
                    <a:pt x="0" y="257"/>
                  </a:moveTo>
                  <a:lnTo>
                    <a:pt x="0" y="256"/>
                  </a:lnTo>
                  <a:moveTo>
                    <a:pt x="0" y="253"/>
                  </a:moveTo>
                  <a:lnTo>
                    <a:pt x="0" y="252"/>
                  </a:lnTo>
                  <a:moveTo>
                    <a:pt x="0" y="249"/>
                  </a:moveTo>
                  <a:lnTo>
                    <a:pt x="0" y="248"/>
                  </a:lnTo>
                  <a:moveTo>
                    <a:pt x="0" y="245"/>
                  </a:moveTo>
                  <a:lnTo>
                    <a:pt x="0" y="244"/>
                  </a:lnTo>
                  <a:moveTo>
                    <a:pt x="0" y="241"/>
                  </a:moveTo>
                  <a:lnTo>
                    <a:pt x="0" y="240"/>
                  </a:lnTo>
                  <a:moveTo>
                    <a:pt x="0" y="237"/>
                  </a:moveTo>
                  <a:lnTo>
                    <a:pt x="0" y="236"/>
                  </a:lnTo>
                  <a:moveTo>
                    <a:pt x="0" y="233"/>
                  </a:moveTo>
                  <a:lnTo>
                    <a:pt x="0" y="232"/>
                  </a:lnTo>
                  <a:moveTo>
                    <a:pt x="0" y="229"/>
                  </a:moveTo>
                  <a:lnTo>
                    <a:pt x="0" y="228"/>
                  </a:lnTo>
                  <a:moveTo>
                    <a:pt x="0" y="225"/>
                  </a:moveTo>
                  <a:lnTo>
                    <a:pt x="0" y="224"/>
                  </a:lnTo>
                  <a:moveTo>
                    <a:pt x="0" y="221"/>
                  </a:moveTo>
                  <a:lnTo>
                    <a:pt x="0" y="220"/>
                  </a:lnTo>
                  <a:moveTo>
                    <a:pt x="0" y="217"/>
                  </a:moveTo>
                  <a:lnTo>
                    <a:pt x="0" y="216"/>
                  </a:lnTo>
                  <a:moveTo>
                    <a:pt x="0" y="213"/>
                  </a:moveTo>
                  <a:lnTo>
                    <a:pt x="0" y="212"/>
                  </a:lnTo>
                  <a:moveTo>
                    <a:pt x="0" y="209"/>
                  </a:moveTo>
                  <a:lnTo>
                    <a:pt x="0" y="208"/>
                  </a:lnTo>
                  <a:moveTo>
                    <a:pt x="0" y="205"/>
                  </a:moveTo>
                  <a:lnTo>
                    <a:pt x="0" y="204"/>
                  </a:lnTo>
                  <a:moveTo>
                    <a:pt x="0" y="201"/>
                  </a:moveTo>
                  <a:lnTo>
                    <a:pt x="0" y="200"/>
                  </a:lnTo>
                  <a:moveTo>
                    <a:pt x="0" y="197"/>
                  </a:moveTo>
                  <a:lnTo>
                    <a:pt x="0" y="196"/>
                  </a:lnTo>
                  <a:moveTo>
                    <a:pt x="0" y="193"/>
                  </a:moveTo>
                  <a:lnTo>
                    <a:pt x="0" y="192"/>
                  </a:lnTo>
                  <a:moveTo>
                    <a:pt x="0" y="189"/>
                  </a:moveTo>
                  <a:lnTo>
                    <a:pt x="0" y="188"/>
                  </a:lnTo>
                  <a:moveTo>
                    <a:pt x="0" y="185"/>
                  </a:moveTo>
                  <a:lnTo>
                    <a:pt x="0" y="184"/>
                  </a:lnTo>
                  <a:moveTo>
                    <a:pt x="0" y="181"/>
                  </a:moveTo>
                  <a:lnTo>
                    <a:pt x="0" y="180"/>
                  </a:lnTo>
                  <a:moveTo>
                    <a:pt x="0" y="177"/>
                  </a:moveTo>
                  <a:lnTo>
                    <a:pt x="0" y="176"/>
                  </a:lnTo>
                  <a:moveTo>
                    <a:pt x="0" y="173"/>
                  </a:moveTo>
                  <a:lnTo>
                    <a:pt x="0" y="172"/>
                  </a:lnTo>
                  <a:moveTo>
                    <a:pt x="0" y="169"/>
                  </a:moveTo>
                  <a:lnTo>
                    <a:pt x="0" y="168"/>
                  </a:lnTo>
                  <a:moveTo>
                    <a:pt x="0" y="165"/>
                  </a:moveTo>
                  <a:lnTo>
                    <a:pt x="0" y="164"/>
                  </a:lnTo>
                  <a:moveTo>
                    <a:pt x="0" y="161"/>
                  </a:moveTo>
                  <a:lnTo>
                    <a:pt x="0" y="160"/>
                  </a:lnTo>
                  <a:moveTo>
                    <a:pt x="0" y="157"/>
                  </a:moveTo>
                  <a:lnTo>
                    <a:pt x="0" y="156"/>
                  </a:lnTo>
                  <a:moveTo>
                    <a:pt x="0" y="153"/>
                  </a:moveTo>
                  <a:lnTo>
                    <a:pt x="0" y="152"/>
                  </a:lnTo>
                  <a:moveTo>
                    <a:pt x="0" y="149"/>
                  </a:moveTo>
                  <a:lnTo>
                    <a:pt x="0" y="148"/>
                  </a:lnTo>
                  <a:moveTo>
                    <a:pt x="0" y="145"/>
                  </a:moveTo>
                  <a:lnTo>
                    <a:pt x="0" y="144"/>
                  </a:lnTo>
                  <a:moveTo>
                    <a:pt x="0" y="141"/>
                  </a:moveTo>
                  <a:lnTo>
                    <a:pt x="0" y="140"/>
                  </a:lnTo>
                  <a:moveTo>
                    <a:pt x="0" y="137"/>
                  </a:moveTo>
                  <a:lnTo>
                    <a:pt x="0" y="136"/>
                  </a:lnTo>
                  <a:moveTo>
                    <a:pt x="0" y="133"/>
                  </a:moveTo>
                  <a:lnTo>
                    <a:pt x="0" y="132"/>
                  </a:lnTo>
                  <a:moveTo>
                    <a:pt x="0" y="129"/>
                  </a:moveTo>
                  <a:lnTo>
                    <a:pt x="0" y="128"/>
                  </a:lnTo>
                  <a:moveTo>
                    <a:pt x="0" y="125"/>
                  </a:moveTo>
                  <a:lnTo>
                    <a:pt x="0" y="124"/>
                  </a:lnTo>
                  <a:moveTo>
                    <a:pt x="0" y="121"/>
                  </a:moveTo>
                  <a:lnTo>
                    <a:pt x="0" y="120"/>
                  </a:lnTo>
                  <a:moveTo>
                    <a:pt x="0" y="117"/>
                  </a:moveTo>
                  <a:lnTo>
                    <a:pt x="0" y="116"/>
                  </a:lnTo>
                  <a:moveTo>
                    <a:pt x="0" y="113"/>
                  </a:moveTo>
                  <a:lnTo>
                    <a:pt x="0" y="112"/>
                  </a:lnTo>
                  <a:moveTo>
                    <a:pt x="0" y="109"/>
                  </a:moveTo>
                  <a:lnTo>
                    <a:pt x="0" y="108"/>
                  </a:lnTo>
                  <a:moveTo>
                    <a:pt x="0" y="105"/>
                  </a:moveTo>
                  <a:lnTo>
                    <a:pt x="0" y="104"/>
                  </a:lnTo>
                  <a:moveTo>
                    <a:pt x="0" y="101"/>
                  </a:moveTo>
                  <a:lnTo>
                    <a:pt x="0" y="100"/>
                  </a:lnTo>
                  <a:moveTo>
                    <a:pt x="0" y="97"/>
                  </a:moveTo>
                  <a:lnTo>
                    <a:pt x="0" y="96"/>
                  </a:lnTo>
                  <a:moveTo>
                    <a:pt x="0" y="93"/>
                  </a:moveTo>
                  <a:lnTo>
                    <a:pt x="0" y="92"/>
                  </a:lnTo>
                  <a:moveTo>
                    <a:pt x="0" y="89"/>
                  </a:moveTo>
                  <a:lnTo>
                    <a:pt x="0" y="88"/>
                  </a:lnTo>
                  <a:moveTo>
                    <a:pt x="0" y="85"/>
                  </a:moveTo>
                  <a:lnTo>
                    <a:pt x="0" y="84"/>
                  </a:lnTo>
                  <a:moveTo>
                    <a:pt x="0" y="81"/>
                  </a:moveTo>
                  <a:lnTo>
                    <a:pt x="0" y="80"/>
                  </a:lnTo>
                  <a:moveTo>
                    <a:pt x="0" y="77"/>
                  </a:moveTo>
                  <a:lnTo>
                    <a:pt x="0" y="76"/>
                  </a:lnTo>
                  <a:moveTo>
                    <a:pt x="0" y="73"/>
                  </a:moveTo>
                  <a:lnTo>
                    <a:pt x="0" y="72"/>
                  </a:lnTo>
                  <a:moveTo>
                    <a:pt x="0" y="69"/>
                  </a:moveTo>
                  <a:lnTo>
                    <a:pt x="0" y="68"/>
                  </a:lnTo>
                  <a:moveTo>
                    <a:pt x="0" y="65"/>
                  </a:moveTo>
                  <a:lnTo>
                    <a:pt x="0" y="64"/>
                  </a:lnTo>
                  <a:moveTo>
                    <a:pt x="0" y="61"/>
                  </a:moveTo>
                  <a:lnTo>
                    <a:pt x="0" y="60"/>
                  </a:lnTo>
                  <a:moveTo>
                    <a:pt x="0" y="57"/>
                  </a:moveTo>
                  <a:lnTo>
                    <a:pt x="0" y="56"/>
                  </a:lnTo>
                  <a:moveTo>
                    <a:pt x="0" y="53"/>
                  </a:moveTo>
                  <a:lnTo>
                    <a:pt x="0" y="52"/>
                  </a:lnTo>
                  <a:moveTo>
                    <a:pt x="0" y="49"/>
                  </a:moveTo>
                  <a:lnTo>
                    <a:pt x="0" y="48"/>
                  </a:lnTo>
                  <a:moveTo>
                    <a:pt x="0" y="45"/>
                  </a:moveTo>
                  <a:lnTo>
                    <a:pt x="0" y="44"/>
                  </a:lnTo>
                  <a:moveTo>
                    <a:pt x="0" y="41"/>
                  </a:moveTo>
                  <a:lnTo>
                    <a:pt x="0" y="40"/>
                  </a:lnTo>
                  <a:moveTo>
                    <a:pt x="0" y="37"/>
                  </a:moveTo>
                  <a:lnTo>
                    <a:pt x="0" y="36"/>
                  </a:lnTo>
                  <a:moveTo>
                    <a:pt x="0" y="33"/>
                  </a:moveTo>
                  <a:lnTo>
                    <a:pt x="0" y="32"/>
                  </a:lnTo>
                  <a:moveTo>
                    <a:pt x="0" y="29"/>
                  </a:moveTo>
                  <a:lnTo>
                    <a:pt x="0" y="28"/>
                  </a:lnTo>
                  <a:moveTo>
                    <a:pt x="0" y="25"/>
                  </a:moveTo>
                  <a:lnTo>
                    <a:pt x="0" y="24"/>
                  </a:lnTo>
                  <a:moveTo>
                    <a:pt x="0" y="21"/>
                  </a:moveTo>
                  <a:lnTo>
                    <a:pt x="0" y="20"/>
                  </a:lnTo>
                  <a:moveTo>
                    <a:pt x="0" y="17"/>
                  </a:moveTo>
                  <a:lnTo>
                    <a:pt x="0" y="16"/>
                  </a:lnTo>
                  <a:moveTo>
                    <a:pt x="0" y="13"/>
                  </a:moveTo>
                  <a:lnTo>
                    <a:pt x="0" y="12"/>
                  </a:lnTo>
                  <a:moveTo>
                    <a:pt x="0" y="9"/>
                  </a:moveTo>
                  <a:lnTo>
                    <a:pt x="0" y="8"/>
                  </a:lnTo>
                  <a:moveTo>
                    <a:pt x="0" y="5"/>
                  </a:moveTo>
                  <a:lnTo>
                    <a:pt x="0" y="4"/>
                  </a:lnTo>
                  <a:moveTo>
                    <a:pt x="0" y="1"/>
                  </a:move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41" name="Groupe 40"/>
            <p:cNvGrpSpPr/>
            <p:nvPr/>
          </p:nvGrpSpPr>
          <p:grpSpPr>
            <a:xfrm>
              <a:off x="5818917" y="1211857"/>
              <a:ext cx="2391186" cy="1242851"/>
              <a:chOff x="6105525" y="1211857"/>
              <a:chExt cx="2391186" cy="1242851"/>
            </a:xfrm>
          </p:grpSpPr>
          <p:grpSp>
            <p:nvGrpSpPr>
              <p:cNvPr id="42" name="Groupe 41"/>
              <p:cNvGrpSpPr/>
              <p:nvPr/>
            </p:nvGrpSpPr>
            <p:grpSpPr>
              <a:xfrm>
                <a:off x="6105525" y="1211857"/>
                <a:ext cx="2391186" cy="353610"/>
                <a:chOff x="6105525" y="1089025"/>
                <a:chExt cx="2391186" cy="353610"/>
              </a:xfrm>
            </p:grpSpPr>
            <p:sp>
              <p:nvSpPr>
                <p:cNvPr id="55" name="Line 42"/>
                <p:cNvSpPr>
                  <a:spLocks noChangeShapeType="1"/>
                </p:cNvSpPr>
                <p:nvPr/>
              </p:nvSpPr>
              <p:spPr bwMode="auto">
                <a:xfrm>
                  <a:off x="6105525" y="1241711"/>
                  <a:ext cx="247650" cy="1588"/>
                </a:xfrm>
                <a:prstGeom prst="line">
                  <a:avLst/>
                </a:prstGeom>
                <a:noFill/>
                <a:ln w="381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56" name="Rectangle 47"/>
                <p:cNvSpPr>
                  <a:spLocks noChangeArrowheads="1"/>
                </p:cNvSpPr>
                <p:nvPr/>
              </p:nvSpPr>
              <p:spPr bwMode="auto">
                <a:xfrm>
                  <a:off x="6477001" y="1089025"/>
                  <a:ext cx="2019710" cy="353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</a:rPr>
                    <a:t> demi-vie  83 j</a:t>
                  </a:r>
                  <a:endParaRPr kumimoji="0" lang="fr-FR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grpSp>
            <p:nvGrpSpPr>
              <p:cNvPr id="43" name="Groupe 42"/>
              <p:cNvGrpSpPr/>
              <p:nvPr/>
            </p:nvGrpSpPr>
            <p:grpSpPr>
              <a:xfrm>
                <a:off x="6105525" y="1434167"/>
                <a:ext cx="2391186" cy="353610"/>
                <a:chOff x="6105525" y="1250950"/>
                <a:chExt cx="2391186" cy="353610"/>
              </a:xfrm>
            </p:grpSpPr>
            <p:sp>
              <p:nvSpPr>
                <p:cNvPr id="53" name="Line 43"/>
                <p:cNvSpPr>
                  <a:spLocks noChangeShapeType="1"/>
                </p:cNvSpPr>
                <p:nvPr/>
              </p:nvSpPr>
              <p:spPr bwMode="auto">
                <a:xfrm>
                  <a:off x="6105525" y="1403636"/>
                  <a:ext cx="247650" cy="1588"/>
                </a:xfrm>
                <a:prstGeom prst="line">
                  <a:avLst/>
                </a:prstGeom>
                <a:noFill/>
                <a:ln w="38100" cap="rnd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54" name="Rectangle 48"/>
                <p:cNvSpPr>
                  <a:spLocks noChangeArrowheads="1"/>
                </p:cNvSpPr>
                <p:nvPr/>
              </p:nvSpPr>
              <p:spPr bwMode="auto">
                <a:xfrm>
                  <a:off x="6477001" y="1250950"/>
                  <a:ext cx="2019710" cy="353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</a:rPr>
                    <a:t> demi-vie  70 j</a:t>
                  </a:r>
                  <a:endParaRPr kumimoji="0" lang="fr-FR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grpSp>
            <p:nvGrpSpPr>
              <p:cNvPr id="44" name="Groupe 43"/>
              <p:cNvGrpSpPr/>
              <p:nvPr/>
            </p:nvGrpSpPr>
            <p:grpSpPr>
              <a:xfrm>
                <a:off x="6105525" y="1656477"/>
                <a:ext cx="2391186" cy="353610"/>
                <a:chOff x="6105525" y="1412875"/>
                <a:chExt cx="2391186" cy="353610"/>
              </a:xfrm>
            </p:grpSpPr>
            <p:sp>
              <p:nvSpPr>
                <p:cNvPr id="51" name="Line 44"/>
                <p:cNvSpPr>
                  <a:spLocks noChangeShapeType="1"/>
                </p:cNvSpPr>
                <p:nvPr/>
              </p:nvSpPr>
              <p:spPr bwMode="auto">
                <a:xfrm>
                  <a:off x="6105525" y="1565561"/>
                  <a:ext cx="247650" cy="1588"/>
                </a:xfrm>
                <a:prstGeom prst="line">
                  <a:avLst/>
                </a:prstGeom>
                <a:noFill/>
                <a:ln w="38100" cap="rnd">
                  <a:solidFill>
                    <a:srgbClr val="00CD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52" name="Rectangle 49"/>
                <p:cNvSpPr>
                  <a:spLocks noChangeArrowheads="1"/>
                </p:cNvSpPr>
                <p:nvPr/>
              </p:nvSpPr>
              <p:spPr bwMode="auto">
                <a:xfrm>
                  <a:off x="6477001" y="1412875"/>
                  <a:ext cx="2019710" cy="353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</a:rPr>
                    <a:t> demi-vie  44 j</a:t>
                  </a:r>
                  <a:endParaRPr kumimoji="0" lang="fr-FR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grpSp>
            <p:nvGrpSpPr>
              <p:cNvPr id="45" name="Groupe 44"/>
              <p:cNvGrpSpPr/>
              <p:nvPr/>
            </p:nvGrpSpPr>
            <p:grpSpPr>
              <a:xfrm>
                <a:off x="6105525" y="1878787"/>
                <a:ext cx="2391186" cy="353610"/>
                <a:chOff x="6105525" y="1574800"/>
                <a:chExt cx="2391186" cy="353610"/>
              </a:xfrm>
            </p:grpSpPr>
            <p:sp>
              <p:nvSpPr>
                <p:cNvPr id="49" name="Line 45"/>
                <p:cNvSpPr>
                  <a:spLocks noChangeShapeType="1"/>
                </p:cNvSpPr>
                <p:nvPr/>
              </p:nvSpPr>
              <p:spPr bwMode="auto">
                <a:xfrm>
                  <a:off x="6105525" y="1727486"/>
                  <a:ext cx="247650" cy="1588"/>
                </a:xfrm>
                <a:prstGeom prst="line">
                  <a:avLst/>
                </a:prstGeom>
                <a:noFill/>
                <a:ln w="38100" cap="rnd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50" name="Rectangle 50"/>
                <p:cNvSpPr>
                  <a:spLocks noChangeArrowheads="1"/>
                </p:cNvSpPr>
                <p:nvPr/>
              </p:nvSpPr>
              <p:spPr bwMode="auto">
                <a:xfrm>
                  <a:off x="6477001" y="1574800"/>
                  <a:ext cx="2019710" cy="353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</a:rPr>
                    <a:t> demi-vie  32 j</a:t>
                  </a:r>
                  <a:endParaRPr kumimoji="0" lang="fr-FR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grpSp>
            <p:nvGrpSpPr>
              <p:cNvPr id="46" name="Groupe 45"/>
              <p:cNvGrpSpPr/>
              <p:nvPr/>
            </p:nvGrpSpPr>
            <p:grpSpPr>
              <a:xfrm>
                <a:off x="6105525" y="2101098"/>
                <a:ext cx="2391186" cy="353610"/>
                <a:chOff x="6105525" y="1746250"/>
                <a:chExt cx="2391186" cy="353610"/>
              </a:xfrm>
            </p:grpSpPr>
            <p:sp>
              <p:nvSpPr>
                <p:cNvPr id="47" name="Line 46"/>
                <p:cNvSpPr>
                  <a:spLocks noChangeShapeType="1"/>
                </p:cNvSpPr>
                <p:nvPr/>
              </p:nvSpPr>
              <p:spPr bwMode="auto">
                <a:xfrm>
                  <a:off x="6105525" y="1898936"/>
                  <a:ext cx="247650" cy="1588"/>
                </a:xfrm>
                <a:prstGeom prst="line">
                  <a:avLst/>
                </a:prstGeom>
                <a:noFill/>
                <a:ln w="38100" cap="rnd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8" name="Rectangle 51"/>
                <p:cNvSpPr>
                  <a:spLocks noChangeArrowheads="1"/>
                </p:cNvSpPr>
                <p:nvPr/>
              </p:nvSpPr>
              <p:spPr bwMode="auto">
                <a:xfrm>
                  <a:off x="6477001" y="1746250"/>
                  <a:ext cx="2019710" cy="353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4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</a:rPr>
                    <a:t> demi-vie  30 j</a:t>
                  </a:r>
                  <a:endParaRPr kumimoji="0" lang="fr-FR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</p:grpSp>
      </p:grpSp>
      <p:sp>
        <p:nvSpPr>
          <p:cNvPr id="62" name="ZoneTexte 61"/>
          <p:cNvSpPr txBox="1"/>
          <p:nvPr/>
        </p:nvSpPr>
        <p:spPr>
          <a:xfrm>
            <a:off x="6779785" y="4048176"/>
            <a:ext cx="196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/>
              <a:t>Mahieu</a:t>
            </a:r>
            <a:r>
              <a:rPr lang="fr-FR" sz="1600" dirty="0" smtClean="0"/>
              <a:t>, 2012, INRA</a:t>
            </a:r>
            <a:endParaRPr lang="fr-FR" sz="1600" dirty="0"/>
          </a:p>
        </p:txBody>
      </p:sp>
      <p:sp>
        <p:nvSpPr>
          <p:cNvPr id="6" name="ZoneTexte 5"/>
          <p:cNvSpPr txBox="1"/>
          <p:nvPr/>
        </p:nvSpPr>
        <p:spPr>
          <a:xfrm>
            <a:off x="4714876" y="2970817"/>
            <a:ext cx="38884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000000"/>
                </a:solidFill>
                <a:latin typeface="Arial" pitchFamily="34" charset="0"/>
              </a:rPr>
              <a:t>CLD fixée pour des animaux de 200 kg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000000"/>
                </a:solidFill>
                <a:latin typeface="Arial" pitchFamily="34" charset="0"/>
              </a:rPr>
              <a:t>ingérant quotidiennement </a:t>
            </a: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</a:rPr>
              <a:t>40 </a:t>
            </a:r>
            <a:r>
              <a:rPr lang="fr-FR" sz="1600" dirty="0">
                <a:solidFill>
                  <a:srgbClr val="000000"/>
                </a:solidFill>
                <a:latin typeface="Arial" pitchFamily="34" charset="0"/>
              </a:rPr>
              <a:t>µg de CLD pendant les 500 premiers jours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000000"/>
                </a:solidFill>
                <a:latin typeface="Arial" pitchFamily="34" charset="0"/>
              </a:rPr>
              <a:t>puis arrêt de </a:t>
            </a: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</a:rPr>
              <a:t>l'exposition</a:t>
            </a:r>
            <a:endParaRPr lang="fr-FR" sz="1600" dirty="0">
              <a:latin typeface="Arial" pitchFamily="34" charset="0"/>
            </a:endParaRPr>
          </a:p>
        </p:txBody>
      </p:sp>
      <p:pic>
        <p:nvPicPr>
          <p:cNvPr id="69" name="Picture 4" descr="chlordecon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3472" y="44624"/>
            <a:ext cx="683024" cy="597397"/>
          </a:xfrm>
          <a:prstGeom prst="rect">
            <a:avLst/>
          </a:prstGeom>
          <a:solidFill>
            <a:schemeClr val="tx2"/>
          </a:solidFill>
          <a:ln w="1270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12026" y="4605129"/>
            <a:ext cx="2112237" cy="15841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83768" y="2420774"/>
            <a:ext cx="2086345" cy="3338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7" name="Connecteur droit 66"/>
          <p:cNvCxnSpPr/>
          <p:nvPr/>
        </p:nvCxnSpPr>
        <p:spPr>
          <a:xfrm>
            <a:off x="1043608" y="4978943"/>
            <a:ext cx="224700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67"/>
          <p:cNvSpPr txBox="1"/>
          <p:nvPr/>
        </p:nvSpPr>
        <p:spPr>
          <a:xfrm>
            <a:off x="3265344" y="4797152"/>
            <a:ext cx="60465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2"/>
                </a:solidFill>
              </a:rPr>
              <a:t>LMR</a:t>
            </a:r>
            <a:endParaRPr lang="fr-FR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7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4745</TotalTime>
  <Words>990</Words>
  <Application>Microsoft Office PowerPoint</Application>
  <PresentationFormat>Affichage à l'écran (4:3)</PresentationFormat>
  <Paragraphs>244</Paragraphs>
  <Slides>27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5" baseType="lpstr">
      <vt:lpstr>ＭＳ Ｐゴシック</vt:lpstr>
      <vt:lpstr>Arial</vt:lpstr>
      <vt:lpstr>Calibri</vt:lpstr>
      <vt:lpstr>Times New Roman</vt:lpstr>
      <vt:lpstr>Wingdings 3</vt:lpstr>
      <vt:lpstr>Thème Office</vt:lpstr>
      <vt:lpstr>Conception personnalisée</vt:lpstr>
      <vt:lpstr>Image</vt:lpstr>
      <vt:lpstr>Pollution par les pesticides aux Antilles: un état des lieux de la recherche agro environnementale</vt:lpstr>
      <vt:lpstr>Une pollution chronique  sur le long terme</vt:lpstr>
      <vt:lpstr>Présentation PowerPoint</vt:lpstr>
      <vt:lpstr>Une pollution chronique  sur le long terme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Une gestion intégrée possible</vt:lpstr>
      <vt:lpstr>Et la dépollution des sols?</vt:lpstr>
      <vt:lpstr>Conclusion</vt:lpstr>
      <vt:lpstr>Comment se passer des pesticides grâce à la biodiversité?</vt:lpstr>
      <vt:lpstr>Les pesticides, pour quoi?</vt:lpstr>
      <vt:lpstr>On reconnaît des fonctions à la biodiversité</vt:lpstr>
      <vt:lpstr>Comment peut on organiser cela sur une parcelle?</vt:lpstr>
      <vt:lpstr>Cas des insecticides</vt:lpstr>
      <vt:lpstr>Conclusion:</vt:lpstr>
      <vt:lpstr>Présentation PowerPoint</vt:lpstr>
      <vt:lpstr>disponibles sur cirad.fr , inra.fr et pram-martinique.org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JANNOYER</dc:creator>
  <cp:lastModifiedBy>Christine Monlouis</cp:lastModifiedBy>
  <cp:revision>38</cp:revision>
  <dcterms:created xsi:type="dcterms:W3CDTF">2013-05-24T17:14:49Z</dcterms:created>
  <dcterms:modified xsi:type="dcterms:W3CDTF">2016-12-07T23:02:17Z</dcterms:modified>
</cp:coreProperties>
</file>