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  <p:sldMasterId id="2147483684" r:id="rId5"/>
    <p:sldMasterId id="2147483659" r:id="rId6"/>
    <p:sldMasterId id="2147483691" r:id="rId7"/>
    <p:sldMasterId id="2147483682" r:id="rId8"/>
    <p:sldMasterId id="2147483665" r:id="rId9"/>
    <p:sldMasterId id="2147483660" r:id="rId10"/>
  </p:sldMasterIdLst>
  <p:notesMasterIdLst>
    <p:notesMasterId r:id="rId19"/>
  </p:notesMasterIdLst>
  <p:handoutMasterIdLst>
    <p:handoutMasterId r:id="rId20"/>
  </p:handoutMasterIdLst>
  <p:sldIdLst>
    <p:sldId id="283" r:id="rId11"/>
    <p:sldId id="288" r:id="rId12"/>
    <p:sldId id="289" r:id="rId13"/>
    <p:sldId id="299" r:id="rId14"/>
    <p:sldId id="298" r:id="rId15"/>
    <p:sldId id="297" r:id="rId16"/>
    <p:sldId id="296" r:id="rId17"/>
    <p:sldId id="278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9FBFC"/>
    <a:srgbClr val="E2DFDF"/>
    <a:srgbClr val="509A98"/>
    <a:srgbClr val="6E902B"/>
    <a:srgbClr val="00A6BE"/>
    <a:srgbClr val="E0B347"/>
    <a:srgbClr val="8B2934"/>
    <a:srgbClr val="005E8B"/>
    <a:srgbClr val="DA0D57"/>
    <a:srgbClr val="CC0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8ADFA-41FC-E848-8AC9-1018E024E1D6}" v="1987" dt="2020-09-16T22:22:33.733"/>
    <p1510:client id="{3F6F7D40-B81B-4C6F-AE83-79F496C43E62}" v="5" dt="2020-09-16T21:28:47.330"/>
    <p1510:client id="{53F5F8A8-0B02-48B1-83FF-71E239D5789C}" v="13" dt="2020-09-16T08:20:02.714"/>
    <p1510:client id="{6FD351A8-FCFD-4FB4-AE8B-1BEB641857BB}" v="167" dt="2020-09-16T08:06:23.215"/>
    <p1510:client id="{CB7B5FD8-BDDC-4D44-9840-1C7D77D6C94F}" v="5" dt="2020-09-16T21:42:39.483"/>
    <p1510:client id="{D329C80C-93B1-1F4E-B3B3-F636CA997F39}" v="1183" dt="2020-09-16T22:23:07.967"/>
    <p1510:client id="{ECEE9FBB-4985-4650-AD2B-609328765DEF}" v="4" dt="2020-09-15T23:30:05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02" autoAdjust="0"/>
    <p:restoredTop sz="93209"/>
  </p:normalViewPr>
  <p:slideViewPr>
    <p:cSldViewPr snapToGrid="0" snapToObjects="1">
      <p:cViewPr varScale="1">
        <p:scale>
          <a:sx n="108" d="100"/>
          <a:sy n="108" d="100"/>
        </p:scale>
        <p:origin x="2304" y="184"/>
      </p:cViewPr>
      <p:guideLst>
        <p:guide orient="horz" pos="259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9" d="100"/>
          <a:sy n="139" d="100"/>
        </p:scale>
        <p:origin x="3696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9186E-EAA7-3A42-AFD2-CC349621202A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815B8-4CE2-F247-96EE-D0C173663B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1493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EF2D4-44B9-F34D-AC77-36ED78FDDA30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7BDEA-8EA0-FE4F-8E67-406CE035A2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7604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7BDEA-8EA0-FE4F-8E67-406CE035A26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455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>
                <a:solidFill>
                  <a:srgbClr val="00A6BE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A6B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39791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A6B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539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69378"/>
            <a:ext cx="7881937" cy="4397375"/>
          </a:xfrm>
        </p:spPr>
        <p:txBody>
          <a:bodyPr/>
          <a:lstStyle>
            <a:lvl1pPr>
              <a:buClr>
                <a:srgbClr val="00A6BE"/>
              </a:buClr>
              <a:defRPr>
                <a:solidFill>
                  <a:srgbClr val="00A6BE"/>
                </a:solidFill>
              </a:defRPr>
            </a:lvl1pPr>
          </a:lstStyle>
          <a:p>
            <a:pPr lvl="0"/>
            <a:r>
              <a:rPr lang="fr-FR" dirty="0"/>
              <a:t> 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1717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>
            <a:normAutofit/>
          </a:bodyPr>
          <a:lstStyle>
            <a:lvl1pPr algn="l">
              <a:defRPr sz="3000" b="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925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>
                <a:solidFill>
                  <a:srgbClr val="E0B347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E0B347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>
                <a:solidFill>
                  <a:srgbClr val="E0B347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0B347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6270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627063" marR="0" lvl="3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Tx/>
              <a:buFont typeface="Arial"/>
              <a:buChar char="–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3" y="1469378"/>
            <a:ext cx="7881937" cy="4397375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>
                <a:solidFill>
                  <a:srgbClr val="E0B347"/>
                </a:solidFill>
              </a:defRPr>
            </a:lvl1pPr>
          </a:lstStyle>
          <a:p>
            <a:pPr marL="177800" marR="0" lvl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0B347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0B347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>
            <a:normAutofit/>
          </a:bodyPr>
          <a:lstStyle>
            <a:lvl1pPr algn="l">
              <a:defRPr sz="3000" b="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t>‹N°›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91"/>
            <a:ext cx="9144000" cy="685130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090594" y="2238108"/>
            <a:ext cx="5826983" cy="1442078"/>
          </a:xfrm>
        </p:spPr>
        <p:txBody>
          <a:bodyPr/>
          <a:lstStyle>
            <a:lvl1pPr>
              <a:defRPr sz="32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90594" y="3716042"/>
            <a:ext cx="5826983" cy="138717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</a:t>
            </a:r>
            <a:br>
              <a:rPr lang="fr-FR"/>
            </a:br>
            <a:r>
              <a:rPr lang="fr-FR"/>
              <a:t>des sous-titres du masque</a:t>
            </a:r>
          </a:p>
        </p:txBody>
      </p:sp>
      <p:grpSp>
        <p:nvGrpSpPr>
          <p:cNvPr id="10" name="Grouper 9"/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33674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1309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ctrTitle" hasCustomPrompt="1"/>
          </p:nvPr>
        </p:nvSpPr>
        <p:spPr>
          <a:xfrm>
            <a:off x="3090594" y="2238108"/>
            <a:ext cx="5826983" cy="1442078"/>
          </a:xfrm>
        </p:spPr>
        <p:txBody>
          <a:bodyPr/>
          <a:lstStyle>
            <a:lvl1pPr>
              <a:defRPr sz="32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90594" y="3716042"/>
            <a:ext cx="5826983" cy="138717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</a:t>
            </a:r>
            <a:br>
              <a:rPr lang="fr-FR"/>
            </a:br>
            <a:r>
              <a:rPr lang="fr-FR"/>
              <a:t>des sous-titres du masque</a:t>
            </a:r>
          </a:p>
        </p:txBody>
      </p:sp>
      <p:grpSp>
        <p:nvGrpSpPr>
          <p:cNvPr id="7" name="Grouper 6"/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8" name="Rectangle 7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7126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097485" y="3901509"/>
            <a:ext cx="6931817" cy="1679346"/>
          </a:xfrm>
        </p:spPr>
        <p:txBody>
          <a:bodyPr anchor="t" anchorCtr="0">
            <a:normAutofit/>
          </a:bodyPr>
          <a:lstStyle>
            <a:lvl1pPr>
              <a:defRPr sz="1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/>
              <a:t>Contacts :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471" y="1867896"/>
            <a:ext cx="3735880" cy="155094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764" y="5580855"/>
            <a:ext cx="796472" cy="99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1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249851" y="6390910"/>
            <a:ext cx="351529" cy="365125"/>
          </a:xfrm>
        </p:spPr>
        <p:txBody>
          <a:bodyPr/>
          <a:lstStyle/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24325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249851" y="6390910"/>
            <a:ext cx="351529" cy="365125"/>
          </a:xfrm>
        </p:spPr>
        <p:txBody>
          <a:bodyPr/>
          <a:lstStyle/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70822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t>‹N°›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93"/>
            <a:ext cx="9144000" cy="685130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090595" y="2238108"/>
            <a:ext cx="5826983" cy="14420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90595" y="3716044"/>
            <a:ext cx="5826983" cy="1387175"/>
          </a:xfrm>
        </p:spPr>
        <p:txBody>
          <a:bodyPr>
            <a:normAutofit/>
          </a:bodyPr>
          <a:lstStyle>
            <a:lvl1pPr marL="0" indent="0" algn="l">
              <a:buNone/>
              <a:defRPr sz="21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</a:t>
            </a:r>
            <a:br>
              <a:rPr lang="fr-FR"/>
            </a:br>
            <a:r>
              <a:rPr lang="fr-FR"/>
              <a:t>des sous-titres du masque</a:t>
            </a:r>
          </a:p>
        </p:txBody>
      </p:sp>
      <p:grpSp>
        <p:nvGrpSpPr>
          <p:cNvPr id="10" name="Grouper 9"/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11" name="Rectangle 10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276211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6851309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ctrTitle" hasCustomPrompt="1"/>
          </p:nvPr>
        </p:nvSpPr>
        <p:spPr>
          <a:xfrm>
            <a:off x="3090595" y="2238108"/>
            <a:ext cx="5826983" cy="14420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90595" y="3716044"/>
            <a:ext cx="5826983" cy="1387175"/>
          </a:xfrm>
        </p:spPr>
        <p:txBody>
          <a:bodyPr>
            <a:normAutofit/>
          </a:bodyPr>
          <a:lstStyle>
            <a:lvl1pPr marL="0" indent="0" algn="l">
              <a:buNone/>
              <a:defRPr sz="21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</a:t>
            </a:r>
            <a:br>
              <a:rPr lang="fr-FR"/>
            </a:br>
            <a:r>
              <a:rPr lang="fr-FR"/>
              <a:t>des sous-titres du masque</a:t>
            </a:r>
          </a:p>
        </p:txBody>
      </p:sp>
      <p:grpSp>
        <p:nvGrpSpPr>
          <p:cNvPr id="7" name="Grouper 6"/>
          <p:cNvGrpSpPr/>
          <p:nvPr userDrawn="1"/>
        </p:nvGrpSpPr>
        <p:grpSpPr>
          <a:xfrm>
            <a:off x="3184313" y="2238108"/>
            <a:ext cx="525531" cy="171686"/>
            <a:chOff x="5391302" y="1426464"/>
            <a:chExt cx="604579" cy="197510"/>
          </a:xfrm>
          <a:solidFill>
            <a:schemeClr val="bg1"/>
          </a:solidFill>
        </p:grpSpPr>
        <p:sp>
          <p:nvSpPr>
            <p:cNvPr id="8" name="Rectangle 7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652445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097486" y="3901509"/>
            <a:ext cx="6931817" cy="1679346"/>
          </a:xfrm>
        </p:spPr>
        <p:txBody>
          <a:bodyPr anchor="t" anchorCtr="0">
            <a:normAutofit/>
          </a:bodyPr>
          <a:lstStyle>
            <a:lvl1pPr>
              <a:defRPr sz="9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/>
              <a:t>Contacts :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472" y="1867896"/>
            <a:ext cx="3735880" cy="155094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3765" y="5580855"/>
            <a:ext cx="796472" cy="99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4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4470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4" y="1471083"/>
            <a:ext cx="7881937" cy="4598988"/>
          </a:xfrm>
        </p:spPr>
        <p:txBody>
          <a:bodyPr/>
          <a:lstStyle>
            <a:lvl1pPr marL="133350" marR="0" indent="-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>
                <a:solidFill>
                  <a:srgbClr val="00A6BE"/>
                </a:solidFill>
              </a:defRPr>
            </a:lvl1pPr>
            <a:lvl2pPr marL="470297" marR="0" indent="-127397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lvl2pPr>
            <a:lvl3pPr marL="470297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470297" marR="0" indent="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lvl4pPr>
            <a:lvl5pPr marL="604838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33350" marR="0" lvl="0" indent="-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A6B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470297" marR="0" lvl="1" indent="-127397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marL="470297" marR="0" lvl="3" indent="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53172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05401" y="1476298"/>
            <a:ext cx="7881400" cy="4525963"/>
          </a:xfrm>
        </p:spPr>
        <p:txBody>
          <a:bodyPr/>
          <a:lstStyle>
            <a:lvl1pPr marL="133350" marR="0" indent="-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lvl1pPr>
            <a:lvl2pPr marL="470297" marR="0" indent="-127397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lvl2pPr>
            <a:lvl3pPr marL="470297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470297" marR="0" indent="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lvl4pPr>
            <a:lvl5pPr marL="604838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133350" marR="0" lvl="0" indent="-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A6B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470297" marR="0" lvl="1" indent="-127397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marL="470297" marR="0" lvl="3" indent="1333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A6BE"/>
              </a:buClr>
              <a:buSzTx/>
              <a:buFont typeface="Arial"/>
              <a:buChar char="–"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618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04864" y="1469380"/>
            <a:ext cx="7881937" cy="4397375"/>
          </a:xfrm>
        </p:spPr>
        <p:txBody>
          <a:bodyPr/>
          <a:lstStyle>
            <a:lvl1pPr>
              <a:buClr>
                <a:srgbClr val="00A6BE"/>
              </a:buClr>
              <a:defRPr>
                <a:solidFill>
                  <a:srgbClr val="00A6BE"/>
                </a:solidFill>
              </a:defRPr>
            </a:lvl1pPr>
          </a:lstStyle>
          <a:p>
            <a:pPr lvl="0"/>
            <a:r>
              <a:rPr lang="fr-FR"/>
              <a:t> 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06030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36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5400" y="182889"/>
            <a:ext cx="7881400" cy="1286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05400" y="1476022"/>
            <a:ext cx="7881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49942" y="6390910"/>
            <a:ext cx="4504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rgbClr val="40404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786685B-2977-D546-9E3D-3CA676A47F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3544088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20"/>
              </a:lnSpc>
            </a:pPr>
            <a:endParaRPr lang="fr-FR" sz="900" b="0" i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320"/>
              </a:lnSpc>
            </a:pPr>
            <a:r>
              <a:rPr lang="fr-FR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REUNION DE RENTREE 2020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0" y="6310847"/>
            <a:ext cx="1240118" cy="38407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331" y="6249885"/>
            <a:ext cx="1219200" cy="50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9" r:id="rId2"/>
    <p:sldLayoutId id="2147483680" r:id="rId3"/>
    <p:sldLayoutId id="2147483672" r:id="rId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i="0" kern="1200" cap="none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77800" indent="-177800" algn="l" defTabSz="457200" rtl="0" eaLnBrk="1" latinLnBrk="0" hangingPunct="1">
        <a:spcBef>
          <a:spcPct val="20000"/>
        </a:spcBef>
        <a:buClr>
          <a:srgbClr val="00A6BE"/>
        </a:buClr>
        <a:buSzPct val="114000"/>
        <a:buFont typeface="Wingdings" charset="2"/>
        <a:buChar char="§"/>
        <a:defRPr sz="1800" b="1" i="0" kern="1200">
          <a:solidFill>
            <a:srgbClr val="00A6BE"/>
          </a:solidFill>
          <a:latin typeface="Arial" charset="0"/>
          <a:ea typeface="Arial" charset="0"/>
          <a:cs typeface="Arial" charset="0"/>
        </a:defRPr>
      </a:lvl1pPr>
      <a:lvl2pPr marL="627063" indent="-169863" algn="l" defTabSz="457200" rtl="0" eaLnBrk="1" latinLnBrk="0" hangingPunct="1">
        <a:spcBef>
          <a:spcPct val="20000"/>
        </a:spcBef>
        <a:buClr>
          <a:srgbClr val="00A6BE"/>
        </a:buClr>
        <a:buSzPct val="135000"/>
        <a:buFont typeface="Arial" charset="0"/>
        <a:buChar char="•"/>
        <a:defRPr sz="13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627063" indent="0" algn="l" defTabSz="457200" rtl="0" eaLnBrk="1" latinLnBrk="0" hangingPunct="1">
        <a:spcBef>
          <a:spcPct val="20000"/>
        </a:spcBef>
        <a:buFont typeface="Arial" charset="0"/>
        <a:buNone/>
        <a:defRPr sz="13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627063" indent="177800" algn="l" defTabSz="457200" rtl="0" eaLnBrk="1" latinLnBrk="0" hangingPunct="1">
        <a:spcBef>
          <a:spcPct val="20000"/>
        </a:spcBef>
        <a:buClr>
          <a:srgbClr val="00A6BE"/>
        </a:buClr>
        <a:buFont typeface="Arial"/>
        <a:buChar char="–"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806450" indent="0" algn="l" defTabSz="457200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5400" y="182889"/>
            <a:ext cx="7881400" cy="1286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05400" y="1476022"/>
            <a:ext cx="7881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49942" y="6390910"/>
            <a:ext cx="4504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rgbClr val="40404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786685B-2977-D546-9E3D-3CA676A47F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3544088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20"/>
              </a:lnSpc>
            </a:pPr>
            <a:endParaRPr lang="fr-FR" sz="900" b="0" i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320"/>
              </a:lnSpc>
            </a:pPr>
            <a:r>
              <a:rPr lang="fr-FR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Réunion rentrée 2020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0" y="6310847"/>
            <a:ext cx="1240118" cy="38407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331" y="6249885"/>
            <a:ext cx="1219200" cy="50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3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i="0" kern="1200" cap="none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77800" indent="-177800" algn="l" defTabSz="457200" rtl="0" eaLnBrk="1" latinLnBrk="0" hangingPunct="1">
        <a:spcBef>
          <a:spcPct val="20000"/>
        </a:spcBef>
        <a:buClr>
          <a:srgbClr val="E0B347"/>
        </a:buClr>
        <a:buSzPct val="114000"/>
        <a:buFont typeface="Wingdings" charset="2"/>
        <a:buChar char="§"/>
        <a:defRPr sz="1800" b="1" i="0" kern="1200">
          <a:solidFill>
            <a:srgbClr val="E0B347"/>
          </a:solidFill>
          <a:latin typeface="Arial" charset="0"/>
          <a:ea typeface="Arial" charset="0"/>
          <a:cs typeface="Arial" charset="0"/>
        </a:defRPr>
      </a:lvl1pPr>
      <a:lvl2pPr marL="627063" indent="-169863" algn="l" defTabSz="457200" rtl="0" eaLnBrk="1" latinLnBrk="0" hangingPunct="1">
        <a:spcBef>
          <a:spcPct val="20000"/>
        </a:spcBef>
        <a:buClr>
          <a:srgbClr val="E0B347"/>
        </a:buClr>
        <a:buSzPct val="135000"/>
        <a:buFont typeface="Arial" charset="0"/>
        <a:buChar char="•"/>
        <a:defRPr sz="13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627063" indent="0" algn="l" defTabSz="457200" rtl="0" eaLnBrk="1" latinLnBrk="0" hangingPunct="1">
        <a:spcBef>
          <a:spcPct val="20000"/>
        </a:spcBef>
        <a:buFont typeface="Arial" charset="0"/>
        <a:buNone/>
        <a:defRPr sz="13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627063" indent="177800" algn="l" defTabSz="457200" rtl="0" eaLnBrk="1" latinLnBrk="0" hangingPunct="1">
        <a:spcBef>
          <a:spcPct val="20000"/>
        </a:spcBef>
        <a:buClr>
          <a:srgbClr val="E0B347"/>
        </a:buClr>
        <a:buFont typeface="Arial"/>
        <a:buChar char="–"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806450" indent="0" algn="l" defTabSz="457200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97485" y="915840"/>
            <a:ext cx="7982797" cy="254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97486" y="3464803"/>
            <a:ext cx="7589313" cy="1249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</a:t>
            </a:r>
            <a:br>
              <a:rPr lang="fr-FR"/>
            </a:br>
            <a:r>
              <a:rPr lang="fr-FR"/>
              <a:t>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97502" y="6390910"/>
            <a:ext cx="40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404040"/>
                </a:solidFill>
              </a:defRPr>
            </a:lvl1pPr>
          </a:lstStyle>
          <a:p>
            <a:fld id="{1FC8907D-B208-DC44-82F5-2940ECA1C9F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>
                <a:solidFill>
                  <a:srgbClr val="00919D"/>
                </a:solidFill>
              </a:rPr>
              <a:t>Réunion de rentrée</a:t>
            </a:r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0" y="6310847"/>
            <a:ext cx="1240118" cy="38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1" r:id="rId2"/>
    <p:sldLayoutId id="2147483675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rgbClr val="005E8B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1309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011069" y="1855204"/>
            <a:ext cx="5590311" cy="2006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</a:t>
            </a:r>
            <a:br>
              <a:rPr lang="fr-FR"/>
            </a:br>
            <a:r>
              <a:rPr lang="fr-FR"/>
              <a:t>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1069" y="3578946"/>
            <a:ext cx="5590312" cy="1180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</a:t>
            </a:r>
            <a:br>
              <a:rPr lang="fr-FR"/>
            </a:br>
            <a:r>
              <a:rPr lang="fr-FR"/>
              <a:t>les styles du texte du masque</a:t>
            </a:r>
          </a:p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49851" y="6390910"/>
            <a:ext cx="351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0000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3095354" y="6146185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br>
              <a:rPr lang="fr-FR">
                <a:solidFill>
                  <a:srgbClr val="00919D"/>
                </a:solidFill>
              </a:rPr>
            </a:br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</a:rPr>
              <a:t>titre de la présentation</a:t>
            </a:r>
          </a:p>
          <a:p>
            <a:endParaRPr lang="fr-FR"/>
          </a:p>
        </p:txBody>
      </p: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6989618" y="6390910"/>
            <a:ext cx="11603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</a:pPr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</a:rPr>
              <a:t>JJ/MM/AAAA</a:t>
            </a:r>
          </a:p>
          <a:p>
            <a:endParaRPr lang="fr-FR"/>
          </a:p>
        </p:txBody>
      </p:sp>
      <p:grpSp>
        <p:nvGrpSpPr>
          <p:cNvPr id="9" name="Grouper 8"/>
          <p:cNvGrpSpPr/>
          <p:nvPr userDrawn="1"/>
        </p:nvGrpSpPr>
        <p:grpSpPr>
          <a:xfrm>
            <a:off x="3121481" y="2132720"/>
            <a:ext cx="525531" cy="171686"/>
            <a:chOff x="5391302" y="1426464"/>
            <a:chExt cx="604579" cy="197510"/>
          </a:xfrm>
          <a:solidFill>
            <a:srgbClr val="00A6BE"/>
          </a:solidFill>
        </p:grpSpPr>
        <p:sp>
          <p:nvSpPr>
            <p:cNvPr id="10" name="Rectangle 9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5E8B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5E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741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00A6BE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1309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011069" y="1855204"/>
            <a:ext cx="5590311" cy="2006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</a:t>
            </a:r>
            <a:br>
              <a:rPr lang="fr-FR"/>
            </a:br>
            <a:r>
              <a:rPr lang="fr-FR"/>
              <a:t>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1069" y="3578946"/>
            <a:ext cx="5590312" cy="1180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</a:t>
            </a:r>
            <a:br>
              <a:rPr lang="fr-FR"/>
            </a:br>
            <a:r>
              <a:rPr lang="fr-FR"/>
              <a:t>les styles du texte du masque</a:t>
            </a:r>
          </a:p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49851" y="6390910"/>
            <a:ext cx="351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0000"/>
                </a:solidFill>
              </a:defRPr>
            </a:lvl1pPr>
          </a:lstStyle>
          <a:p>
            <a:fld id="{C6B7B3CB-E3BA-F74C-AB76-86EFC5843CD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3095354" y="6146185"/>
            <a:ext cx="4620586" cy="6768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1B8ED9"/>
                </a:solidFill>
              </a:rPr>
              <a:t>REUNION DE RENTREE 2020</a:t>
            </a:r>
            <a:endParaRPr lang="fr-FR"/>
          </a:p>
        </p:txBody>
      </p:sp>
      <p:grpSp>
        <p:nvGrpSpPr>
          <p:cNvPr id="10" name="Grouper 9"/>
          <p:cNvGrpSpPr/>
          <p:nvPr userDrawn="1"/>
        </p:nvGrpSpPr>
        <p:grpSpPr>
          <a:xfrm>
            <a:off x="3121481" y="2132720"/>
            <a:ext cx="525531" cy="171686"/>
            <a:chOff x="5391302" y="1426464"/>
            <a:chExt cx="604579" cy="197510"/>
          </a:xfrm>
          <a:solidFill>
            <a:srgbClr val="E0B347"/>
          </a:solidFill>
        </p:grpSpPr>
        <p:sp>
          <p:nvSpPr>
            <p:cNvPr id="13" name="Rectangle 12"/>
            <p:cNvSpPr/>
            <p:nvPr/>
          </p:nvSpPr>
          <p:spPr>
            <a:xfrm>
              <a:off x="5391302" y="1426464"/>
              <a:ext cx="95098" cy="1975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438850" y="1525218"/>
              <a:ext cx="557031" cy="98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3108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E0B347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97486" y="915840"/>
            <a:ext cx="7982797" cy="2548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97486" y="3464804"/>
            <a:ext cx="7589313" cy="1249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</a:t>
            </a:r>
            <a:br>
              <a:rPr lang="fr-FR"/>
            </a:br>
            <a:r>
              <a:rPr lang="fr-FR"/>
              <a:t>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97502" y="6390912"/>
            <a:ext cx="4038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>
                <a:solidFill>
                  <a:srgbClr val="404040"/>
                </a:solidFill>
              </a:defRPr>
            </a:lvl1pPr>
          </a:lstStyle>
          <a:p>
            <a:fld id="{1FC8907D-B208-DC44-82F5-2940ECA1C9F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4"/>
          <p:cNvSpPr txBox="1">
            <a:spLocks/>
          </p:cNvSpPr>
          <p:nvPr userDrawn="1"/>
        </p:nvSpPr>
        <p:spPr>
          <a:xfrm>
            <a:off x="2369033" y="6146185"/>
            <a:ext cx="4620586" cy="67689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800">
              <a:solidFill>
                <a:srgbClr val="1B8ED9"/>
              </a:solidFill>
            </a:endParaRPr>
          </a:p>
          <a:p>
            <a:pPr>
              <a:lnSpc>
                <a:spcPts val="990"/>
              </a:lnSpc>
            </a:pPr>
            <a:r>
              <a:rPr lang="fr-FR" sz="800">
                <a:solidFill>
                  <a:srgbClr val="00919D"/>
                </a:solidFill>
              </a:rPr>
              <a:t>REUNION DE RENTREE  2020</a:t>
            </a:r>
            <a:endParaRPr lang="fr-FR" sz="8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80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1" y="6310847"/>
            <a:ext cx="1240118" cy="38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3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2700" b="1" i="0" kern="1200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2100" b="0" i="0" kern="1200">
          <a:solidFill>
            <a:srgbClr val="005E8B"/>
          </a:solidFill>
          <a:latin typeface="Arial" charset="0"/>
          <a:ea typeface="Arial" charset="0"/>
          <a:cs typeface="Arial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5401" y="182891"/>
            <a:ext cx="7881400" cy="1286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05401" y="1476022"/>
            <a:ext cx="7881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49943" y="6390912"/>
            <a:ext cx="4504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i="0">
                <a:solidFill>
                  <a:srgbClr val="40404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786685B-2977-D546-9E3D-3CA676A47F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pied de page 4"/>
          <p:cNvSpPr txBox="1">
            <a:spLocks/>
          </p:cNvSpPr>
          <p:nvPr userDrawn="1"/>
        </p:nvSpPr>
        <p:spPr>
          <a:xfrm>
            <a:off x="2369032" y="6146185"/>
            <a:ext cx="3544088" cy="67689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90"/>
              </a:lnSpc>
            </a:pPr>
            <a:endParaRPr lang="fr-FR" sz="700" b="0" i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990"/>
              </a:lnSpc>
            </a:pPr>
            <a:r>
              <a:rPr lang="fr-FR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Réunion de rentrée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1" y="6310847"/>
            <a:ext cx="1240118" cy="38407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331" y="6249885"/>
            <a:ext cx="1219200" cy="50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4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1900" b="1" i="0" kern="1200" cap="none">
          <a:solidFill>
            <a:schemeClr val="tx1">
              <a:lumMod val="75000"/>
              <a:lumOff val="25000"/>
            </a:schemeClr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33350" indent="-133350" algn="l" defTabSz="342900" rtl="0" eaLnBrk="1" latinLnBrk="0" hangingPunct="1">
        <a:spcBef>
          <a:spcPct val="20000"/>
        </a:spcBef>
        <a:buClr>
          <a:srgbClr val="00A6BE"/>
        </a:buClr>
        <a:buSzPct val="114000"/>
        <a:buFont typeface="Wingdings" charset="2"/>
        <a:buChar char="§"/>
        <a:defRPr sz="1400" b="1" i="0" kern="1200">
          <a:solidFill>
            <a:srgbClr val="00A6BE"/>
          </a:solidFill>
          <a:latin typeface="Arial" charset="0"/>
          <a:ea typeface="Arial" charset="0"/>
          <a:cs typeface="Arial" charset="0"/>
        </a:defRPr>
      </a:lvl1pPr>
      <a:lvl2pPr marL="470297" indent="-127397" algn="l" defTabSz="342900" rtl="0" eaLnBrk="1" latinLnBrk="0" hangingPunct="1">
        <a:spcBef>
          <a:spcPct val="20000"/>
        </a:spcBef>
        <a:buClr>
          <a:srgbClr val="00A6BE"/>
        </a:buClr>
        <a:buSzPct val="135000"/>
        <a:buFont typeface="Arial" charset="0"/>
        <a:buChar char="•"/>
        <a:defRPr sz="10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470297" indent="0" algn="l" defTabSz="342900" rtl="0" eaLnBrk="1" latinLnBrk="0" hangingPunct="1">
        <a:spcBef>
          <a:spcPct val="20000"/>
        </a:spcBef>
        <a:buFont typeface="Arial" charset="0"/>
        <a:buNone/>
        <a:defRPr sz="10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470297" indent="133350" algn="l" defTabSz="342900" rtl="0" eaLnBrk="1" latinLnBrk="0" hangingPunct="1">
        <a:spcBef>
          <a:spcPct val="20000"/>
        </a:spcBef>
        <a:buClr>
          <a:srgbClr val="00A6BE"/>
        </a:buClr>
        <a:buFont typeface="Arial"/>
        <a:buChar char="–"/>
        <a:defRPr sz="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604838" indent="0" algn="l" defTabSz="342900" rtl="0" eaLnBrk="1" latinLnBrk="0" hangingPunct="1">
        <a:spcBef>
          <a:spcPct val="20000"/>
        </a:spcBef>
        <a:buFont typeface="Arial"/>
        <a:buNone/>
        <a:defRPr sz="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udovic-Mathieu.Zozime@ac-martinique.fr" TargetMode="External"/><Relationship Id="rId2" Type="http://schemas.openxmlformats.org/officeDocument/2006/relationships/hyperlink" Target="mailto:s.ely-marius@ac-martinique.f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1069" y="2135960"/>
            <a:ext cx="5590311" cy="2006323"/>
          </a:xfrm>
        </p:spPr>
        <p:txBody>
          <a:bodyPr/>
          <a:lstStyle/>
          <a:p>
            <a:r>
              <a:rPr lang="fr-FR" cap="small" dirty="0"/>
              <a:t>Mail Académique</a:t>
            </a:r>
            <a:br>
              <a:rPr lang="fr-FR" dirty="0"/>
            </a:br>
            <a:r>
              <a:rPr lang="fr-FR" dirty="0"/>
              <a:t>- </a:t>
            </a:r>
            <a:br>
              <a:rPr lang="fr-FR" dirty="0"/>
            </a:br>
            <a:r>
              <a:rPr lang="fr-FR" cap="small" dirty="0"/>
              <a:t>Transferts et Réponses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B3CB-E3BA-F74C-AB76-86EFC5843CD6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844" y="5010467"/>
            <a:ext cx="910672" cy="5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51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9CA78-DD46-E744-88F5-831180EDE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834" y="182889"/>
            <a:ext cx="5622966" cy="1286937"/>
          </a:xfrm>
        </p:spPr>
        <p:txBody>
          <a:bodyPr/>
          <a:lstStyle/>
          <a:p>
            <a:pPr algn="ctr"/>
            <a:r>
              <a:rPr lang="fr-FR" u="sng" dirty="0">
                <a:latin typeface="Century Gothic" panose="020B0502020202020204" pitchFamily="34" charset="0"/>
              </a:rPr>
              <a:t>Configurer </a:t>
            </a:r>
            <a:r>
              <a:rPr lang="fr-FR" u="sng">
                <a:latin typeface="Century Gothic" panose="020B0502020202020204" pitchFamily="34" charset="0"/>
              </a:rPr>
              <a:t>un</a:t>
            </a:r>
            <a:r>
              <a:rPr lang="fr-FR" u="sng" dirty="0">
                <a:latin typeface="Century Gothic" panose="020B0502020202020204" pitchFamily="34" charset="0"/>
              </a:rPr>
              <a:t> transfert depuis le mail académique</a:t>
            </a:r>
          </a:p>
        </p:txBody>
      </p:sp>
      <p:pic>
        <p:nvPicPr>
          <p:cNvPr id="6" name="Espace réservé du contenu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6A393B24-D98B-F14D-8346-225656918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0" y="746479"/>
            <a:ext cx="2122433" cy="536504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14BEF9-3609-3946-9CA2-0FDD2876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2</a:t>
            </a:fld>
            <a:endParaRPr lang="fr-FR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F2207E1-4114-AC4F-83C8-A3B73974A045}"/>
              </a:ext>
            </a:extLst>
          </p:cNvPr>
          <p:cNvCxnSpPr>
            <a:cxnSpLocks/>
          </p:cNvCxnSpPr>
          <p:nvPr/>
        </p:nvCxnSpPr>
        <p:spPr>
          <a:xfrm flipH="1" flipV="1">
            <a:off x="2743200" y="1469826"/>
            <a:ext cx="819397" cy="7627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 16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F2AA9F95-05F4-F245-9D00-E914A30BD7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403" y="1906584"/>
            <a:ext cx="2942438" cy="4204937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B686907-805B-D946-AEF3-66F5467F47EB}"/>
              </a:ext>
            </a:extLst>
          </p:cNvPr>
          <p:cNvCxnSpPr>
            <a:cxnSpLocks/>
          </p:cNvCxnSpPr>
          <p:nvPr/>
        </p:nvCxnSpPr>
        <p:spPr>
          <a:xfrm>
            <a:off x="4816839" y="4959830"/>
            <a:ext cx="883317" cy="56467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D78130A8-D04A-474B-BC2F-BB9DD6316977}"/>
              </a:ext>
            </a:extLst>
          </p:cNvPr>
          <p:cNvSpPr txBox="1"/>
          <p:nvPr/>
        </p:nvSpPr>
        <p:spPr>
          <a:xfrm>
            <a:off x="3381781" y="2018806"/>
            <a:ext cx="198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1. Cliquer sur « Préférences »…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E5F2411-CD1D-8648-B2B9-135AEE22FA1F}"/>
              </a:ext>
            </a:extLst>
          </p:cNvPr>
          <p:cNvSpPr txBox="1"/>
          <p:nvPr/>
        </p:nvSpPr>
        <p:spPr>
          <a:xfrm>
            <a:off x="3188523" y="4625440"/>
            <a:ext cx="198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2. Puis sur « Courrier »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DA96D6-D802-4648-BEA2-72DB71EB10B3}"/>
              </a:ext>
            </a:extLst>
          </p:cNvPr>
          <p:cNvSpPr/>
          <p:nvPr/>
        </p:nvSpPr>
        <p:spPr>
          <a:xfrm>
            <a:off x="5700156" y="2517569"/>
            <a:ext cx="2675014" cy="593766"/>
          </a:xfrm>
          <a:prstGeom prst="rect">
            <a:avLst/>
          </a:prstGeom>
          <a:gradFill flip="none" rotWithShape="1">
            <a:gsLst>
              <a:gs pos="0">
                <a:srgbClr val="509A98"/>
              </a:gs>
              <a:gs pos="100000">
                <a:srgbClr val="509A9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FBC408-0CFF-6347-9910-F0AAC85AE056}"/>
              </a:ext>
            </a:extLst>
          </p:cNvPr>
          <p:cNvSpPr/>
          <p:nvPr/>
        </p:nvSpPr>
        <p:spPr>
          <a:xfrm>
            <a:off x="805400" y="1199408"/>
            <a:ext cx="1664668" cy="427512"/>
          </a:xfrm>
          <a:prstGeom prst="rect">
            <a:avLst/>
          </a:prstGeom>
          <a:gradFill flip="none" rotWithShape="1">
            <a:gsLst>
              <a:gs pos="0">
                <a:srgbClr val="509A98"/>
              </a:gs>
              <a:gs pos="100000">
                <a:srgbClr val="509A9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A895E1-5E1F-5448-B7B7-FE50C38D7BDA}"/>
              </a:ext>
            </a:extLst>
          </p:cNvPr>
          <p:cNvSpPr/>
          <p:nvPr/>
        </p:nvSpPr>
        <p:spPr>
          <a:xfrm>
            <a:off x="826465" y="1769422"/>
            <a:ext cx="1780734" cy="249383"/>
          </a:xfrm>
          <a:prstGeom prst="rect">
            <a:avLst/>
          </a:prstGeom>
          <a:solidFill>
            <a:srgbClr val="E2DF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9803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C1558-9829-204B-9A00-3FBCA45B3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8821"/>
            <a:ext cx="9144000" cy="1286937"/>
          </a:xfrm>
        </p:spPr>
        <p:txBody>
          <a:bodyPr>
            <a:normAutofit/>
          </a:bodyPr>
          <a:lstStyle/>
          <a:p>
            <a:pPr algn="ctr"/>
            <a:r>
              <a:rPr lang="fr-FR" sz="2400" u="sng" dirty="0">
                <a:latin typeface="Century Gothic" panose="020B0502020202020204" pitchFamily="34" charset="0"/>
              </a:rPr>
              <a:t>Configurer </a:t>
            </a:r>
            <a:r>
              <a:rPr lang="fr-FR" sz="2400" u="sng">
                <a:latin typeface="Century Gothic" panose="020B0502020202020204" pitchFamily="34" charset="0"/>
              </a:rPr>
              <a:t>un</a:t>
            </a:r>
            <a:r>
              <a:rPr lang="fr-FR" sz="2400" u="sng" dirty="0">
                <a:latin typeface="Century Gothic" panose="020B0502020202020204" pitchFamily="34" charset="0"/>
              </a:rPr>
              <a:t> transfert depuis le mail académique</a:t>
            </a: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77DFB6-BBA0-534C-B13F-FC58FC2F3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3</a:t>
            </a:fld>
            <a:endParaRPr lang="fr-FR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8D5BC7FB-70D1-094E-A8A2-E28399EE26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15" y="2014355"/>
            <a:ext cx="8583969" cy="3324596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319A61-7B0C-5145-892A-D9F27D9D66F3}"/>
              </a:ext>
            </a:extLst>
          </p:cNvPr>
          <p:cNvCxnSpPr>
            <a:cxnSpLocks/>
          </p:cNvCxnSpPr>
          <p:nvPr/>
        </p:nvCxnSpPr>
        <p:spPr>
          <a:xfrm>
            <a:off x="4211144" y="2616549"/>
            <a:ext cx="1038189" cy="53368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673CD76-9835-D04D-A6CA-8DEC19EB3425}"/>
              </a:ext>
            </a:extLst>
          </p:cNvPr>
          <p:cNvCxnSpPr>
            <a:cxnSpLocks/>
          </p:cNvCxnSpPr>
          <p:nvPr/>
        </p:nvCxnSpPr>
        <p:spPr>
          <a:xfrm flipH="1" flipV="1">
            <a:off x="415637" y="3667332"/>
            <a:ext cx="190005" cy="146506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241D996-CD1B-C64C-A804-5F2286606BEC}"/>
              </a:ext>
            </a:extLst>
          </p:cNvPr>
          <p:cNvCxnSpPr>
            <a:cxnSpLocks/>
          </p:cNvCxnSpPr>
          <p:nvPr/>
        </p:nvCxnSpPr>
        <p:spPr>
          <a:xfrm flipH="1" flipV="1">
            <a:off x="2225279" y="4267200"/>
            <a:ext cx="927617" cy="6666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7D16F46-8659-3844-9CDC-EFE072DC284D}"/>
              </a:ext>
            </a:extLst>
          </p:cNvPr>
          <p:cNvCxnSpPr>
            <a:cxnSpLocks/>
          </p:cNvCxnSpPr>
          <p:nvPr/>
        </p:nvCxnSpPr>
        <p:spPr>
          <a:xfrm flipV="1">
            <a:off x="7437895" y="3174685"/>
            <a:ext cx="782826" cy="49264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E9188605-9A36-B54C-853B-D2C7846E2192}"/>
              </a:ext>
            </a:extLst>
          </p:cNvPr>
          <p:cNvSpPr txBox="1"/>
          <p:nvPr/>
        </p:nvSpPr>
        <p:spPr>
          <a:xfrm>
            <a:off x="2225279" y="2106877"/>
            <a:ext cx="1985865" cy="5847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1. Cliquer sur « Transfert »…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F9344A3-5787-824D-85FA-A5DC46296D40}"/>
              </a:ext>
            </a:extLst>
          </p:cNvPr>
          <p:cNvSpPr txBox="1"/>
          <p:nvPr/>
        </p:nvSpPr>
        <p:spPr>
          <a:xfrm>
            <a:off x="334414" y="5110138"/>
            <a:ext cx="243253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entury Gothic" panose="020B0502020202020204" pitchFamily="34" charset="0"/>
              </a:rPr>
              <a:t>2. Activer le transfert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06CD18-0782-8446-A8D3-54D4D5A2EDEB}"/>
              </a:ext>
            </a:extLst>
          </p:cNvPr>
          <p:cNvSpPr txBox="1"/>
          <p:nvPr/>
        </p:nvSpPr>
        <p:spPr>
          <a:xfrm>
            <a:off x="3028836" y="4894540"/>
            <a:ext cx="2516941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entury Gothic" panose="020B0502020202020204" pitchFamily="34" charset="0"/>
              </a:rPr>
              <a:t>3. Renseigner le mail pour le transfert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09C8DDB-7C3E-DC47-9B92-99E20792A088}"/>
              </a:ext>
            </a:extLst>
          </p:cNvPr>
          <p:cNvSpPr txBox="1"/>
          <p:nvPr/>
        </p:nvSpPr>
        <p:spPr>
          <a:xfrm>
            <a:off x="5853633" y="3676653"/>
            <a:ext cx="2516941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Century Gothic" panose="020B0502020202020204" pitchFamily="34" charset="0"/>
              </a:rPr>
              <a:t>4. Enregistrer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2E4E1E-8C6A-BA43-B2D6-431BF24F501E}"/>
              </a:ext>
            </a:extLst>
          </p:cNvPr>
          <p:cNvSpPr/>
          <p:nvPr/>
        </p:nvSpPr>
        <p:spPr>
          <a:xfrm>
            <a:off x="787400" y="3835400"/>
            <a:ext cx="2700867" cy="335700"/>
          </a:xfrm>
          <a:prstGeom prst="rect">
            <a:avLst/>
          </a:prstGeom>
          <a:solidFill>
            <a:srgbClr val="F9F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27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BE327C-1B4B-1A49-B973-FC5AC1F4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Utiliser son Webmail personnel pour envoyer des messages </a:t>
            </a:r>
            <a:r>
              <a:rPr lang="fr-FR" u="sng"/>
              <a:t>avec son adresse académique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47FDC4-71A6-404A-92A3-720D5DECF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Vous devez chercher dans les paramètres de votre webmail la fonctionnalité qui permet « </a:t>
            </a:r>
            <a:r>
              <a:rPr lang="fr-MQ" altLang="fr-MQ">
                <a:solidFill>
                  <a:srgbClr val="3C4043"/>
                </a:solidFill>
                <a:latin typeface="Roboto"/>
              </a:rPr>
              <a:t>d’envoyer des e-mails en tant que » </a:t>
            </a:r>
            <a:r>
              <a:rPr lang="fr-MQ" altLang="fr-MQ" b="0">
                <a:solidFill>
                  <a:srgbClr val="3C4043"/>
                </a:solidFill>
                <a:latin typeface="Roboto"/>
              </a:rPr>
              <a:t>ou « </a:t>
            </a:r>
            <a:r>
              <a:rPr lang="fr-MQ" altLang="fr-MQ">
                <a:solidFill>
                  <a:srgbClr val="3C4043"/>
                </a:solidFill>
                <a:latin typeface="Roboto"/>
              </a:rPr>
              <a:t>envoyer des mails depuis ma boite avec un autre alias </a:t>
            </a:r>
            <a:r>
              <a:rPr lang="fr-MQ" altLang="fr-MQ" b="0">
                <a:solidFill>
                  <a:srgbClr val="3C4043"/>
                </a:solidFill>
                <a:latin typeface="Roboto"/>
              </a:rPr>
              <a:t>»</a:t>
            </a: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MQ" altLang="fr-MQ" b="0">
              <a:solidFill>
                <a:srgbClr val="3C4043"/>
              </a:solidFill>
              <a:latin typeface="Roboto"/>
            </a:endParaRP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Fonctionnalité présentante pour la majorité des webmail.</a:t>
            </a: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Service non disponible depuis le webmail d’ORANGE</a:t>
            </a: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MQ" altLang="fr-MQ" b="0">
              <a:solidFill>
                <a:srgbClr val="3C4043"/>
              </a:solidFill>
              <a:latin typeface="Roboto"/>
            </a:endParaRPr>
          </a:p>
          <a:p>
            <a:pPr marL="0" indent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Une fois le service activé, pensez à configurer certains  paramètresutiles :</a:t>
            </a:r>
          </a:p>
          <a:p>
            <a:pPr marL="935831" indent="-125016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-En réponse avec un message utilisation de l’adresse à laquelle a été envoyé le message</a:t>
            </a:r>
          </a:p>
          <a:p>
            <a:pPr marL="935831" indent="-125016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- </a:t>
            </a:r>
            <a:r>
              <a:rPr lang="fr-FR" altLang="fr-MQ" b="0" dirty="0">
                <a:solidFill>
                  <a:srgbClr val="3C4043"/>
                </a:solidFill>
                <a:latin typeface="Roboto"/>
              </a:rPr>
              <a:t>D</a:t>
            </a:r>
            <a:r>
              <a:rPr lang="fr-MQ" altLang="fr-MQ" b="0">
                <a:solidFill>
                  <a:srgbClr val="3C4043"/>
                </a:solidFill>
                <a:latin typeface="Roboto"/>
              </a:rPr>
              <a:t>élégation des droits sur les marquages « lu » et « non lu »</a:t>
            </a:r>
          </a:p>
          <a:p>
            <a:pPr marL="935831" indent="-125016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fr-MQ" altLang="fr-MQ" b="0">
                <a:solidFill>
                  <a:srgbClr val="3C4043"/>
                </a:solidFill>
                <a:latin typeface="Roboto"/>
              </a:rPr>
              <a:t>-faire attention à la gestion des alias pour votre webmail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CAED5C-050A-C64C-A187-39C2731C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A786685B-2977-D546-9E3D-3CA676A47F0C}" type="slidenum">
              <a:rPr lang="fr-FR"/>
              <a:pPr defTabSz="342900"/>
              <a:t>4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5BB1A-B5C5-644F-A1A7-6F49F01E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71875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MQ" altLang="fr-MQ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031" name="Picture 7" descr="puis">
            <a:extLst>
              <a:ext uri="{FF2B5EF4-FFF2-40B4-BE49-F238E27FC236}">
                <a16:creationId xmlns:a16="http://schemas.microsoft.com/office/drawing/2014/main" id="{E0934080-8F98-4541-A1D2-ED33CA387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2788" y="-485775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uis">
            <a:extLst>
              <a:ext uri="{FF2B5EF4-FFF2-40B4-BE49-F238E27FC236}">
                <a16:creationId xmlns:a16="http://schemas.microsoft.com/office/drawing/2014/main" id="{D3309C9C-B555-0549-9038-4733DC2A8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6494" y="873919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45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5DAD09-8834-7A4D-A7A3-9185C153B97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defTabSz="342900"/>
            <a:endParaRPr lang="fr-MQ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3EBFF1C-A42C-E647-9259-75BEDA7D5A4D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CF7391-9835-6E4C-A2EB-BA52B1E163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42900"/>
            <a:fld id="{B6F15528-21DE-4FAA-801E-634DDDAF4B2B}" type="slidenum">
              <a:rPr lang="fr-FR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/>
              <a:t>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040836F-AEA6-45E3-B2A2-CF6F96D0CF67}"/>
              </a:ext>
            </a:extLst>
          </p:cNvPr>
          <p:cNvGrpSpPr/>
          <p:nvPr/>
        </p:nvGrpSpPr>
        <p:grpSpPr>
          <a:xfrm>
            <a:off x="496205" y="431222"/>
            <a:ext cx="8070923" cy="5912214"/>
            <a:chOff x="1377361" y="994419"/>
            <a:chExt cx="6415012" cy="432799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2C40FBD-C3B4-8342-A1FF-986401F60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77361" y="1559624"/>
              <a:ext cx="3965054" cy="376279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6FE1F51-C890-544A-A5FB-457C5A3FF77B}"/>
                </a:ext>
              </a:extLst>
            </p:cNvPr>
            <p:cNvSpPr txBox="1"/>
            <p:nvPr/>
          </p:nvSpPr>
          <p:spPr>
            <a:xfrm>
              <a:off x="5623330" y="2169884"/>
              <a:ext cx="2169043" cy="6463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2. Sélectionner l’onglet Comptes et importation (ou comptes)</a:t>
              </a:r>
            </a:p>
          </p:txBody>
        </p: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9C1BAAB3-2573-6F41-807F-546E998476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9484" y="2357999"/>
              <a:ext cx="1622187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C1C5963-7E46-AC4B-843A-D5B6345A6614}"/>
                </a:ext>
              </a:extLst>
            </p:cNvPr>
            <p:cNvSpPr txBox="1"/>
            <p:nvPr/>
          </p:nvSpPr>
          <p:spPr>
            <a:xfrm>
              <a:off x="5580174" y="3810434"/>
              <a:ext cx="2169043" cy="101566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3. cliquez sur Ajouter une autre adresse e-mail.</a:t>
              </a:r>
            </a:p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Saisissez votre nom et l'adresse d'expédition que vous souhaitez utiliser.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782B70B5-7F0A-8940-8B5D-EBAE322CE2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7225" y="4052801"/>
              <a:ext cx="2362967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F318235-8573-5D46-8C97-1E5AF01B8E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89003" y="1312304"/>
              <a:ext cx="923142" cy="22328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DC590C8-8081-3D47-ABB9-D5EF2DF05CBD}"/>
                </a:ext>
              </a:extLst>
            </p:cNvPr>
            <p:cNvSpPr/>
            <p:nvPr/>
          </p:nvSpPr>
          <p:spPr>
            <a:xfrm>
              <a:off x="1377361" y="3616399"/>
              <a:ext cx="3705002" cy="1102893"/>
            </a:xfrm>
            <a:prstGeom prst="rect">
              <a:avLst/>
            </a:prstGeom>
            <a:noFill/>
            <a:ln w="28575">
              <a:solidFill>
                <a:srgbClr val="8B2934"/>
              </a:solidFill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Titre 1">
              <a:extLst>
                <a:ext uri="{FF2B5EF4-FFF2-40B4-BE49-F238E27FC236}">
                  <a16:creationId xmlns:a16="http://schemas.microsoft.com/office/drawing/2014/main" id="{C7A9CD2B-065A-A440-BE8D-5A33CE5C2603}"/>
                </a:ext>
              </a:extLst>
            </p:cNvPr>
            <p:cNvSpPr txBox="1">
              <a:spLocks/>
            </p:cNvSpPr>
            <p:nvPr/>
          </p:nvSpPr>
          <p:spPr>
            <a:xfrm>
              <a:off x="2578395" y="994419"/>
              <a:ext cx="5079705" cy="317869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1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charset="0"/>
                  <a:ea typeface="Arial Black" charset="0"/>
                  <a:cs typeface="Arial Black" charset="0"/>
                </a:defRPr>
              </a:lvl1pPr>
            </a:lstStyle>
            <a:p>
              <a:r>
                <a:rPr lang="fr-FR" sz="18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Procédure Webmail GMAIL 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B47EC71-1634-DB46-84BB-25A15C141F3F}"/>
                </a:ext>
              </a:extLst>
            </p:cNvPr>
            <p:cNvSpPr txBox="1"/>
            <p:nvPr/>
          </p:nvSpPr>
          <p:spPr>
            <a:xfrm>
              <a:off x="5678572" y="1538544"/>
              <a:ext cx="1989344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fr-FR" sz="1200" b="1">
                  <a:solidFill>
                    <a:prstClr val="black"/>
                  </a:solidFill>
                  <a:latin typeface="Century Gothic" panose="020B0502020202020204" pitchFamily="34" charset="0"/>
                </a:rPr>
                <a:t>1. Paramètres/ afficher tous les paramètres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0FD3B9D2-077A-554C-B176-307D8EC46C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72565" y="1769377"/>
              <a:ext cx="1059107" cy="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6703EC8-30AD-2049-AAFA-E6C5756802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 radius="1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8137" y="3709883"/>
              <a:ext cx="805307" cy="123603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A1F6391-C5D2-9B41-BB66-33E7F0295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 radius="1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21615" y="3857470"/>
              <a:ext cx="576707" cy="88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4722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D17B5994-2328-754B-A07F-E4C2D7D7A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0" y="361856"/>
            <a:ext cx="5488293" cy="19574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78EA00D-8096-4447-8DCB-7E901AB6BFDB}"/>
              </a:ext>
            </a:extLst>
          </p:cNvPr>
          <p:cNvSpPr/>
          <p:nvPr/>
        </p:nvSpPr>
        <p:spPr>
          <a:xfrm>
            <a:off x="352067" y="4215529"/>
            <a:ext cx="1394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8. Configurer les paramètres du transfert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D44BC0-16B2-6B4E-8F64-794AD27EA049}"/>
              </a:ext>
            </a:extLst>
          </p:cNvPr>
          <p:cNvSpPr/>
          <p:nvPr/>
        </p:nvSpPr>
        <p:spPr>
          <a:xfrm>
            <a:off x="4373416" y="4111168"/>
            <a:ext cx="2579834" cy="343627"/>
          </a:xfrm>
          <a:prstGeom prst="rect">
            <a:avLst/>
          </a:prstGeom>
          <a:noFill/>
          <a:ln w="28575">
            <a:solidFill>
              <a:srgbClr val="8B2934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36A13EA1-6FFD-CA4F-8ADF-F790DE261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850" y="3429000"/>
            <a:ext cx="5531919" cy="273569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E51CA2E-4CF5-684D-A7D0-C8E14AB52E83}"/>
              </a:ext>
            </a:extLst>
          </p:cNvPr>
          <p:cNvSpPr/>
          <p:nvPr/>
        </p:nvSpPr>
        <p:spPr>
          <a:xfrm>
            <a:off x="3471850" y="5185864"/>
            <a:ext cx="4318846" cy="978833"/>
          </a:xfrm>
          <a:prstGeom prst="rect">
            <a:avLst/>
          </a:prstGeom>
          <a:noFill/>
          <a:ln w="28575">
            <a:solidFill>
              <a:srgbClr val="8B2934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85F30C30-34C1-A846-8005-7009BF50C8DC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1746797" y="4454795"/>
            <a:ext cx="2825203" cy="839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7C04183-119B-2648-905D-66DCA3222DEB}"/>
              </a:ext>
            </a:extLst>
          </p:cNvPr>
          <p:cNvCxnSpPr>
            <a:cxnSpLocks/>
            <a:stCxn id="26" idx="3"/>
            <a:endCxn id="31" idx="1"/>
          </p:cNvCxnSpPr>
          <p:nvPr/>
        </p:nvCxnSpPr>
        <p:spPr>
          <a:xfrm>
            <a:off x="1746797" y="4538695"/>
            <a:ext cx="1725053" cy="113658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EA23BD-8C8F-8B4E-9FAF-81620E2816F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6D5636-D618-D14C-AFBD-7C0F2C4CA04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42900"/>
            <a:fld id="{B6F15528-21DE-4FAA-801E-634DDDAF4B2B}" type="slidenum">
              <a:rPr lang="fr-FR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/>
              <a:t>6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0E3F1E-4364-A04F-9306-B9828A3868F1}"/>
              </a:ext>
            </a:extLst>
          </p:cNvPr>
          <p:cNvSpPr txBox="1"/>
          <p:nvPr/>
        </p:nvSpPr>
        <p:spPr>
          <a:xfrm>
            <a:off x="6555858" y="881362"/>
            <a:ext cx="2169043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4. Saisissez votre nom et l'adresse d'expédition que vous souhaitez utiliser.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28B753C-DBB6-FB41-AFF6-63ACC7CE0B95}"/>
              </a:ext>
            </a:extLst>
          </p:cNvPr>
          <p:cNvCxnSpPr>
            <a:cxnSpLocks/>
          </p:cNvCxnSpPr>
          <p:nvPr/>
        </p:nvCxnSpPr>
        <p:spPr>
          <a:xfrm flipH="1">
            <a:off x="4016267" y="1340581"/>
            <a:ext cx="216863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A292F-5217-3F43-A40E-AE6E9F53CDC9}"/>
              </a:ext>
            </a:extLst>
          </p:cNvPr>
          <p:cNvSpPr/>
          <p:nvPr/>
        </p:nvSpPr>
        <p:spPr>
          <a:xfrm>
            <a:off x="5799015" y="1936772"/>
            <a:ext cx="1991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5.Cliquez sur Étape suivante puis Envoyer la validation.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97A27ED-526D-4E44-84D1-1B3145A7300D}"/>
              </a:ext>
            </a:extLst>
          </p:cNvPr>
          <p:cNvCxnSpPr>
            <a:cxnSpLocks/>
          </p:cNvCxnSpPr>
          <p:nvPr/>
        </p:nvCxnSpPr>
        <p:spPr>
          <a:xfrm flipH="1" flipV="1">
            <a:off x="3798542" y="2148918"/>
            <a:ext cx="1815691" cy="115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99A0C9A-7B2E-2544-9181-B2CB3027B2C3}"/>
              </a:ext>
            </a:extLst>
          </p:cNvPr>
          <p:cNvSpPr/>
          <p:nvPr/>
        </p:nvSpPr>
        <p:spPr>
          <a:xfrm>
            <a:off x="1418867" y="2629453"/>
            <a:ext cx="6404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6. Se connecter à son </a:t>
            </a:r>
            <a:r>
              <a:rPr lang="fr-FR" sz="1200" b="1">
                <a:solidFill>
                  <a:prstClr val="black"/>
                </a:solidFill>
                <a:latin typeface="Century Gothic" panose="020B0502020202020204" pitchFamily="34" charset="0"/>
              </a:rPr>
              <a:t>Webmail</a:t>
            </a:r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professionnel</a:t>
            </a:r>
          </a:p>
          <a:p>
            <a:pPr defTabSz="342900"/>
            <a:endParaRPr lang="fr-FR" sz="12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7. Cliquer sur le lien de validation envoyé par votre adresse </a:t>
            </a:r>
            <a:r>
              <a:rPr lang="fr-FR" sz="1200" b="1">
                <a:solidFill>
                  <a:prstClr val="black"/>
                </a:solidFill>
                <a:latin typeface="Century Gothic" panose="020B0502020202020204" pitchFamily="34" charset="0"/>
              </a:rPr>
              <a:t>Gmail</a:t>
            </a:r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à votre adresse mail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3800978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398D018-6C50-7449-A3F0-FFBC813D09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84"/>
          <a:stretch/>
        </p:blipFill>
        <p:spPr>
          <a:xfrm>
            <a:off x="346041" y="410251"/>
            <a:ext cx="4983198" cy="507368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E03F689-D0DF-8D49-8CD2-304408C2107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defTabSz="342900"/>
            <a:endParaRPr lang="fr-MQ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663799-517D-F740-8D64-AE38E2ACCAC8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8D6E79-D819-2C4E-B359-AF331AB1BAC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42900"/>
            <a:fld id="{B6F15528-21DE-4FAA-801E-634DDDAF4B2B}" type="slidenum">
              <a:rPr lang="fr-FR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/>
              <a:t>7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E8FDDD-9428-A841-AEFC-0E8075A18C31}"/>
              </a:ext>
            </a:extLst>
          </p:cNvPr>
          <p:cNvSpPr txBox="1"/>
          <p:nvPr/>
        </p:nvSpPr>
        <p:spPr>
          <a:xfrm>
            <a:off x="5685942" y="630861"/>
            <a:ext cx="3428353" cy="138499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Possibilité de choisir son adresse d’expédition</a:t>
            </a:r>
          </a:p>
          <a:p>
            <a:pPr algn="ctr" defTabSz="342900"/>
            <a:endParaRPr lang="fr-FR" sz="12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Penser à faire la sélection si vous n’avez pas cocher dans les paramètres</a:t>
            </a:r>
          </a:p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« Répondre avec l’adresse à laquelle le mail a été envoyé »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CC1C7B7-CBB0-8341-9BF7-E3408B0EBD29}"/>
              </a:ext>
            </a:extLst>
          </p:cNvPr>
          <p:cNvCxnSpPr>
            <a:cxnSpLocks/>
          </p:cNvCxnSpPr>
          <p:nvPr/>
        </p:nvCxnSpPr>
        <p:spPr>
          <a:xfrm flipH="1">
            <a:off x="4642643" y="1088984"/>
            <a:ext cx="104329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DD8D195-E473-884F-B321-274AA2073AB9}"/>
              </a:ext>
            </a:extLst>
          </p:cNvPr>
          <p:cNvSpPr txBox="1"/>
          <p:nvPr/>
        </p:nvSpPr>
        <p:spPr>
          <a:xfrm>
            <a:off x="5685942" y="3806829"/>
            <a:ext cx="3229458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Possibilité d’ajouter une signature automatique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0EC9C26-189B-7548-B8E5-43C9E961F095}"/>
              </a:ext>
            </a:extLst>
          </p:cNvPr>
          <p:cNvCxnSpPr>
            <a:cxnSpLocks/>
          </p:cNvCxnSpPr>
          <p:nvPr/>
        </p:nvCxnSpPr>
        <p:spPr>
          <a:xfrm flipH="1" flipV="1">
            <a:off x="2882882" y="2694589"/>
            <a:ext cx="2803060" cy="142386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73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2951" y="3901509"/>
            <a:ext cx="8058150" cy="1679346"/>
          </a:xfrm>
        </p:spPr>
        <p:txBody>
          <a:bodyPr/>
          <a:lstStyle/>
          <a:p>
            <a:r>
              <a:rPr lang="fr-FR" dirty="0"/>
              <a:t>Contacter l’équipe numérique: </a:t>
            </a:r>
            <a:br>
              <a:rPr lang="fr-FR" dirty="0"/>
            </a:br>
            <a:r>
              <a:rPr lang="fr-FR" dirty="0"/>
              <a:t>Séverine ELY-MARIUS, IAN –SVT </a:t>
            </a:r>
            <a:br>
              <a:rPr lang="fr-FR" dirty="0"/>
            </a:br>
            <a:r>
              <a:rPr lang="fr-FR" dirty="0">
                <a:hlinkClick r:id="rId2"/>
              </a:rPr>
              <a:t>severine-valeri.ely-marius@ac-martinique.fr</a:t>
            </a:r>
            <a:br>
              <a:rPr lang="fr-FR" dirty="0"/>
            </a:br>
            <a:r>
              <a:rPr lang="fr-FR" dirty="0"/>
              <a:t>Ludovic ZOZIME, Référent académique pour les ressources du 2</a:t>
            </a:r>
            <a:r>
              <a:rPr lang="fr-FR" baseline="30000" dirty="0"/>
              <a:t>nd</a:t>
            </a:r>
            <a:r>
              <a:rPr lang="fr-FR" dirty="0"/>
              <a:t> degré </a:t>
            </a:r>
            <a:br>
              <a:rPr lang="fr-FR" dirty="0"/>
            </a:br>
            <a:r>
              <a:rPr lang="fr-FR" dirty="0">
                <a:hlinkClick r:id="rId3"/>
              </a:rPr>
              <a:t>Ludovic-Mathieu.Zozime@ac-martinique.fr</a:t>
            </a:r>
            <a:r>
              <a:rPr lang="fr-FR" dirty="0"/>
              <a:t>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057" y="5010774"/>
            <a:ext cx="910672" cy="5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81021"/>
      </p:ext>
    </p:extLst>
  </p:cSld>
  <p:clrMapOvr>
    <a:masterClrMapping/>
  </p:clrMapOvr>
</p:sld>
</file>

<file path=ppt/theme/theme1.xml><?xml version="1.0" encoding="utf-8"?>
<a:theme xmlns:a="http://schemas.openxmlformats.org/drawingml/2006/main" name="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age de presentation et de 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page de presentation et de 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11CBDF24E87429AD9C0273156F54A" ma:contentTypeVersion="1" ma:contentTypeDescription="Crée un document." ma:contentTypeScope="" ma:versionID="119f9b1cd9f589f93a03fb976800c80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3c27bd0fcb797d0a61d91e17cfc962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95CEEE5-92C4-4676-ADC3-FF5949841B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9EAD5D-29AB-4724-938D-960F20175EB1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7E18C37-4CFE-4B35-97A3-E3D50F0274FF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3244</TotalTime>
  <Words>358</Words>
  <Application>Microsoft Macintosh PowerPoint</Application>
  <PresentationFormat>Affichage à l'écran (4:3)</PresentationFormat>
  <Paragraphs>44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8</vt:i4>
      </vt:variant>
    </vt:vector>
  </HeadingPairs>
  <TitlesOfParts>
    <vt:vector size="21" baseType="lpstr">
      <vt:lpstr>Arial</vt:lpstr>
      <vt:lpstr>Arial Black</vt:lpstr>
      <vt:lpstr>Calibri</vt:lpstr>
      <vt:lpstr>Century Gothic</vt:lpstr>
      <vt:lpstr>Roboto</vt:lpstr>
      <vt:lpstr>Wingdings</vt:lpstr>
      <vt:lpstr>pages de contenus</vt:lpstr>
      <vt:lpstr>1_pages de contenus</vt:lpstr>
      <vt:lpstr>page de presentation et de partie</vt:lpstr>
      <vt:lpstr>page de sous-partie</vt:lpstr>
      <vt:lpstr>1_page de sous-partie</vt:lpstr>
      <vt:lpstr>page de presentation et de partie</vt:lpstr>
      <vt:lpstr>pages de contenus</vt:lpstr>
      <vt:lpstr>Mail Académique -  Transferts et Réponses</vt:lpstr>
      <vt:lpstr>Configurer un transfert depuis le mail académique</vt:lpstr>
      <vt:lpstr>Configurer un transfert depuis le mail académique</vt:lpstr>
      <vt:lpstr>Utiliser son Webmail personnel pour envoyer des messages avec son adresse académique</vt:lpstr>
      <vt:lpstr>Présentation PowerPoint</vt:lpstr>
      <vt:lpstr>Présentation PowerPoint</vt:lpstr>
      <vt:lpstr>Présentation PowerPoint</vt:lpstr>
      <vt:lpstr>Contacter l’équipe numérique:  Séverine ELY-MARIUS, IAN –SVT  severine-valeri.ely-marius@ac-martinique.fr Ludovic ZOZIME, Référent académique pour les ressources du 2nd degré  Ludovic-Mathieu.Zozime@ac-martinique.fr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Administrateur MEN</dc:creator>
  <cp:lastModifiedBy>Ludovic ZOZIME</cp:lastModifiedBy>
  <cp:revision>198</cp:revision>
  <cp:lastPrinted>2020-09-28T03:02:00Z</cp:lastPrinted>
  <dcterms:created xsi:type="dcterms:W3CDTF">2015-02-04T10:43:31Z</dcterms:created>
  <dcterms:modified xsi:type="dcterms:W3CDTF">2020-09-28T03:08:21Z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0x010100AA711CBDF24E87429AD9C0273156F54A</vt:lpwstr>
  </property>
</Properties>
</file>