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4"/>
    <p:sldMasterId id="2147483684" r:id="rId5"/>
    <p:sldMasterId id="2147483659" r:id="rId6"/>
    <p:sldMasterId id="2147483661" r:id="rId7"/>
    <p:sldMasterId id="2147483682" r:id="rId8"/>
  </p:sldMasterIdLst>
  <p:notesMasterIdLst>
    <p:notesMasterId r:id="rId74"/>
  </p:notesMasterIdLst>
  <p:handoutMasterIdLst>
    <p:handoutMasterId r:id="rId75"/>
  </p:handoutMasterIdLst>
  <p:sldIdLst>
    <p:sldId id="271" r:id="rId9"/>
    <p:sldId id="351" r:id="rId10"/>
    <p:sldId id="283" r:id="rId11"/>
    <p:sldId id="280" r:id="rId12"/>
    <p:sldId id="288" r:id="rId13"/>
    <p:sldId id="306" r:id="rId14"/>
    <p:sldId id="307" r:id="rId15"/>
    <p:sldId id="308" r:id="rId16"/>
    <p:sldId id="309" r:id="rId17"/>
    <p:sldId id="310" r:id="rId18"/>
    <p:sldId id="298" r:id="rId19"/>
    <p:sldId id="291" r:id="rId20"/>
    <p:sldId id="289" r:id="rId21"/>
    <p:sldId id="293" r:id="rId22"/>
    <p:sldId id="290" r:id="rId23"/>
    <p:sldId id="302" r:id="rId24"/>
    <p:sldId id="332" r:id="rId25"/>
    <p:sldId id="327" r:id="rId26"/>
    <p:sldId id="328" r:id="rId27"/>
    <p:sldId id="329" r:id="rId28"/>
    <p:sldId id="330" r:id="rId29"/>
    <p:sldId id="324" r:id="rId30"/>
    <p:sldId id="325" r:id="rId31"/>
    <p:sldId id="326" r:id="rId32"/>
    <p:sldId id="292" r:id="rId33"/>
    <p:sldId id="266" r:id="rId34"/>
    <p:sldId id="358" r:id="rId35"/>
    <p:sldId id="357" r:id="rId36"/>
    <p:sldId id="295" r:id="rId37"/>
    <p:sldId id="353" r:id="rId38"/>
    <p:sldId id="354" r:id="rId39"/>
    <p:sldId id="333" r:id="rId40"/>
    <p:sldId id="334" r:id="rId41"/>
    <p:sldId id="346" r:id="rId42"/>
    <p:sldId id="336" r:id="rId43"/>
    <p:sldId id="337" r:id="rId44"/>
    <p:sldId id="340" r:id="rId45"/>
    <p:sldId id="355" r:id="rId46"/>
    <p:sldId id="345" r:id="rId47"/>
    <p:sldId id="356" r:id="rId48"/>
    <p:sldId id="350" r:id="rId49"/>
    <p:sldId id="339" r:id="rId50"/>
    <p:sldId id="341" r:id="rId51"/>
    <p:sldId id="342" r:id="rId52"/>
    <p:sldId id="348" r:id="rId53"/>
    <p:sldId id="299" r:id="rId54"/>
    <p:sldId id="300" r:id="rId55"/>
    <p:sldId id="301" r:id="rId56"/>
    <p:sldId id="304" r:id="rId57"/>
    <p:sldId id="315" r:id="rId58"/>
    <p:sldId id="314" r:id="rId59"/>
    <p:sldId id="297" r:id="rId60"/>
    <p:sldId id="318" r:id="rId61"/>
    <p:sldId id="319" r:id="rId62"/>
    <p:sldId id="320" r:id="rId63"/>
    <p:sldId id="321" r:id="rId64"/>
    <p:sldId id="359" r:id="rId65"/>
    <p:sldId id="360" r:id="rId66"/>
    <p:sldId id="361" r:id="rId67"/>
    <p:sldId id="323" r:id="rId68"/>
    <p:sldId id="305" r:id="rId69"/>
    <p:sldId id="322" r:id="rId70"/>
    <p:sldId id="294" r:id="rId71"/>
    <p:sldId id="331" r:id="rId72"/>
    <p:sldId id="278" r:id="rId7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A6BE"/>
    <a:srgbClr val="005E8B"/>
    <a:srgbClr val="CC0047"/>
    <a:srgbClr val="9B008A"/>
    <a:srgbClr val="D7AC44"/>
    <a:srgbClr val="ECECEC"/>
    <a:srgbClr val="E0B347"/>
    <a:srgbClr val="8B2934"/>
    <a:srgbClr val="6E902B"/>
    <a:srgbClr val="DA0D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31" autoAdjust="0"/>
    <p:restoredTop sz="94701"/>
  </p:normalViewPr>
  <p:slideViewPr>
    <p:cSldViewPr snapToGrid="0" snapToObjects="1">
      <p:cViewPr varScale="1">
        <p:scale>
          <a:sx n="110" d="100"/>
          <a:sy n="110" d="100"/>
        </p:scale>
        <p:origin x="2136" y="168"/>
      </p:cViewPr>
      <p:guideLst>
        <p:guide orient="horz" pos="213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9" d="100"/>
          <a:sy n="139" d="100"/>
        </p:scale>
        <p:origin x="3696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3.xml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9186E-EAA7-3A42-AFD2-CC349621202A}" type="datetimeFigureOut">
              <a:rPr lang="fr-FR" smtClean="0"/>
              <a:t>06/10/2020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815B8-4CE2-F247-96EE-D0C173663B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01493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EF2D4-44B9-F34D-AC77-36ED78FDDA30}" type="datetimeFigureOut">
              <a:rPr lang="fr-FR" smtClean="0"/>
              <a:t>06/10/2020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7BDEA-8EA0-FE4F-8E67-406CE035A2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7604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7BDEA-8EA0-FE4F-8E67-406CE035A26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724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54f693f86d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54f693f86d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9118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54f693f86d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54f693f86d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8519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Grand oral: durée 20 </a:t>
            </a:r>
            <a:r>
              <a:rPr lang="fr-FR" dirty="0" err="1"/>
              <a:t>miniutes</a:t>
            </a:r>
            <a:endParaRPr lang="fr-FR" dirty="0"/>
          </a:p>
          <a:p>
            <a:r>
              <a:rPr lang="fr-FR" dirty="0"/>
              <a:t>5 min : présentation d’une question en lien avec les enjeux de l’un des enseignements de spécialité ou les deux</a:t>
            </a:r>
          </a:p>
          <a:p>
            <a:r>
              <a:rPr lang="fr-FR" dirty="0"/>
              <a:t>10 minutes d’échanges avec le jury pour approfondir, préciser</a:t>
            </a:r>
          </a:p>
          <a:p>
            <a:r>
              <a:rPr lang="fr-FR" dirty="0"/>
              <a:t>5 minutes de présentation du projet d’orientation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7BDEA-8EA0-FE4F-8E67-406CE035A260}" type="slidenum">
              <a:rPr lang="fr-FR" smtClean="0"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509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>
                <a:solidFill>
                  <a:srgbClr val="00A6BE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177800" marR="0" lvl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A6B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6270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627063" marR="0" lvl="3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39791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177800" marR="0" lvl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A6B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6270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627063" marR="0" lvl="3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539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04863" y="1469378"/>
            <a:ext cx="7881937" cy="4397375"/>
          </a:xfrm>
        </p:spPr>
        <p:txBody>
          <a:bodyPr/>
          <a:lstStyle>
            <a:lvl1pPr>
              <a:buClr>
                <a:srgbClr val="00A6BE"/>
              </a:buClr>
              <a:defRPr>
                <a:solidFill>
                  <a:srgbClr val="00A6BE"/>
                </a:solidFill>
              </a:defRPr>
            </a:lvl1pPr>
          </a:lstStyle>
          <a:p>
            <a:pPr lvl="0"/>
            <a:r>
              <a:rPr lang="fr-FR" dirty="0"/>
              <a:t> 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1717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8773" y="69692"/>
            <a:ext cx="8004162" cy="828574"/>
          </a:xfrm>
        </p:spPr>
        <p:txBody>
          <a:bodyPr anchor="b">
            <a:normAutofit/>
          </a:bodyPr>
          <a:lstStyle>
            <a:lvl1pPr algn="l">
              <a:defRPr sz="3000" b="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677333" y="1494531"/>
            <a:ext cx="7923066" cy="32330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7333" y="5367338"/>
            <a:ext cx="792306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925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399168"/>
            <a:ext cx="999312" cy="1332416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798100"/>
            <a:ext cx="7030500" cy="133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2653400"/>
            <a:ext cx="7030500" cy="338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6315968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204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1282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CB62DE8-A8C9-4F1B-9526-1CB697F29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EF555-49E5-40BB-9221-D6716A851256}" type="datetimeFigureOut">
              <a:rPr lang="fr-MQ" smtClean="0"/>
              <a:t>10/6/20</a:t>
            </a:fld>
            <a:endParaRPr lang="fr-MQ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E9F843-5ED5-4970-BAA0-345FAF7F5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CC7725-7AEA-4743-873A-36E7228B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E323-3EE7-4613-992E-37699D998C71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603522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>
                <a:solidFill>
                  <a:srgbClr val="E0B347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35000"/>
              <a:buFont typeface="Arial" charset="0"/>
              <a:buChar char="•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177800" marR="0" lvl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0B347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6270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627063" marR="0" lvl="3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Tx/>
              <a:buFont typeface="Arial"/>
              <a:buChar char="–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>
                <a:solidFill>
                  <a:srgbClr val="E0B347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35000"/>
              <a:buFont typeface="Arial" charset="0"/>
              <a:buChar char="•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177800" marR="0" lvl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0B347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6270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627063" marR="0" lvl="3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Tx/>
              <a:buFont typeface="Arial"/>
              <a:buChar char="–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04863" y="1469378"/>
            <a:ext cx="7881937" cy="4397375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>
                <a:solidFill>
                  <a:srgbClr val="E0B347"/>
                </a:solidFill>
              </a:defRPr>
            </a:lvl1pPr>
          </a:lstStyle>
          <a:p>
            <a:pPr marL="177800" marR="0" lvl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0B347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8773" y="69692"/>
            <a:ext cx="8004162" cy="828574"/>
          </a:xfrm>
        </p:spPr>
        <p:txBody>
          <a:bodyPr anchor="b">
            <a:normAutofit/>
          </a:bodyPr>
          <a:lstStyle>
            <a:lvl1pPr algn="l">
              <a:defRPr sz="3000" b="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677333" y="1494531"/>
            <a:ext cx="7923066" cy="32330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7333" y="5367338"/>
            <a:ext cx="792306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907D-B208-DC44-82F5-2940ECA1C9FA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91"/>
            <a:ext cx="9144000" cy="685130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090594" y="2238108"/>
            <a:ext cx="5826983" cy="1442078"/>
          </a:xfrm>
        </p:spPr>
        <p:txBody>
          <a:bodyPr/>
          <a:lstStyle>
            <a:lvl1pPr>
              <a:defRPr sz="32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090594" y="3716042"/>
            <a:ext cx="5826983" cy="1387175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</a:t>
            </a:r>
            <a:br>
              <a:rPr lang="fr-FR" dirty="0"/>
            </a:br>
            <a:r>
              <a:rPr lang="fr-FR" dirty="0"/>
              <a:t>des sous-titres du masque</a:t>
            </a:r>
          </a:p>
        </p:txBody>
      </p:sp>
      <p:grpSp>
        <p:nvGrpSpPr>
          <p:cNvPr id="10" name="Grouper 9"/>
          <p:cNvGrpSpPr/>
          <p:nvPr userDrawn="1"/>
        </p:nvGrpSpPr>
        <p:grpSpPr>
          <a:xfrm>
            <a:off x="3184313" y="2238108"/>
            <a:ext cx="525531" cy="171686"/>
            <a:chOff x="5391302" y="1426464"/>
            <a:chExt cx="604579" cy="197510"/>
          </a:xfrm>
          <a:solidFill>
            <a:schemeClr val="bg1"/>
          </a:solidFill>
        </p:grpSpPr>
        <p:sp>
          <p:nvSpPr>
            <p:cNvPr id="11" name="Rectangle 10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Rectangle 4"/>
          <p:cNvSpPr/>
          <p:nvPr userDrawn="1"/>
        </p:nvSpPr>
        <p:spPr>
          <a:xfrm>
            <a:off x="982766" y="5623133"/>
            <a:ext cx="717847" cy="897308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96" y="5258665"/>
            <a:ext cx="957056" cy="129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74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8907D-B208-DC44-82F5-2940ECA1C9FA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1309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ctrTitle" hasCustomPrompt="1"/>
          </p:nvPr>
        </p:nvSpPr>
        <p:spPr>
          <a:xfrm>
            <a:off x="3090594" y="2238108"/>
            <a:ext cx="5826983" cy="1442078"/>
          </a:xfrm>
        </p:spPr>
        <p:txBody>
          <a:bodyPr/>
          <a:lstStyle>
            <a:lvl1pPr>
              <a:defRPr sz="32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</a:p>
        </p:txBody>
      </p:sp>
      <p:sp>
        <p:nvSpPr>
          <p:cNvPr id="6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090594" y="3716042"/>
            <a:ext cx="5826983" cy="1387175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</a:t>
            </a:r>
            <a:br>
              <a:rPr lang="fr-FR" dirty="0"/>
            </a:br>
            <a:r>
              <a:rPr lang="fr-FR" dirty="0"/>
              <a:t>des sous-titres du masque</a:t>
            </a:r>
          </a:p>
        </p:txBody>
      </p:sp>
      <p:grpSp>
        <p:nvGrpSpPr>
          <p:cNvPr id="7" name="Grouper 6"/>
          <p:cNvGrpSpPr/>
          <p:nvPr userDrawn="1"/>
        </p:nvGrpSpPr>
        <p:grpSpPr>
          <a:xfrm>
            <a:off x="3184313" y="2238108"/>
            <a:ext cx="525531" cy="171686"/>
            <a:chOff x="5391302" y="1426464"/>
            <a:chExt cx="604579" cy="197510"/>
          </a:xfrm>
          <a:solidFill>
            <a:schemeClr val="bg1"/>
          </a:solidFill>
        </p:grpSpPr>
        <p:sp>
          <p:nvSpPr>
            <p:cNvPr id="8" name="Rectangle 7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71265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fin -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097485" y="3901509"/>
            <a:ext cx="6931817" cy="1679346"/>
          </a:xfrm>
        </p:spPr>
        <p:txBody>
          <a:bodyPr anchor="t" anchorCtr="0">
            <a:normAutofit/>
          </a:bodyPr>
          <a:lstStyle>
            <a:lvl1pPr>
              <a:defRPr sz="1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/>
              <a:t>Contacts :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2471" y="1867896"/>
            <a:ext cx="3735880" cy="155094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7979" y="4895682"/>
            <a:ext cx="1133789" cy="153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21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249851" y="6390910"/>
            <a:ext cx="351529" cy="365125"/>
          </a:xfrm>
        </p:spPr>
        <p:txBody>
          <a:bodyPr/>
          <a:lstStyle/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11069" y="5059680"/>
            <a:ext cx="5590006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011069" y="3370130"/>
            <a:ext cx="5590006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24325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249851" y="6390910"/>
            <a:ext cx="351529" cy="365125"/>
          </a:xfrm>
        </p:spPr>
        <p:txBody>
          <a:bodyPr/>
          <a:lstStyle/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11069" y="5059680"/>
            <a:ext cx="5590006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011069" y="3370130"/>
            <a:ext cx="5590006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7082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05400" y="182889"/>
            <a:ext cx="7881400" cy="1286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05400" y="1476022"/>
            <a:ext cx="7881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 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49942" y="6390910"/>
            <a:ext cx="4504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rgbClr val="40404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4"/>
          <p:cNvSpPr txBox="1">
            <a:spLocks/>
          </p:cNvSpPr>
          <p:nvPr userDrawn="1"/>
        </p:nvSpPr>
        <p:spPr>
          <a:xfrm>
            <a:off x="2369032" y="6146185"/>
            <a:ext cx="3544088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20"/>
              </a:lnSpc>
            </a:pPr>
            <a:endParaRPr lang="fr-FR" sz="900" b="0" i="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320"/>
              </a:lnSpc>
            </a:pPr>
            <a:r>
              <a:rPr lang="fr-FR" sz="9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Titre de la présentation</a:t>
            </a:r>
          </a:p>
        </p:txBody>
      </p:sp>
      <p:sp>
        <p:nvSpPr>
          <p:cNvPr id="15" name="Espace réservé du pied de page 4"/>
          <p:cNvSpPr txBox="1">
            <a:spLocks/>
          </p:cNvSpPr>
          <p:nvPr userDrawn="1"/>
        </p:nvSpPr>
        <p:spPr>
          <a:xfrm>
            <a:off x="6989618" y="6390910"/>
            <a:ext cx="11603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r>
              <a:rPr lang="fr-FR" sz="9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JJ/MM/AAAA</a:t>
            </a:r>
          </a:p>
          <a:p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331" y="6249885"/>
            <a:ext cx="1219200" cy="50615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29" y="6164574"/>
            <a:ext cx="1228164" cy="65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5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5" r:id="rId2"/>
    <p:sldLayoutId id="2147483680" r:id="rId3"/>
    <p:sldLayoutId id="2147483672" r:id="rId4"/>
    <p:sldLayoutId id="2147483689" r:id="rId5"/>
    <p:sldLayoutId id="2147483690" r:id="rId6"/>
    <p:sldLayoutId id="2147483691" r:id="rId7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500" b="1" i="0" kern="1200" cap="none">
          <a:solidFill>
            <a:schemeClr val="tx1">
              <a:lumMod val="75000"/>
              <a:lumOff val="25000"/>
            </a:schemeClr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177800" indent="-177800" algn="l" defTabSz="457200" rtl="0" eaLnBrk="1" latinLnBrk="0" hangingPunct="1">
        <a:spcBef>
          <a:spcPct val="20000"/>
        </a:spcBef>
        <a:buClr>
          <a:srgbClr val="00A6BE"/>
        </a:buClr>
        <a:buSzPct val="114000"/>
        <a:buFont typeface="Wingdings" charset="2"/>
        <a:buChar char="§"/>
        <a:defRPr sz="1800" b="1" i="0" kern="1200">
          <a:solidFill>
            <a:srgbClr val="00A6BE"/>
          </a:solidFill>
          <a:latin typeface="Arial" charset="0"/>
          <a:ea typeface="Arial" charset="0"/>
          <a:cs typeface="Arial" charset="0"/>
        </a:defRPr>
      </a:lvl1pPr>
      <a:lvl2pPr marL="627063" indent="-169863" algn="l" defTabSz="457200" rtl="0" eaLnBrk="1" latinLnBrk="0" hangingPunct="1">
        <a:spcBef>
          <a:spcPct val="20000"/>
        </a:spcBef>
        <a:buClr>
          <a:srgbClr val="00A6BE"/>
        </a:buClr>
        <a:buSzPct val="135000"/>
        <a:buFont typeface="Arial" charset="0"/>
        <a:buChar char="•"/>
        <a:defRPr sz="1300" b="1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627063" indent="0" algn="l" defTabSz="457200" rtl="0" eaLnBrk="1" latinLnBrk="0" hangingPunct="1">
        <a:spcBef>
          <a:spcPct val="20000"/>
        </a:spcBef>
        <a:buFont typeface="Arial" charset="0"/>
        <a:buNone/>
        <a:defRPr sz="13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627063" indent="177800" algn="l" defTabSz="457200" rtl="0" eaLnBrk="1" latinLnBrk="0" hangingPunct="1">
        <a:spcBef>
          <a:spcPct val="20000"/>
        </a:spcBef>
        <a:buClr>
          <a:srgbClr val="00A6BE"/>
        </a:buClr>
        <a:buFont typeface="Arial"/>
        <a:buChar char="–"/>
        <a:defRPr sz="11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806450" indent="0" algn="l" defTabSz="457200" rtl="0" eaLnBrk="1" latinLnBrk="0" hangingPunct="1">
        <a:spcBef>
          <a:spcPct val="20000"/>
        </a:spcBef>
        <a:buFont typeface="Arial"/>
        <a:buNone/>
        <a:defRPr sz="11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05400" y="182889"/>
            <a:ext cx="7881400" cy="1286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05400" y="1476022"/>
            <a:ext cx="7881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 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49942" y="6390910"/>
            <a:ext cx="4504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rgbClr val="40404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4"/>
          <p:cNvSpPr txBox="1">
            <a:spLocks/>
          </p:cNvSpPr>
          <p:nvPr userDrawn="1"/>
        </p:nvSpPr>
        <p:spPr>
          <a:xfrm>
            <a:off x="2369032" y="6146185"/>
            <a:ext cx="3544088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20"/>
              </a:lnSpc>
            </a:pPr>
            <a:endParaRPr lang="fr-FR" sz="900" b="0" i="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320"/>
              </a:lnSpc>
            </a:pPr>
            <a:r>
              <a:rPr lang="fr-FR" sz="9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Titre de la présentation</a:t>
            </a:r>
          </a:p>
        </p:txBody>
      </p:sp>
      <p:sp>
        <p:nvSpPr>
          <p:cNvPr id="15" name="Espace réservé du pied de page 4"/>
          <p:cNvSpPr txBox="1">
            <a:spLocks/>
          </p:cNvSpPr>
          <p:nvPr userDrawn="1"/>
        </p:nvSpPr>
        <p:spPr>
          <a:xfrm>
            <a:off x="6989618" y="6390910"/>
            <a:ext cx="11603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r>
              <a:rPr lang="fr-FR" sz="9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JJ/MM/AAAA</a:t>
            </a:r>
          </a:p>
          <a:p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331" y="6249885"/>
            <a:ext cx="1219200" cy="50615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29" y="6164574"/>
            <a:ext cx="1228164" cy="65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3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500" b="1" i="0" kern="1200" cap="none">
          <a:solidFill>
            <a:schemeClr val="tx1">
              <a:lumMod val="75000"/>
              <a:lumOff val="25000"/>
            </a:schemeClr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177800" indent="-177800" algn="l" defTabSz="457200" rtl="0" eaLnBrk="1" latinLnBrk="0" hangingPunct="1">
        <a:spcBef>
          <a:spcPct val="20000"/>
        </a:spcBef>
        <a:buClr>
          <a:srgbClr val="E0B347"/>
        </a:buClr>
        <a:buSzPct val="114000"/>
        <a:buFont typeface="Wingdings" charset="2"/>
        <a:buChar char="§"/>
        <a:defRPr sz="1800" b="1" i="0" kern="1200">
          <a:solidFill>
            <a:srgbClr val="E0B347"/>
          </a:solidFill>
          <a:latin typeface="Arial" charset="0"/>
          <a:ea typeface="Arial" charset="0"/>
          <a:cs typeface="Arial" charset="0"/>
        </a:defRPr>
      </a:lvl1pPr>
      <a:lvl2pPr marL="627063" indent="-169863" algn="l" defTabSz="457200" rtl="0" eaLnBrk="1" latinLnBrk="0" hangingPunct="1">
        <a:spcBef>
          <a:spcPct val="20000"/>
        </a:spcBef>
        <a:buClr>
          <a:srgbClr val="E0B347"/>
        </a:buClr>
        <a:buSzPct val="135000"/>
        <a:buFont typeface="Arial" charset="0"/>
        <a:buChar char="•"/>
        <a:defRPr sz="1300" b="1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627063" indent="0" algn="l" defTabSz="457200" rtl="0" eaLnBrk="1" latinLnBrk="0" hangingPunct="1">
        <a:spcBef>
          <a:spcPct val="20000"/>
        </a:spcBef>
        <a:buFont typeface="Arial" charset="0"/>
        <a:buNone/>
        <a:defRPr sz="13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627063" indent="177800" algn="l" defTabSz="457200" rtl="0" eaLnBrk="1" latinLnBrk="0" hangingPunct="1">
        <a:spcBef>
          <a:spcPct val="20000"/>
        </a:spcBef>
        <a:buClr>
          <a:srgbClr val="E0B347"/>
        </a:buClr>
        <a:buFont typeface="Arial"/>
        <a:buChar char="–"/>
        <a:defRPr sz="11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806450" indent="0" algn="l" defTabSz="457200" rtl="0" eaLnBrk="1" latinLnBrk="0" hangingPunct="1">
        <a:spcBef>
          <a:spcPct val="20000"/>
        </a:spcBef>
        <a:buFont typeface="Arial"/>
        <a:buNone/>
        <a:defRPr sz="11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97485" y="915840"/>
            <a:ext cx="7982797" cy="254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97486" y="3464803"/>
            <a:ext cx="7589313" cy="1249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</a:t>
            </a:r>
            <a:br>
              <a:rPr lang="fr-FR" dirty="0"/>
            </a:br>
            <a:r>
              <a:rPr lang="fr-FR" dirty="0"/>
              <a:t>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97502" y="6390910"/>
            <a:ext cx="40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404040"/>
                </a:solidFill>
              </a:defRPr>
            </a:lvl1pPr>
          </a:lstStyle>
          <a:p>
            <a:fld id="{1FC8907D-B208-DC44-82F5-2940ECA1C9FA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4"/>
          <p:cNvSpPr txBox="1">
            <a:spLocks/>
          </p:cNvSpPr>
          <p:nvPr userDrawn="1"/>
        </p:nvSpPr>
        <p:spPr>
          <a:xfrm>
            <a:off x="2369032" y="6146185"/>
            <a:ext cx="4620586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br>
              <a:rPr lang="fr-FR" dirty="0">
                <a:solidFill>
                  <a:srgbClr val="00919D"/>
                </a:solidFill>
              </a:rPr>
            </a:b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titre de la présentation</a:t>
            </a:r>
          </a:p>
          <a:p>
            <a:endParaRPr lang="fr-FR" dirty="0"/>
          </a:p>
        </p:txBody>
      </p:sp>
      <p:sp>
        <p:nvSpPr>
          <p:cNvPr id="15" name="Espace réservé du pied de page 4"/>
          <p:cNvSpPr txBox="1">
            <a:spLocks/>
          </p:cNvSpPr>
          <p:nvPr userDrawn="1"/>
        </p:nvSpPr>
        <p:spPr>
          <a:xfrm>
            <a:off x="6989618" y="6390910"/>
            <a:ext cx="11603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JJ/MM/AAAA</a:t>
            </a:r>
          </a:p>
          <a:p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29" y="6164574"/>
            <a:ext cx="1228164" cy="65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64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1" r:id="rId2"/>
    <p:sldLayoutId id="2147483675" r:id="rId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>
              <a:lumMod val="75000"/>
              <a:lumOff val="25000"/>
            </a:schemeClr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rgbClr val="005E8B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1309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011069" y="1855204"/>
            <a:ext cx="5590311" cy="2006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</a:t>
            </a:r>
            <a:br>
              <a:rPr lang="fr-FR" dirty="0"/>
            </a:br>
            <a:r>
              <a:rPr lang="fr-FR" dirty="0"/>
              <a:t>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1069" y="3578946"/>
            <a:ext cx="5590312" cy="1180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</a:t>
            </a:r>
            <a:br>
              <a:rPr lang="fr-FR" dirty="0"/>
            </a:br>
            <a:r>
              <a:rPr lang="fr-FR" dirty="0"/>
              <a:t>les styles du texte du masque</a:t>
            </a:r>
          </a:p>
          <a:p>
            <a:pPr lv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49851" y="6390910"/>
            <a:ext cx="3515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0000"/>
                </a:solidFill>
              </a:defRPr>
            </a:lvl1pPr>
          </a:lstStyle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/>
          <p:cNvSpPr txBox="1">
            <a:spLocks/>
          </p:cNvSpPr>
          <p:nvPr userDrawn="1"/>
        </p:nvSpPr>
        <p:spPr>
          <a:xfrm>
            <a:off x="3095354" y="6146185"/>
            <a:ext cx="4620586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br>
              <a:rPr lang="fr-FR" dirty="0">
                <a:solidFill>
                  <a:srgbClr val="00919D"/>
                </a:solidFill>
              </a:rPr>
            </a:b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titre de la présentation</a:t>
            </a:r>
          </a:p>
          <a:p>
            <a:endParaRPr lang="fr-FR" dirty="0"/>
          </a:p>
        </p:txBody>
      </p:sp>
      <p:sp>
        <p:nvSpPr>
          <p:cNvPr id="12" name="Espace réservé du pied de page 4"/>
          <p:cNvSpPr txBox="1">
            <a:spLocks/>
          </p:cNvSpPr>
          <p:nvPr userDrawn="1"/>
        </p:nvSpPr>
        <p:spPr>
          <a:xfrm>
            <a:off x="6989618" y="6390910"/>
            <a:ext cx="11603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JJ/MM/AAAA</a:t>
            </a:r>
          </a:p>
          <a:p>
            <a:endParaRPr lang="fr-FR" dirty="0"/>
          </a:p>
        </p:txBody>
      </p:sp>
      <p:grpSp>
        <p:nvGrpSpPr>
          <p:cNvPr id="9" name="Grouper 8"/>
          <p:cNvGrpSpPr/>
          <p:nvPr userDrawn="1"/>
        </p:nvGrpSpPr>
        <p:grpSpPr>
          <a:xfrm>
            <a:off x="3121481" y="2132720"/>
            <a:ext cx="525531" cy="171686"/>
            <a:chOff x="5391302" y="1426464"/>
            <a:chExt cx="604579" cy="197510"/>
          </a:xfrm>
          <a:solidFill>
            <a:srgbClr val="00A6BE"/>
          </a:solidFill>
        </p:grpSpPr>
        <p:sp>
          <p:nvSpPr>
            <p:cNvPr id="10" name="Rectangle 9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5E8B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5E8B"/>
                </a:solidFill>
              </a:endParaRPr>
            </a:p>
          </p:txBody>
        </p:sp>
      </p:grpSp>
      <p:sp>
        <p:nvSpPr>
          <p:cNvPr id="5" name="Rectangle 4"/>
          <p:cNvSpPr/>
          <p:nvPr userDrawn="1"/>
        </p:nvSpPr>
        <p:spPr>
          <a:xfrm>
            <a:off x="974221" y="5563312"/>
            <a:ext cx="717846" cy="940038"/>
          </a:xfrm>
          <a:prstGeom prst="rect">
            <a:avLst/>
          </a:prstGeom>
          <a:solidFill>
            <a:srgbClr val="00A6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96" y="5258665"/>
            <a:ext cx="957056" cy="129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1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00A6BE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91"/>
            <a:ext cx="9144000" cy="6851309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011069" y="1855204"/>
            <a:ext cx="5590311" cy="2006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</a:t>
            </a:r>
            <a:br>
              <a:rPr lang="fr-FR" dirty="0"/>
            </a:br>
            <a:r>
              <a:rPr lang="fr-FR" dirty="0"/>
              <a:t>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1069" y="3578946"/>
            <a:ext cx="5590312" cy="1180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</a:t>
            </a:r>
            <a:br>
              <a:rPr lang="fr-FR" dirty="0"/>
            </a:br>
            <a:r>
              <a:rPr lang="fr-FR" dirty="0"/>
              <a:t>les styles du texte du masque</a:t>
            </a:r>
          </a:p>
          <a:p>
            <a:pPr lv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49851" y="6390910"/>
            <a:ext cx="3515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0000"/>
                </a:solidFill>
              </a:defRPr>
            </a:lvl1pPr>
          </a:lstStyle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/>
          <p:cNvSpPr txBox="1">
            <a:spLocks/>
          </p:cNvSpPr>
          <p:nvPr userDrawn="1"/>
        </p:nvSpPr>
        <p:spPr>
          <a:xfrm>
            <a:off x="3095354" y="6146185"/>
            <a:ext cx="4620586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br>
              <a:rPr lang="fr-FR" dirty="0">
                <a:solidFill>
                  <a:srgbClr val="00919D"/>
                </a:solidFill>
              </a:rPr>
            </a:b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titre de la présentation</a:t>
            </a:r>
          </a:p>
          <a:p>
            <a:endParaRPr lang="fr-FR" dirty="0"/>
          </a:p>
        </p:txBody>
      </p:sp>
      <p:sp>
        <p:nvSpPr>
          <p:cNvPr id="12" name="Espace réservé du pied de page 4"/>
          <p:cNvSpPr txBox="1">
            <a:spLocks/>
          </p:cNvSpPr>
          <p:nvPr userDrawn="1"/>
        </p:nvSpPr>
        <p:spPr>
          <a:xfrm>
            <a:off x="6989618" y="6390910"/>
            <a:ext cx="11603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JJ/MM/AAAA</a:t>
            </a:r>
          </a:p>
          <a:p>
            <a:endParaRPr lang="fr-FR" dirty="0"/>
          </a:p>
        </p:txBody>
      </p:sp>
      <p:grpSp>
        <p:nvGrpSpPr>
          <p:cNvPr id="10" name="Grouper 9"/>
          <p:cNvGrpSpPr/>
          <p:nvPr userDrawn="1"/>
        </p:nvGrpSpPr>
        <p:grpSpPr>
          <a:xfrm>
            <a:off x="3121481" y="2132720"/>
            <a:ext cx="525531" cy="171686"/>
            <a:chOff x="5391302" y="1426464"/>
            <a:chExt cx="604579" cy="197510"/>
          </a:xfrm>
          <a:solidFill>
            <a:srgbClr val="E0B347"/>
          </a:solidFill>
        </p:grpSpPr>
        <p:sp>
          <p:nvSpPr>
            <p:cNvPr id="13" name="Rectangle 12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Rectangle 4"/>
          <p:cNvSpPr/>
          <p:nvPr userDrawn="1"/>
        </p:nvSpPr>
        <p:spPr>
          <a:xfrm>
            <a:off x="965675" y="5606041"/>
            <a:ext cx="726392" cy="931492"/>
          </a:xfrm>
          <a:prstGeom prst="rect">
            <a:avLst/>
          </a:prstGeom>
          <a:solidFill>
            <a:srgbClr val="D7A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96" y="5258665"/>
            <a:ext cx="957056" cy="129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8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E0B347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Inna-Indra-Mari.Claverie@ac-martinique.fr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ppe.orion.education.fr/martinique/itw/answer/s/ony6ysd71s/k/MHtAMU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il.ac-martinique.fr/limesurvey/index.php/233724?lang=fr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cache.media.eduscol.education.fr/file/Annales_zero_BAC_2021_1e/49/5/S0BAC21-Tle-SPE-SVT_1313495.pdf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eduscol.education.fr/cid153457/plan-de-formation-grand-oral.html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eduscol.education.fr/cid124797/cadre-reference-des-competences-numerique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ew.genial.ly/5a783401518eb417b0790c04/interactive-content-crcnum" TargetMode="External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s://view.genial.ly/5f73dbf708c6cc0d08ce8160" TargetMode="Externa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mailto:florence.godard@ac-martinique.fr" TargetMode="External"/><Relationship Id="rId2" Type="http://schemas.openxmlformats.org/officeDocument/2006/relationships/hyperlink" Target="http://www.education.gouv.fr/cid118572/rendez-vous-de-car-riere-mode-d-emploi.html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mailto:inna-indra-mari.claverie@ac-martinique.fr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90593" y="4167304"/>
            <a:ext cx="5826983" cy="1387175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 Lycée Paulette </a:t>
            </a:r>
            <a:r>
              <a:rPr lang="fr-FR" dirty="0" err="1"/>
              <a:t>Nardal</a:t>
            </a:r>
            <a:r>
              <a:rPr lang="fr-FR" dirty="0"/>
              <a:t> DUCOS</a:t>
            </a:r>
          </a:p>
          <a:p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octobre 2020</a:t>
            </a:r>
          </a:p>
          <a:p>
            <a:endParaRPr lang="fr-FR" dirty="0"/>
          </a:p>
          <a:p>
            <a:r>
              <a:rPr lang="fr-FR" sz="1800" dirty="0"/>
              <a:t>Florence Godard IA-IPR de SVT</a:t>
            </a:r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3090593" y="2498660"/>
            <a:ext cx="5826983" cy="1442078"/>
          </a:xfrm>
        </p:spPr>
        <p:txBody>
          <a:bodyPr/>
          <a:lstStyle/>
          <a:p>
            <a:r>
              <a:rPr lang="fr-FR" dirty="0"/>
              <a:t>REUNION de rentrée des professeurs de SVT en Lycée</a:t>
            </a:r>
          </a:p>
        </p:txBody>
      </p:sp>
    </p:spTree>
    <p:extLst>
      <p:ext uri="{BB962C8B-B14F-4D97-AF65-F5344CB8AC3E}">
        <p14:creationId xmlns:p14="http://schemas.microsoft.com/office/powerpoint/2010/main" val="51352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5029" y="991161"/>
            <a:ext cx="7886700" cy="994172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324099" y="1821744"/>
            <a:ext cx="3602335" cy="387662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/>
                </a:solidFill>
              </a:rPr>
              <a:t>L’inspection pédagogique de SVT</a:t>
            </a:r>
          </a:p>
          <a:p>
            <a:pPr lvl="2" algn="just"/>
            <a:r>
              <a:rPr lang="fr-FR" dirty="0">
                <a:solidFill>
                  <a:schemeClr val="tx1"/>
                </a:solidFill>
              </a:rPr>
              <a:t>Composition</a:t>
            </a:r>
          </a:p>
          <a:p>
            <a:pPr lvl="2" algn="just"/>
            <a:r>
              <a:rPr lang="fr-FR" dirty="0">
                <a:solidFill>
                  <a:schemeClr val="tx1"/>
                </a:solidFill>
              </a:rPr>
              <a:t>Messagerie professionnelle</a:t>
            </a:r>
          </a:p>
          <a:p>
            <a:pPr lvl="2" algn="just"/>
            <a:r>
              <a:rPr lang="fr-FR" dirty="0"/>
              <a:t>Tableau </a:t>
            </a:r>
            <a:r>
              <a:rPr lang="fr-FR" dirty="0" err="1"/>
              <a:t>excel</a:t>
            </a:r>
            <a:r>
              <a:rPr lang="fr-FR" dirty="0"/>
              <a:t> à actualiser: classe et équipement </a:t>
            </a:r>
            <a:endParaRPr lang="fr-FR" dirty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/>
                </a:solidFill>
              </a:rPr>
              <a:t> SVT et Conditions sanitaires</a:t>
            </a:r>
          </a:p>
          <a:p>
            <a:pPr lvl="2" algn="just"/>
            <a:r>
              <a:rPr lang="fr-FR" dirty="0"/>
              <a:t>Activités pratiques et protocole COVID</a:t>
            </a:r>
          </a:p>
          <a:p>
            <a:pPr lvl="2" algn="just"/>
            <a:r>
              <a:rPr lang="fr-FR" dirty="0">
                <a:solidFill>
                  <a:schemeClr val="tx1"/>
                </a:solidFill>
              </a:rPr>
              <a:t>Activités pratiques et Dengue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/>
                </a:solidFill>
              </a:rPr>
              <a:t>SVT et plan MINIRE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/>
                </a:solidFill>
              </a:rPr>
              <a:t>Formation</a:t>
            </a:r>
          </a:p>
          <a:p>
            <a:pPr lvl="2" algn="just"/>
            <a:r>
              <a:rPr lang="fr-FR" dirty="0"/>
              <a:t>PAF</a:t>
            </a:r>
          </a:p>
          <a:p>
            <a:pPr lvl="2" algn="just"/>
            <a:r>
              <a:rPr lang="fr-FR" dirty="0"/>
              <a:t>Chlordécone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/>
                </a:solidFill>
              </a:rPr>
              <a:t>EDD dans l’académie</a:t>
            </a:r>
          </a:p>
          <a:p>
            <a:pPr marL="342900" lvl="1" indent="0" algn="just"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dirty="0"/>
          </a:p>
        </p:txBody>
      </p:sp>
      <p:grpSp>
        <p:nvGrpSpPr>
          <p:cNvPr id="10" name="Grouper 9"/>
          <p:cNvGrpSpPr/>
          <p:nvPr/>
        </p:nvGrpSpPr>
        <p:grpSpPr>
          <a:xfrm>
            <a:off x="1833067" y="1159634"/>
            <a:ext cx="394148" cy="128765"/>
            <a:chOff x="5391302" y="1426464"/>
            <a:chExt cx="604579" cy="197510"/>
          </a:xfrm>
          <a:solidFill>
            <a:srgbClr val="00A6BE"/>
          </a:solidFill>
        </p:grpSpPr>
        <p:sp>
          <p:nvSpPr>
            <p:cNvPr id="11" name="Rectangle 10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FB04CD3-381F-4CE7-9C84-22DCA8B23548}"/>
              </a:ext>
            </a:extLst>
          </p:cNvPr>
          <p:cNvSpPr txBox="1"/>
          <p:nvPr/>
        </p:nvSpPr>
        <p:spPr>
          <a:xfrm>
            <a:off x="4697015" y="1763354"/>
            <a:ext cx="452556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Clr>
                <a:srgbClr val="3AC6C3"/>
              </a:buClr>
              <a:buFont typeface="Wingdings" panose="05000000000000000000" pitchFamily="2" charset="2"/>
              <a:buChar char="ü"/>
            </a:pPr>
            <a:r>
              <a:rPr lang="fr-FR" b="1" dirty="0"/>
              <a:t>Calendrier global évaluation BAC</a:t>
            </a:r>
          </a:p>
          <a:p>
            <a:pPr marL="257175" indent="-257175">
              <a:buClr>
                <a:srgbClr val="3AC6C3"/>
              </a:buClr>
              <a:buFont typeface="Wingdings" panose="05000000000000000000" pitchFamily="2" charset="2"/>
              <a:buChar char="ü"/>
            </a:pPr>
            <a:r>
              <a:rPr lang="fr-FR" b="1" dirty="0"/>
              <a:t>Programme et épreuves de BAC SVT 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Présentation des épreuves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Aménagement de programmes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Grand oral</a:t>
            </a:r>
          </a:p>
          <a:p>
            <a:pPr marL="257175" indent="-257175">
              <a:buClr>
                <a:srgbClr val="33CCCC"/>
              </a:buClr>
              <a:buFont typeface="Wingdings" panose="05000000000000000000" pitchFamily="2" charset="2"/>
              <a:buChar char="ü"/>
            </a:pPr>
            <a:r>
              <a:rPr lang="fr-FR" b="1" dirty="0"/>
              <a:t>Evolution des programmes 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Collège </a:t>
            </a:r>
          </a:p>
          <a:p>
            <a:pPr marL="685800" lvl="2"/>
            <a:endParaRPr lang="fr-FR" sz="1500" dirty="0"/>
          </a:p>
          <a:p>
            <a:pPr marL="257175" indent="-257175">
              <a:buClr>
                <a:srgbClr val="33CCCC"/>
              </a:buClr>
              <a:buFont typeface="Wingdings" panose="05000000000000000000" pitchFamily="2" charset="2"/>
              <a:buChar char="ü"/>
            </a:pPr>
            <a:r>
              <a:rPr lang="fr-FR" b="1" dirty="0"/>
              <a:t>Compétences transversales 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PIX et le numérique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Maitrise de la langue et Grand oral</a:t>
            </a:r>
          </a:p>
          <a:p>
            <a:pPr marL="257175" indent="-257175">
              <a:buClr>
                <a:srgbClr val="33CCCC"/>
              </a:buClr>
              <a:buFont typeface="Wingdings" panose="05000000000000000000" pitchFamily="2" charset="2"/>
              <a:buChar char="ü"/>
            </a:pPr>
            <a:r>
              <a:rPr lang="fr-FR" b="1" dirty="0"/>
              <a:t>PPCR 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Visite d’évaluation 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Visite d’accompagnement des professeurs jeunes dans la carrière: T1, T2 …</a:t>
            </a:r>
          </a:p>
          <a:p>
            <a:pPr lvl="2"/>
            <a:endParaRPr lang="fr-FR" sz="1500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160121D-CAEB-417B-82B6-B975B0FD164C}"/>
              </a:ext>
            </a:extLst>
          </p:cNvPr>
          <p:cNvCxnSpPr>
            <a:cxnSpLocks/>
          </p:cNvCxnSpPr>
          <p:nvPr/>
        </p:nvCxnSpPr>
        <p:spPr>
          <a:xfrm>
            <a:off x="4500563" y="1985333"/>
            <a:ext cx="0" cy="3639180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10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L’inspection pédagogique de SVT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3107055" y="4937757"/>
            <a:ext cx="4595007" cy="875983"/>
          </a:xfrm>
        </p:spPr>
        <p:txBody>
          <a:bodyPr>
            <a:normAutofit/>
          </a:bodyPr>
          <a:lstStyle/>
          <a:p>
            <a:pPr algn="ctr"/>
            <a:r>
              <a:rPr lang="fr-FR" sz="1200" dirty="0"/>
              <a:t>Florence GODARD </a:t>
            </a:r>
          </a:p>
          <a:p>
            <a:pPr algn="ctr"/>
            <a:r>
              <a:rPr lang="fr-FR" sz="1200" dirty="0"/>
              <a:t>IA-IPR de SVT</a:t>
            </a:r>
          </a:p>
          <a:p>
            <a:pPr algn="ctr"/>
            <a:r>
              <a:rPr lang="fr-FR" sz="1200" dirty="0"/>
              <a:t>Académie de Martinique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3011069" y="3821152"/>
            <a:ext cx="5590006" cy="1156980"/>
          </a:xfrm>
        </p:spPr>
        <p:txBody>
          <a:bodyPr/>
          <a:lstStyle/>
          <a:p>
            <a:r>
              <a:rPr lang="fr-FR" dirty="0"/>
              <a:t>2020-2021</a:t>
            </a:r>
          </a:p>
        </p:txBody>
      </p:sp>
    </p:spTree>
    <p:extLst>
      <p:ext uri="{BB962C8B-B14F-4D97-AF65-F5344CB8AC3E}">
        <p14:creationId xmlns:p14="http://schemas.microsoft.com/office/powerpoint/2010/main" val="826451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L’INSPECTION PEDAGOGIQUE DE SVT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279699" y="1471082"/>
            <a:ext cx="8407101" cy="4919827"/>
          </a:xfrm>
        </p:spPr>
        <p:txBody>
          <a:bodyPr>
            <a:normAutofit/>
          </a:bodyPr>
          <a:lstStyle/>
          <a:p>
            <a:pPr>
              <a:buSzPct val="100000"/>
            </a:pPr>
            <a:r>
              <a:rPr lang="fr-FR" dirty="0"/>
              <a:t> Composition</a:t>
            </a:r>
          </a:p>
          <a:p>
            <a:pPr lvl="1"/>
            <a:r>
              <a:rPr lang="fr-FR" sz="1600" dirty="0"/>
              <a:t>1 IA-IPR et une chargée de mission très partiellement déchargée</a:t>
            </a:r>
          </a:p>
          <a:p>
            <a:pPr lvl="1"/>
            <a:r>
              <a:rPr lang="fr-FR" sz="1600" dirty="0"/>
              <a:t>8 chargés de mission sur mission spécifique, dont deux référents académique ressources numériques 2</a:t>
            </a:r>
            <a:r>
              <a:rPr lang="fr-FR" sz="1600" baseline="30000" dirty="0"/>
              <a:t>nd</a:t>
            </a:r>
            <a:r>
              <a:rPr lang="fr-FR" sz="1600" dirty="0"/>
              <a:t> degré et une interlocutrice académique numérique</a:t>
            </a:r>
          </a:p>
          <a:p>
            <a:pPr lvl="2">
              <a:buClr>
                <a:srgbClr val="1B8ED9"/>
              </a:buClr>
            </a:pPr>
            <a:endParaRPr lang="fr-FR" dirty="0"/>
          </a:p>
          <a:p>
            <a:r>
              <a:rPr lang="fr-FR" dirty="0"/>
              <a:t> Groupe support: le GRF</a:t>
            </a:r>
          </a:p>
          <a:p>
            <a:pPr lvl="1"/>
            <a:r>
              <a:rPr lang="fr-FR" sz="1600" dirty="0"/>
              <a:t>Professeurs de collège: 6</a:t>
            </a:r>
          </a:p>
          <a:p>
            <a:pPr lvl="1"/>
            <a:r>
              <a:rPr lang="fr-FR" sz="1600" dirty="0"/>
              <a:t>Professeurs de Lycée: 8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Communication avec l’inspection</a:t>
            </a:r>
          </a:p>
          <a:p>
            <a:pPr lvl="1"/>
            <a:r>
              <a:rPr lang="fr-FR" sz="1600" dirty="0"/>
              <a:t>Messagerie professionnelle</a:t>
            </a:r>
          </a:p>
          <a:p>
            <a:pPr lvl="1"/>
            <a:r>
              <a:rPr lang="fr-FR" sz="1600" dirty="0"/>
              <a:t>Actualisation des fichiers </a:t>
            </a:r>
            <a:r>
              <a:rPr lang="fr-FR" sz="1600" dirty="0" err="1"/>
              <a:t>excel</a:t>
            </a:r>
            <a:r>
              <a:rPr lang="fr-FR" sz="1600" dirty="0"/>
              <a:t> </a:t>
            </a:r>
          </a:p>
          <a:p>
            <a:pPr marL="912813" lvl="2" indent="-285750">
              <a:buFont typeface="Wingdings" pitchFamily="2" charset="2"/>
              <a:buChar char="ü"/>
            </a:pPr>
            <a:r>
              <a:rPr lang="fr-FR" sz="1600" dirty="0"/>
              <a:t>Classes prises en charges</a:t>
            </a:r>
          </a:p>
          <a:p>
            <a:pPr marL="912813" lvl="2" indent="-285750">
              <a:buFont typeface="Wingdings" pitchFamily="2" charset="2"/>
              <a:buChar char="ü"/>
            </a:pPr>
            <a:r>
              <a:rPr lang="fr-FR" sz="1600" dirty="0"/>
              <a:t>Horaires élèves/prof </a:t>
            </a:r>
          </a:p>
          <a:p>
            <a:pPr marL="912813" lvl="2" indent="-285750">
              <a:buFont typeface="Wingdings" pitchFamily="2" charset="2"/>
              <a:buChar char="ü"/>
            </a:pPr>
            <a:r>
              <a:rPr lang="fr-FR" sz="1600" dirty="0"/>
              <a:t>Equipement matériel</a:t>
            </a:r>
          </a:p>
        </p:txBody>
      </p:sp>
      <p:grpSp>
        <p:nvGrpSpPr>
          <p:cNvPr id="10" name="Grouper 9"/>
          <p:cNvGrpSpPr/>
          <p:nvPr/>
        </p:nvGrpSpPr>
        <p:grpSpPr>
          <a:xfrm>
            <a:off x="902669" y="199050"/>
            <a:ext cx="525531" cy="171686"/>
            <a:chOff x="5391302" y="1426464"/>
            <a:chExt cx="604579" cy="197510"/>
          </a:xfrm>
          <a:solidFill>
            <a:srgbClr val="00A6BE"/>
          </a:solidFill>
        </p:grpSpPr>
        <p:sp>
          <p:nvSpPr>
            <p:cNvPr id="11" name="Rectangle 10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2863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09CA78-DD46-E744-88F5-831180EDE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834" y="182889"/>
            <a:ext cx="5622966" cy="1286937"/>
          </a:xfrm>
        </p:spPr>
        <p:txBody>
          <a:bodyPr/>
          <a:lstStyle/>
          <a:p>
            <a:pPr algn="ctr"/>
            <a:r>
              <a:rPr lang="fr-FR" u="sng" dirty="0">
                <a:latin typeface="Century Gothic" panose="020B0502020202020204" pitchFamily="34" charset="0"/>
              </a:rPr>
              <a:t>Configurer </a:t>
            </a:r>
            <a:r>
              <a:rPr lang="fr-FR" u="sng">
                <a:latin typeface="Century Gothic" panose="020B0502020202020204" pitchFamily="34" charset="0"/>
              </a:rPr>
              <a:t>un</a:t>
            </a:r>
            <a:r>
              <a:rPr lang="fr-FR" u="sng" dirty="0">
                <a:latin typeface="Century Gothic" panose="020B0502020202020204" pitchFamily="34" charset="0"/>
              </a:rPr>
              <a:t> transfert depuis le mail académique</a:t>
            </a:r>
          </a:p>
        </p:txBody>
      </p:sp>
      <p:pic>
        <p:nvPicPr>
          <p:cNvPr id="6" name="Espace réservé du contenu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6A393B24-D98B-F14D-8346-225656918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00" y="746479"/>
            <a:ext cx="2122433" cy="536504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14BEF9-3609-3946-9CA2-0FDD2876B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5</a:t>
            </a:fld>
            <a:endParaRPr lang="fr-FR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F2207E1-4114-AC4F-83C8-A3B73974A045}"/>
              </a:ext>
            </a:extLst>
          </p:cNvPr>
          <p:cNvCxnSpPr>
            <a:cxnSpLocks/>
          </p:cNvCxnSpPr>
          <p:nvPr/>
        </p:nvCxnSpPr>
        <p:spPr>
          <a:xfrm flipH="1" flipV="1">
            <a:off x="2743200" y="1469826"/>
            <a:ext cx="819397" cy="76273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 16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F2AA9F95-05F4-F245-9D00-E914A30BD7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1403" y="1906584"/>
            <a:ext cx="2942438" cy="4204937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B686907-805B-D946-AEF3-66F5467F47EB}"/>
              </a:ext>
            </a:extLst>
          </p:cNvPr>
          <p:cNvCxnSpPr>
            <a:cxnSpLocks/>
          </p:cNvCxnSpPr>
          <p:nvPr/>
        </p:nvCxnSpPr>
        <p:spPr>
          <a:xfrm>
            <a:off x="4816839" y="4959830"/>
            <a:ext cx="883317" cy="56467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D78130A8-D04A-474B-BC2F-BB9DD6316977}"/>
              </a:ext>
            </a:extLst>
          </p:cNvPr>
          <p:cNvSpPr txBox="1"/>
          <p:nvPr/>
        </p:nvSpPr>
        <p:spPr>
          <a:xfrm>
            <a:off x="3381781" y="2018806"/>
            <a:ext cx="198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1. Cliquer sur « Préférences »…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E5F2411-CD1D-8648-B2B9-135AEE22FA1F}"/>
              </a:ext>
            </a:extLst>
          </p:cNvPr>
          <p:cNvSpPr txBox="1"/>
          <p:nvPr/>
        </p:nvSpPr>
        <p:spPr>
          <a:xfrm>
            <a:off x="3188523" y="4625440"/>
            <a:ext cx="198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2. Puis sur « Courrier »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DA96D6-D802-4648-BEA2-72DB71EB10B3}"/>
              </a:ext>
            </a:extLst>
          </p:cNvPr>
          <p:cNvSpPr/>
          <p:nvPr/>
        </p:nvSpPr>
        <p:spPr>
          <a:xfrm>
            <a:off x="5700156" y="2517569"/>
            <a:ext cx="2675014" cy="593766"/>
          </a:xfrm>
          <a:prstGeom prst="rect">
            <a:avLst/>
          </a:prstGeom>
          <a:gradFill flip="none" rotWithShape="1">
            <a:gsLst>
              <a:gs pos="0">
                <a:srgbClr val="509A98"/>
              </a:gs>
              <a:gs pos="100000">
                <a:srgbClr val="509A9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FBC408-0CFF-6347-9910-F0AAC85AE056}"/>
              </a:ext>
            </a:extLst>
          </p:cNvPr>
          <p:cNvSpPr/>
          <p:nvPr/>
        </p:nvSpPr>
        <p:spPr>
          <a:xfrm>
            <a:off x="805400" y="1199408"/>
            <a:ext cx="1664668" cy="427512"/>
          </a:xfrm>
          <a:prstGeom prst="rect">
            <a:avLst/>
          </a:prstGeom>
          <a:gradFill flip="none" rotWithShape="1">
            <a:gsLst>
              <a:gs pos="0">
                <a:srgbClr val="509A98"/>
              </a:gs>
              <a:gs pos="100000">
                <a:srgbClr val="509A9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A895E1-5E1F-5448-B7B7-FE50C38D7BDA}"/>
              </a:ext>
            </a:extLst>
          </p:cNvPr>
          <p:cNvSpPr/>
          <p:nvPr/>
        </p:nvSpPr>
        <p:spPr>
          <a:xfrm>
            <a:off x="826465" y="1769422"/>
            <a:ext cx="1780734" cy="249383"/>
          </a:xfrm>
          <a:prstGeom prst="rect">
            <a:avLst/>
          </a:prstGeom>
          <a:solidFill>
            <a:srgbClr val="E2DF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8365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C1558-9829-204B-9A00-3FBCA45B3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8821"/>
            <a:ext cx="9144000" cy="1286937"/>
          </a:xfrm>
        </p:spPr>
        <p:txBody>
          <a:bodyPr>
            <a:normAutofit/>
          </a:bodyPr>
          <a:lstStyle/>
          <a:p>
            <a:pPr algn="ctr"/>
            <a:r>
              <a:rPr lang="fr-FR" sz="2400" u="sng" dirty="0">
                <a:latin typeface="Century Gothic" panose="020B0502020202020204" pitchFamily="34" charset="0"/>
              </a:rPr>
              <a:t>Configurer </a:t>
            </a:r>
            <a:r>
              <a:rPr lang="fr-FR" sz="2400" u="sng">
                <a:latin typeface="Century Gothic" panose="020B0502020202020204" pitchFamily="34" charset="0"/>
              </a:rPr>
              <a:t>un</a:t>
            </a:r>
            <a:r>
              <a:rPr lang="fr-FR" sz="2400" u="sng" dirty="0">
                <a:latin typeface="Century Gothic" panose="020B0502020202020204" pitchFamily="34" charset="0"/>
              </a:rPr>
              <a:t> transfert depuis le mail académique</a:t>
            </a:r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77DFB6-BBA0-534C-B13F-FC58FC2F3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6</a:t>
            </a:fld>
            <a:endParaRPr lang="fr-FR"/>
          </a:p>
        </p:txBody>
      </p:sp>
      <p:pic>
        <p:nvPicPr>
          <p:cNvPr id="6" name="Image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8D5BC7FB-70D1-094E-A8A2-E28399EE26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015" y="2014355"/>
            <a:ext cx="8583969" cy="3324596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319A61-7B0C-5145-892A-D9F27D9D66F3}"/>
              </a:ext>
            </a:extLst>
          </p:cNvPr>
          <p:cNvCxnSpPr>
            <a:cxnSpLocks/>
          </p:cNvCxnSpPr>
          <p:nvPr/>
        </p:nvCxnSpPr>
        <p:spPr>
          <a:xfrm>
            <a:off x="4211144" y="2616549"/>
            <a:ext cx="1038189" cy="53368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673CD76-9835-D04D-A6CA-8DEC19EB3425}"/>
              </a:ext>
            </a:extLst>
          </p:cNvPr>
          <p:cNvCxnSpPr>
            <a:cxnSpLocks/>
          </p:cNvCxnSpPr>
          <p:nvPr/>
        </p:nvCxnSpPr>
        <p:spPr>
          <a:xfrm flipH="1" flipV="1">
            <a:off x="415637" y="3667332"/>
            <a:ext cx="190005" cy="146506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241D996-CD1B-C64C-A804-5F2286606BEC}"/>
              </a:ext>
            </a:extLst>
          </p:cNvPr>
          <p:cNvCxnSpPr>
            <a:cxnSpLocks/>
          </p:cNvCxnSpPr>
          <p:nvPr/>
        </p:nvCxnSpPr>
        <p:spPr>
          <a:xfrm flipH="1" flipV="1">
            <a:off x="2225279" y="4267200"/>
            <a:ext cx="927617" cy="66663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7D16F46-8659-3844-9CDC-EFE072DC284D}"/>
              </a:ext>
            </a:extLst>
          </p:cNvPr>
          <p:cNvCxnSpPr>
            <a:cxnSpLocks/>
          </p:cNvCxnSpPr>
          <p:nvPr/>
        </p:nvCxnSpPr>
        <p:spPr>
          <a:xfrm flipV="1">
            <a:off x="7437895" y="3174685"/>
            <a:ext cx="782826" cy="49264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E9188605-9A36-B54C-853B-D2C7846E2192}"/>
              </a:ext>
            </a:extLst>
          </p:cNvPr>
          <p:cNvSpPr txBox="1"/>
          <p:nvPr/>
        </p:nvSpPr>
        <p:spPr>
          <a:xfrm>
            <a:off x="2225279" y="2106877"/>
            <a:ext cx="1985865" cy="58477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1. Cliquer sur « Transfert »…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F9344A3-5787-824D-85FA-A5DC46296D40}"/>
              </a:ext>
            </a:extLst>
          </p:cNvPr>
          <p:cNvSpPr txBox="1"/>
          <p:nvPr/>
        </p:nvSpPr>
        <p:spPr>
          <a:xfrm>
            <a:off x="334414" y="5110138"/>
            <a:ext cx="243253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Century Gothic" panose="020B0502020202020204" pitchFamily="34" charset="0"/>
              </a:rPr>
              <a:t>2. Activer le transfert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406CD18-0782-8446-A8D3-54D4D5A2EDEB}"/>
              </a:ext>
            </a:extLst>
          </p:cNvPr>
          <p:cNvSpPr txBox="1"/>
          <p:nvPr/>
        </p:nvSpPr>
        <p:spPr>
          <a:xfrm>
            <a:off x="3028836" y="4894540"/>
            <a:ext cx="2516941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Century Gothic" panose="020B0502020202020204" pitchFamily="34" charset="0"/>
              </a:rPr>
              <a:t>3. Renseigner le mail pour le transfert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09C8DDB-7C3E-DC47-9B92-99E20792A088}"/>
              </a:ext>
            </a:extLst>
          </p:cNvPr>
          <p:cNvSpPr txBox="1"/>
          <p:nvPr/>
        </p:nvSpPr>
        <p:spPr>
          <a:xfrm>
            <a:off x="5853633" y="3676653"/>
            <a:ext cx="2516941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Century Gothic" panose="020B0502020202020204" pitchFamily="34" charset="0"/>
              </a:rPr>
              <a:t>4. Enregistrer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2E4E1E-8C6A-BA43-B2D6-431BF24F501E}"/>
              </a:ext>
            </a:extLst>
          </p:cNvPr>
          <p:cNvSpPr/>
          <p:nvPr/>
        </p:nvSpPr>
        <p:spPr>
          <a:xfrm>
            <a:off x="787400" y="3835400"/>
            <a:ext cx="2700867" cy="335700"/>
          </a:xfrm>
          <a:prstGeom prst="rect">
            <a:avLst/>
          </a:prstGeom>
          <a:solidFill>
            <a:srgbClr val="F9F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184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BE327C-1B4B-1A49-B973-FC5AC1F4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Utiliser son Webmail personnel pour envoyer des messages </a:t>
            </a:r>
            <a:r>
              <a:rPr lang="fr-FR" u="sng"/>
              <a:t>avec son adresse académique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47FDC4-71A6-404A-92A3-720D5DECF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Vous devez chercher dans les paramètres de votre webmail la fonctionnalité qui permet « </a:t>
            </a:r>
            <a:r>
              <a:rPr lang="fr-MQ" altLang="fr-MQ">
                <a:solidFill>
                  <a:srgbClr val="3C4043"/>
                </a:solidFill>
                <a:latin typeface="Roboto"/>
              </a:rPr>
              <a:t>d’envoyer des e-mails en tant que » </a:t>
            </a:r>
            <a:r>
              <a:rPr lang="fr-MQ" altLang="fr-MQ" b="0">
                <a:solidFill>
                  <a:srgbClr val="3C4043"/>
                </a:solidFill>
                <a:latin typeface="Roboto"/>
              </a:rPr>
              <a:t>ou « </a:t>
            </a:r>
            <a:r>
              <a:rPr lang="fr-MQ" altLang="fr-MQ">
                <a:solidFill>
                  <a:srgbClr val="3C4043"/>
                </a:solidFill>
                <a:latin typeface="Roboto"/>
              </a:rPr>
              <a:t>envoyer des mails depuis ma boite avec un autre alias </a:t>
            </a:r>
            <a:r>
              <a:rPr lang="fr-MQ" altLang="fr-MQ" b="0">
                <a:solidFill>
                  <a:srgbClr val="3C4043"/>
                </a:solidFill>
                <a:latin typeface="Roboto"/>
              </a:rPr>
              <a:t>»</a:t>
            </a:r>
          </a:p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MQ" altLang="fr-MQ" b="0">
              <a:solidFill>
                <a:srgbClr val="3C4043"/>
              </a:solidFill>
              <a:latin typeface="Roboto"/>
            </a:endParaRPr>
          </a:p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Fonctionnalité présentante pour la majorité des webmail.</a:t>
            </a:r>
          </a:p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Service non disponible depuis le webmail d’ORANGE</a:t>
            </a:r>
          </a:p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MQ" altLang="fr-MQ" b="0">
              <a:solidFill>
                <a:srgbClr val="3C4043"/>
              </a:solidFill>
              <a:latin typeface="Roboto"/>
            </a:endParaRPr>
          </a:p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Une fois le service activé, pensez à configurer certains  paramètres</a:t>
            </a:r>
            <a:r>
              <a:rPr lang="fr-FR" altLang="fr-MQ" b="0" dirty="0">
                <a:solidFill>
                  <a:srgbClr val="3C4043"/>
                </a:solidFill>
                <a:latin typeface="Roboto"/>
              </a:rPr>
              <a:t> </a:t>
            </a:r>
            <a:r>
              <a:rPr lang="fr-MQ" altLang="fr-MQ" b="0">
                <a:solidFill>
                  <a:srgbClr val="3C4043"/>
                </a:solidFill>
                <a:latin typeface="Roboto"/>
              </a:rPr>
              <a:t>utiles :</a:t>
            </a:r>
          </a:p>
          <a:p>
            <a:pPr marL="935831" indent="-125016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-En réponse avec un message utilisation de l’adresse à laquelle a été envoyé le message</a:t>
            </a:r>
          </a:p>
          <a:p>
            <a:pPr marL="935831" indent="-125016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- </a:t>
            </a:r>
            <a:r>
              <a:rPr lang="fr-FR" altLang="fr-MQ" b="0" dirty="0">
                <a:solidFill>
                  <a:srgbClr val="3C4043"/>
                </a:solidFill>
                <a:latin typeface="Roboto"/>
              </a:rPr>
              <a:t>D</a:t>
            </a:r>
            <a:r>
              <a:rPr lang="fr-MQ" altLang="fr-MQ" b="0">
                <a:solidFill>
                  <a:srgbClr val="3C4043"/>
                </a:solidFill>
                <a:latin typeface="Roboto"/>
              </a:rPr>
              <a:t>élégation des droits sur les marquages « lu » et « non lu »</a:t>
            </a:r>
          </a:p>
          <a:p>
            <a:pPr marL="935831" indent="-125016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-faire attention à la gestion des alias pour votre webmail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CAED5C-050A-C64C-A187-39C2731C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A786685B-2977-D546-9E3D-3CA676A47F0C}" type="slidenum">
              <a:rPr lang="fr-FR"/>
              <a:pPr defTabSz="342900"/>
              <a:t>7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5BB1A-B5C5-644F-A1A7-6F49F01ED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71875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MQ" altLang="fr-MQ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031" name="Picture 7" descr="puis">
            <a:extLst>
              <a:ext uri="{FF2B5EF4-FFF2-40B4-BE49-F238E27FC236}">
                <a16:creationId xmlns:a16="http://schemas.microsoft.com/office/drawing/2014/main" id="{E0934080-8F98-4541-A1D2-ED33CA387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2788" y="-485775"/>
            <a:ext cx="1714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uis">
            <a:extLst>
              <a:ext uri="{FF2B5EF4-FFF2-40B4-BE49-F238E27FC236}">
                <a16:creationId xmlns:a16="http://schemas.microsoft.com/office/drawing/2014/main" id="{D3309C9C-B555-0549-9038-4733DC2A8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6494" y="873919"/>
            <a:ext cx="1714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949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65DAD09-8834-7A4D-A7A3-9185C153B97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defTabSz="342900"/>
            <a:endParaRPr lang="fr-MQ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3EBFF1C-A42C-E647-9259-75BEDA7D5A4D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CF7391-9835-6E4C-A2EB-BA52B1E163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342900"/>
            <a:fld id="{B6F15528-21DE-4FAA-801E-634DDDAF4B2B}" type="slidenum">
              <a:rPr lang="fr-FR">
                <a:solidFill>
                  <a:prstClr val="black">
                    <a:tint val="75000"/>
                  </a:prstClr>
                </a:solidFill>
                <a:latin typeface="Calibri"/>
              </a:rPr>
              <a:pPr defTabSz="342900"/>
              <a:t>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040836F-AEA6-45E3-B2A2-CF6F96D0CF67}"/>
              </a:ext>
            </a:extLst>
          </p:cNvPr>
          <p:cNvGrpSpPr/>
          <p:nvPr/>
        </p:nvGrpSpPr>
        <p:grpSpPr>
          <a:xfrm>
            <a:off x="496205" y="431222"/>
            <a:ext cx="8070923" cy="5912214"/>
            <a:chOff x="1377361" y="994419"/>
            <a:chExt cx="6415012" cy="432799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2C40FBD-C3B4-8342-A1FF-986401F60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77361" y="1559624"/>
              <a:ext cx="3965054" cy="376279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6FE1F51-C890-544A-A5FB-457C5A3FF77B}"/>
                </a:ext>
              </a:extLst>
            </p:cNvPr>
            <p:cNvSpPr txBox="1"/>
            <p:nvPr/>
          </p:nvSpPr>
          <p:spPr>
            <a:xfrm>
              <a:off x="5623330" y="2169884"/>
              <a:ext cx="2169043" cy="64633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 defTabSz="342900"/>
              <a:r>
                <a:rPr lang="fr-FR" sz="1200" b="1">
                  <a:solidFill>
                    <a:prstClr val="black"/>
                  </a:solidFill>
                  <a:latin typeface="Century Gothic" panose="020B0502020202020204" pitchFamily="34" charset="0"/>
                </a:rPr>
                <a:t>2. Sélectionner l’onglet Comptes et importation (ou comptes)</a:t>
              </a:r>
            </a:p>
          </p:txBody>
        </p: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9C1BAAB3-2573-6F41-807F-546E998476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09484" y="2357999"/>
              <a:ext cx="1622187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C1C5963-7E46-AC4B-843A-D5B6345A6614}"/>
                </a:ext>
              </a:extLst>
            </p:cNvPr>
            <p:cNvSpPr txBox="1"/>
            <p:nvPr/>
          </p:nvSpPr>
          <p:spPr>
            <a:xfrm>
              <a:off x="5580174" y="3810434"/>
              <a:ext cx="2169043" cy="101566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 defTabSz="342900"/>
              <a:r>
                <a:rPr lang="fr-FR" sz="1200" b="1">
                  <a:solidFill>
                    <a:prstClr val="black"/>
                  </a:solidFill>
                  <a:latin typeface="Century Gothic" panose="020B0502020202020204" pitchFamily="34" charset="0"/>
                </a:rPr>
                <a:t>3. cliquez sur Ajouter une autre adresse e-mail.</a:t>
              </a:r>
            </a:p>
            <a:p>
              <a:pPr algn="ctr" defTabSz="342900"/>
              <a:r>
                <a:rPr lang="fr-FR" sz="1200" b="1">
                  <a:solidFill>
                    <a:prstClr val="black"/>
                  </a:solidFill>
                  <a:latin typeface="Century Gothic" panose="020B0502020202020204" pitchFamily="34" charset="0"/>
                </a:rPr>
                <a:t>Saisissez votre nom et l'adresse d'expédition que vous souhaitez utiliser.</a:t>
              </a: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782B70B5-7F0A-8940-8B5D-EBAE322CE2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67225" y="4052801"/>
              <a:ext cx="2362967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F318235-8573-5D46-8C97-1E5AF01B8E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89003" y="1312304"/>
              <a:ext cx="923142" cy="22328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DC590C8-8081-3D47-ABB9-D5EF2DF05CBD}"/>
                </a:ext>
              </a:extLst>
            </p:cNvPr>
            <p:cNvSpPr/>
            <p:nvPr/>
          </p:nvSpPr>
          <p:spPr>
            <a:xfrm>
              <a:off x="1377361" y="3616399"/>
              <a:ext cx="3705002" cy="1102893"/>
            </a:xfrm>
            <a:prstGeom prst="rect">
              <a:avLst/>
            </a:prstGeom>
            <a:noFill/>
            <a:ln w="28575">
              <a:solidFill>
                <a:srgbClr val="8B2934"/>
              </a:solidFill>
              <a:prstDash val="sys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Titre 1">
              <a:extLst>
                <a:ext uri="{FF2B5EF4-FFF2-40B4-BE49-F238E27FC236}">
                  <a16:creationId xmlns:a16="http://schemas.microsoft.com/office/drawing/2014/main" id="{C7A9CD2B-065A-A440-BE8D-5A33CE5C2603}"/>
                </a:ext>
              </a:extLst>
            </p:cNvPr>
            <p:cNvSpPr txBox="1">
              <a:spLocks/>
            </p:cNvSpPr>
            <p:nvPr/>
          </p:nvSpPr>
          <p:spPr>
            <a:xfrm>
              <a:off x="2578395" y="994419"/>
              <a:ext cx="5079705" cy="317869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1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charset="0"/>
                  <a:ea typeface="Arial Black" charset="0"/>
                  <a:cs typeface="Arial Black" charset="0"/>
                </a:defRPr>
              </a:lvl1pPr>
            </a:lstStyle>
            <a:p>
              <a:r>
                <a:rPr lang="fr-FR" sz="18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Procédure Webmail GMAIL 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B47EC71-1634-DB46-84BB-25A15C141F3F}"/>
                </a:ext>
              </a:extLst>
            </p:cNvPr>
            <p:cNvSpPr txBox="1"/>
            <p:nvPr/>
          </p:nvSpPr>
          <p:spPr>
            <a:xfrm>
              <a:off x="5678572" y="1538544"/>
              <a:ext cx="1989344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 defTabSz="342900"/>
              <a:r>
                <a:rPr lang="fr-FR" sz="1200" b="1">
                  <a:solidFill>
                    <a:prstClr val="black"/>
                  </a:solidFill>
                  <a:latin typeface="Century Gothic" panose="020B0502020202020204" pitchFamily="34" charset="0"/>
                </a:rPr>
                <a:t>1. Paramètres/ afficher tous les paramètres</a:t>
              </a: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0FD3B9D2-077A-554C-B176-307D8EC46C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72565" y="1769377"/>
              <a:ext cx="1059107" cy="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6703EC8-30AD-2049-AAFA-E6C5756802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 radius="1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48137" y="3709883"/>
              <a:ext cx="805307" cy="123603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A1F6391-C5D2-9B41-BB66-33E7F02954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 radius="1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21615" y="3857470"/>
              <a:ext cx="576707" cy="88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1596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>
            <a:extLst>
              <a:ext uri="{FF2B5EF4-FFF2-40B4-BE49-F238E27FC236}">
                <a16:creationId xmlns:a16="http://schemas.microsoft.com/office/drawing/2014/main" id="{D17B5994-2328-754B-A07F-E4C2D7D7A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40" y="361856"/>
            <a:ext cx="5488293" cy="195745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78EA00D-8096-4447-8DCB-7E901AB6BFDB}"/>
              </a:ext>
            </a:extLst>
          </p:cNvPr>
          <p:cNvSpPr/>
          <p:nvPr/>
        </p:nvSpPr>
        <p:spPr>
          <a:xfrm>
            <a:off x="352067" y="4215529"/>
            <a:ext cx="1394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8. Configurer les paramètres du transfert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D44BC0-16B2-6B4E-8F64-794AD27EA049}"/>
              </a:ext>
            </a:extLst>
          </p:cNvPr>
          <p:cNvSpPr/>
          <p:nvPr/>
        </p:nvSpPr>
        <p:spPr>
          <a:xfrm>
            <a:off x="4373416" y="4111168"/>
            <a:ext cx="2579834" cy="343627"/>
          </a:xfrm>
          <a:prstGeom prst="rect">
            <a:avLst/>
          </a:prstGeom>
          <a:noFill/>
          <a:ln w="28575">
            <a:solidFill>
              <a:srgbClr val="8B2934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36A13EA1-6FFD-CA4F-8ADF-F790DE261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850" y="3429000"/>
            <a:ext cx="5531919" cy="273569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E51CA2E-4CF5-684D-A7D0-C8E14AB52E83}"/>
              </a:ext>
            </a:extLst>
          </p:cNvPr>
          <p:cNvSpPr/>
          <p:nvPr/>
        </p:nvSpPr>
        <p:spPr>
          <a:xfrm>
            <a:off x="3471850" y="5185864"/>
            <a:ext cx="4318846" cy="978833"/>
          </a:xfrm>
          <a:prstGeom prst="rect">
            <a:avLst/>
          </a:prstGeom>
          <a:noFill/>
          <a:ln w="28575">
            <a:solidFill>
              <a:srgbClr val="8B2934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85F30C30-34C1-A846-8005-7009BF50C8DC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1746797" y="4454795"/>
            <a:ext cx="2825203" cy="839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07C04183-119B-2648-905D-66DCA3222DEB}"/>
              </a:ext>
            </a:extLst>
          </p:cNvPr>
          <p:cNvCxnSpPr>
            <a:cxnSpLocks/>
            <a:stCxn id="26" idx="3"/>
            <a:endCxn id="31" idx="1"/>
          </p:cNvCxnSpPr>
          <p:nvPr/>
        </p:nvCxnSpPr>
        <p:spPr>
          <a:xfrm>
            <a:off x="1746797" y="4538695"/>
            <a:ext cx="1725053" cy="113658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EA23BD-8C8F-8B4E-9FAF-81620E2816FB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6D5636-D618-D14C-AFBD-7C0F2C4CA04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342900"/>
            <a:fld id="{B6F15528-21DE-4FAA-801E-634DDDAF4B2B}" type="slidenum">
              <a:rPr lang="fr-FR">
                <a:solidFill>
                  <a:prstClr val="black">
                    <a:tint val="75000"/>
                  </a:prstClr>
                </a:solidFill>
                <a:latin typeface="Calibri"/>
              </a:rPr>
              <a:pPr defTabSz="342900"/>
              <a:t>9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0E3F1E-4364-A04F-9306-B9828A3868F1}"/>
              </a:ext>
            </a:extLst>
          </p:cNvPr>
          <p:cNvSpPr txBox="1"/>
          <p:nvPr/>
        </p:nvSpPr>
        <p:spPr>
          <a:xfrm>
            <a:off x="6555858" y="881362"/>
            <a:ext cx="2169043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4. Saisissez votre nom et l'adresse d'expédition que vous souhaitez utiliser.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28B753C-DBB6-FB41-AFF6-63ACC7CE0B95}"/>
              </a:ext>
            </a:extLst>
          </p:cNvPr>
          <p:cNvCxnSpPr>
            <a:cxnSpLocks/>
          </p:cNvCxnSpPr>
          <p:nvPr/>
        </p:nvCxnSpPr>
        <p:spPr>
          <a:xfrm flipH="1">
            <a:off x="4016267" y="1340581"/>
            <a:ext cx="2168633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17A292F-5217-3F43-A40E-AE6E9F53CDC9}"/>
              </a:ext>
            </a:extLst>
          </p:cNvPr>
          <p:cNvSpPr/>
          <p:nvPr/>
        </p:nvSpPr>
        <p:spPr>
          <a:xfrm>
            <a:off x="5799015" y="1936772"/>
            <a:ext cx="1991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5.Cliquez sur Étape suivante puis Envoyer la validation.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97A27ED-526D-4E44-84D1-1B3145A7300D}"/>
              </a:ext>
            </a:extLst>
          </p:cNvPr>
          <p:cNvCxnSpPr>
            <a:cxnSpLocks/>
          </p:cNvCxnSpPr>
          <p:nvPr/>
        </p:nvCxnSpPr>
        <p:spPr>
          <a:xfrm flipH="1" flipV="1">
            <a:off x="3798542" y="2148918"/>
            <a:ext cx="1815691" cy="1154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99A0C9A-7B2E-2544-9181-B2CB3027B2C3}"/>
              </a:ext>
            </a:extLst>
          </p:cNvPr>
          <p:cNvSpPr/>
          <p:nvPr/>
        </p:nvSpPr>
        <p:spPr>
          <a:xfrm>
            <a:off x="1418867" y="2629453"/>
            <a:ext cx="6404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6. Se connecter à son </a:t>
            </a:r>
            <a:r>
              <a:rPr lang="fr-FR" sz="1200" b="1">
                <a:solidFill>
                  <a:prstClr val="black"/>
                </a:solidFill>
                <a:latin typeface="Century Gothic" panose="020B0502020202020204" pitchFamily="34" charset="0"/>
              </a:rPr>
              <a:t>Webmail</a:t>
            </a:r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professionnel</a:t>
            </a:r>
          </a:p>
          <a:p>
            <a:pPr defTabSz="342900"/>
            <a:endParaRPr lang="fr-FR" sz="12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7. Cliquer sur le lien de validation envoyé par votre adresse </a:t>
            </a:r>
            <a:r>
              <a:rPr lang="fr-FR" sz="1200" b="1">
                <a:solidFill>
                  <a:prstClr val="black"/>
                </a:solidFill>
                <a:latin typeface="Century Gothic" panose="020B0502020202020204" pitchFamily="34" charset="0"/>
              </a:rPr>
              <a:t>Gmail</a:t>
            </a:r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à votre adresse mail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3805401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398D018-6C50-7449-A3F0-FFBC813D09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84"/>
          <a:stretch/>
        </p:blipFill>
        <p:spPr>
          <a:xfrm>
            <a:off x="346041" y="410251"/>
            <a:ext cx="4983198" cy="5073685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E03F689-D0DF-8D49-8CD2-304408C2107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defTabSz="342900"/>
            <a:endParaRPr lang="fr-MQ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A663799-517D-F740-8D64-AE38E2ACCAC8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8D6E79-D819-2C4E-B359-AF331AB1BAC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342900"/>
            <a:fld id="{B6F15528-21DE-4FAA-801E-634DDDAF4B2B}" type="slidenum">
              <a:rPr lang="fr-FR">
                <a:solidFill>
                  <a:prstClr val="black">
                    <a:tint val="75000"/>
                  </a:prstClr>
                </a:solidFill>
                <a:latin typeface="Calibri"/>
              </a:rPr>
              <a:pPr defTabSz="342900"/>
              <a:t>10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E8FDDD-9428-A841-AEFC-0E8075A18C31}"/>
              </a:ext>
            </a:extLst>
          </p:cNvPr>
          <p:cNvSpPr txBox="1"/>
          <p:nvPr/>
        </p:nvSpPr>
        <p:spPr>
          <a:xfrm>
            <a:off x="5685942" y="630861"/>
            <a:ext cx="3428353" cy="138499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Possibilité de choisir son adresse d’expédition</a:t>
            </a:r>
          </a:p>
          <a:p>
            <a:pPr algn="ctr" defTabSz="342900"/>
            <a:endParaRPr lang="fr-FR" sz="12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Penser à faire la sélection si vous n’avez pas cocher dans les paramètres</a:t>
            </a:r>
          </a:p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« Répondre avec l’adresse à laquelle le mail a été envoyé »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CC1C7B7-CBB0-8341-9BF7-E3408B0EBD29}"/>
              </a:ext>
            </a:extLst>
          </p:cNvPr>
          <p:cNvCxnSpPr>
            <a:cxnSpLocks/>
          </p:cNvCxnSpPr>
          <p:nvPr/>
        </p:nvCxnSpPr>
        <p:spPr>
          <a:xfrm flipH="1">
            <a:off x="4642643" y="1088984"/>
            <a:ext cx="104329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BDD8D195-E473-884F-B321-274AA2073AB9}"/>
              </a:ext>
            </a:extLst>
          </p:cNvPr>
          <p:cNvSpPr txBox="1"/>
          <p:nvPr/>
        </p:nvSpPr>
        <p:spPr>
          <a:xfrm>
            <a:off x="5685942" y="3806829"/>
            <a:ext cx="3229458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Possibilité d’ajouter une signature automatique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0EC9C26-189B-7548-B8E5-43C9E961F095}"/>
              </a:ext>
            </a:extLst>
          </p:cNvPr>
          <p:cNvCxnSpPr>
            <a:cxnSpLocks/>
          </p:cNvCxnSpPr>
          <p:nvPr/>
        </p:nvCxnSpPr>
        <p:spPr>
          <a:xfrm flipH="1" flipV="1">
            <a:off x="2882882" y="2694589"/>
            <a:ext cx="2803060" cy="142386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743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70F625-BE44-804C-99CB-0E9E08049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5242"/>
            <a:ext cx="8865394" cy="691137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Un FICHIER A RENVOYER pour le 15 octobre 2020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1116719-CCD2-B042-AC19-CBAF2374A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341069-0AD6-4544-8FB1-F5FFFC37F6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1550" y="966379"/>
            <a:ext cx="7765256" cy="3769443"/>
          </a:xfrm>
        </p:spPr>
        <p:txBody>
          <a:bodyPr>
            <a:normAutofit/>
          </a:bodyPr>
          <a:lstStyle/>
          <a:p>
            <a:r>
              <a:rPr lang="fr-FR" dirty="0"/>
              <a:t>A renvoyer à </a:t>
            </a:r>
            <a:r>
              <a:rPr lang="fr-FR" dirty="0">
                <a:hlinkClick r:id="rId2"/>
              </a:rPr>
              <a:t>Inna-Indra-Mari.Claverie@ac-martinique.fr</a:t>
            </a:r>
            <a:endParaRPr lang="fr-FR" dirty="0"/>
          </a:p>
          <a:p>
            <a:r>
              <a:rPr lang="fr-FR" u="sng" dirty="0">
                <a:solidFill>
                  <a:srgbClr val="C00000"/>
                </a:solidFill>
              </a:rPr>
              <a:t>Fichier 1: EQUIPEMENT</a:t>
            </a:r>
          </a:p>
          <a:p>
            <a:pPr marL="342900" lvl="1" indent="0">
              <a:buNone/>
            </a:pPr>
            <a:r>
              <a:rPr lang="fr-FR" dirty="0"/>
              <a:t>INDEXATION: 2020-2021_EQUIPEMENT_NOM </a:t>
            </a:r>
            <a:r>
              <a:rPr lang="fr-FR" dirty="0" err="1"/>
              <a:t>établissement_Ville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u="sng" dirty="0">
              <a:solidFill>
                <a:srgbClr val="C00000"/>
              </a:solidFill>
            </a:endParaRPr>
          </a:p>
          <a:p>
            <a:r>
              <a:rPr lang="fr-FR" u="sng" dirty="0">
                <a:solidFill>
                  <a:srgbClr val="C00000"/>
                </a:solidFill>
              </a:rPr>
              <a:t>FICHIER 2: ORGANISATION</a:t>
            </a:r>
          </a:p>
          <a:p>
            <a:pPr marL="342900" lvl="1" indent="0">
              <a:buNone/>
            </a:pPr>
            <a:r>
              <a:rPr lang="fr-FR" sz="1650" dirty="0"/>
              <a:t>INDEXATION: 2020-2021_ORGANISATION_NOM </a:t>
            </a:r>
            <a:r>
              <a:rPr lang="fr-FR" sz="1650" dirty="0" err="1"/>
              <a:t>établissement</a:t>
            </a:r>
            <a:r>
              <a:rPr lang="fr-FR" dirty="0" err="1"/>
              <a:t>_Ville</a:t>
            </a:r>
            <a:endParaRPr lang="fr-FR" dirty="0"/>
          </a:p>
          <a:p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55FE186-56EA-4274-A99E-9EBF058CC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770390"/>
              </p:ext>
            </p:extLst>
          </p:nvPr>
        </p:nvGraphicFramePr>
        <p:xfrm>
          <a:off x="0" y="4311568"/>
          <a:ext cx="9076267" cy="23635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7464">
                  <a:extLst>
                    <a:ext uri="{9D8B030D-6E8A-4147-A177-3AD203B41FA5}">
                      <a16:colId xmlns:a16="http://schemas.microsoft.com/office/drawing/2014/main" val="989276019"/>
                    </a:ext>
                  </a:extLst>
                </a:gridCol>
                <a:gridCol w="863069">
                  <a:extLst>
                    <a:ext uri="{9D8B030D-6E8A-4147-A177-3AD203B41FA5}">
                      <a16:colId xmlns:a16="http://schemas.microsoft.com/office/drawing/2014/main" val="2709389972"/>
                    </a:ext>
                  </a:extLst>
                </a:gridCol>
                <a:gridCol w="886745">
                  <a:extLst>
                    <a:ext uri="{9D8B030D-6E8A-4147-A177-3AD203B41FA5}">
                      <a16:colId xmlns:a16="http://schemas.microsoft.com/office/drawing/2014/main" val="2000127178"/>
                    </a:ext>
                  </a:extLst>
                </a:gridCol>
                <a:gridCol w="1578958">
                  <a:extLst>
                    <a:ext uri="{9D8B030D-6E8A-4147-A177-3AD203B41FA5}">
                      <a16:colId xmlns:a16="http://schemas.microsoft.com/office/drawing/2014/main" val="2923595918"/>
                    </a:ext>
                  </a:extLst>
                </a:gridCol>
                <a:gridCol w="945444">
                  <a:extLst>
                    <a:ext uri="{9D8B030D-6E8A-4147-A177-3AD203B41FA5}">
                      <a16:colId xmlns:a16="http://schemas.microsoft.com/office/drawing/2014/main" val="3944811169"/>
                    </a:ext>
                  </a:extLst>
                </a:gridCol>
                <a:gridCol w="1068763">
                  <a:extLst>
                    <a:ext uri="{9D8B030D-6E8A-4147-A177-3AD203B41FA5}">
                      <a16:colId xmlns:a16="http://schemas.microsoft.com/office/drawing/2014/main" val="2473384082"/>
                    </a:ext>
                  </a:extLst>
                </a:gridCol>
                <a:gridCol w="1404424">
                  <a:extLst>
                    <a:ext uri="{9D8B030D-6E8A-4147-A177-3AD203B41FA5}">
                      <a16:colId xmlns:a16="http://schemas.microsoft.com/office/drawing/2014/main" val="2972232591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477534327"/>
                    </a:ext>
                  </a:extLst>
                </a:gridCol>
              </a:tblGrid>
              <a:tr h="50921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>
                          <a:effectLst/>
                        </a:rPr>
                        <a:t>REPARTITION HORAIRE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u="none" strike="noStrike">
                          <a:effectLst/>
                        </a:rPr>
                        <a:t>Horaire Elève (heure/sem)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u="none" strike="noStrike">
                          <a:effectLst/>
                        </a:rPr>
                        <a:t>Horaire Classe entière (heure/sem)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u="none" strike="noStrike">
                          <a:effectLst/>
                        </a:rPr>
                        <a:t> Horaire effectif réduit (groupe TP) en heure/sem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u="none" strike="noStrike">
                          <a:effectLst/>
                        </a:rPr>
                        <a:t>Effectif moyen / classe entière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u="none" strike="noStrike">
                          <a:effectLst/>
                        </a:rPr>
                        <a:t>Effectif moyen/ groupe de TP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u="none" strike="noStrike">
                          <a:effectLst/>
                        </a:rPr>
                        <a:t>Précisions (fonctionement en barrette…)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u="none" strike="noStrike">
                          <a:effectLst/>
                        </a:rPr>
                        <a:t>Commentaires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ctr"/>
                </a:tc>
                <a:extLst>
                  <a:ext uri="{0D108BD9-81ED-4DB2-BD59-A6C34878D82A}">
                    <a16:rowId xmlns:a16="http://schemas.microsoft.com/office/drawing/2014/main" val="2213925234"/>
                  </a:ext>
                </a:extLst>
              </a:tr>
              <a:tr h="22149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2nde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extLst>
                  <a:ext uri="{0D108BD9-81ED-4DB2-BD59-A6C34878D82A}">
                    <a16:rowId xmlns:a16="http://schemas.microsoft.com/office/drawing/2014/main" val="2787542681"/>
                  </a:ext>
                </a:extLst>
              </a:tr>
              <a:tr h="43750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1ère Enseignement scientifique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extLst>
                  <a:ext uri="{0D108BD9-81ED-4DB2-BD59-A6C34878D82A}">
                    <a16:rowId xmlns:a16="http://schemas.microsoft.com/office/drawing/2014/main" val="1383522908"/>
                  </a:ext>
                </a:extLst>
              </a:tr>
              <a:tr h="22149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1ère Spécialité SVT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extLst>
                  <a:ext uri="{0D108BD9-81ED-4DB2-BD59-A6C34878D82A}">
                    <a16:rowId xmlns:a16="http://schemas.microsoft.com/office/drawing/2014/main" val="2908177142"/>
                  </a:ext>
                </a:extLst>
              </a:tr>
              <a:tr h="43750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 err="1">
                          <a:effectLst/>
                        </a:rPr>
                        <a:t>Tle</a:t>
                      </a:r>
                      <a:r>
                        <a:rPr lang="fr-FR" sz="1200" u="none" strike="noStrike" dirty="0">
                          <a:effectLst/>
                        </a:rPr>
                        <a:t> Enseignement scientifique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extLst>
                  <a:ext uri="{0D108BD9-81ED-4DB2-BD59-A6C34878D82A}">
                    <a16:rowId xmlns:a16="http://schemas.microsoft.com/office/drawing/2014/main" val="2772868435"/>
                  </a:ext>
                </a:extLst>
              </a:tr>
              <a:tr h="22149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 err="1">
                          <a:effectLst/>
                        </a:rPr>
                        <a:t>Tle</a:t>
                      </a:r>
                      <a:r>
                        <a:rPr lang="fr-FR" sz="1200" u="none" strike="noStrike" dirty="0">
                          <a:effectLst/>
                        </a:rPr>
                        <a:t> Spécialité SVT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extLst>
                  <a:ext uri="{0D108BD9-81ED-4DB2-BD59-A6C34878D82A}">
                    <a16:rowId xmlns:a16="http://schemas.microsoft.com/office/drawing/2014/main" val="2580256855"/>
                  </a:ext>
                </a:extLst>
              </a:tr>
              <a:tr h="272347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3ème prépa-pro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 dirty="0">
                          <a:effectLst/>
                        </a:rPr>
                        <a:t> </a:t>
                      </a:r>
                      <a:endParaRPr lang="fr-MQ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1" marR="3091" marT="3091" marB="0" anchor="b"/>
                </a:tc>
                <a:extLst>
                  <a:ext uri="{0D108BD9-81ED-4DB2-BD59-A6C34878D82A}">
                    <a16:rowId xmlns:a16="http://schemas.microsoft.com/office/drawing/2014/main" val="1759388906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2EC1412-4E00-4E1B-9473-DB3617F4F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51262"/>
              </p:ext>
            </p:extLst>
          </p:nvPr>
        </p:nvGraphicFramePr>
        <p:xfrm>
          <a:off x="1" y="1865634"/>
          <a:ext cx="9143999" cy="13615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9937">
                  <a:extLst>
                    <a:ext uri="{9D8B030D-6E8A-4147-A177-3AD203B41FA5}">
                      <a16:colId xmlns:a16="http://schemas.microsoft.com/office/drawing/2014/main" val="1936992288"/>
                    </a:ext>
                  </a:extLst>
                </a:gridCol>
                <a:gridCol w="572327">
                  <a:extLst>
                    <a:ext uri="{9D8B030D-6E8A-4147-A177-3AD203B41FA5}">
                      <a16:colId xmlns:a16="http://schemas.microsoft.com/office/drawing/2014/main" val="3739829264"/>
                    </a:ext>
                  </a:extLst>
                </a:gridCol>
                <a:gridCol w="860901">
                  <a:extLst>
                    <a:ext uri="{9D8B030D-6E8A-4147-A177-3AD203B41FA5}">
                      <a16:colId xmlns:a16="http://schemas.microsoft.com/office/drawing/2014/main" val="2994423928"/>
                    </a:ext>
                  </a:extLst>
                </a:gridCol>
                <a:gridCol w="1433229">
                  <a:extLst>
                    <a:ext uri="{9D8B030D-6E8A-4147-A177-3AD203B41FA5}">
                      <a16:colId xmlns:a16="http://schemas.microsoft.com/office/drawing/2014/main" val="1393118167"/>
                    </a:ext>
                  </a:extLst>
                </a:gridCol>
                <a:gridCol w="859937">
                  <a:extLst>
                    <a:ext uri="{9D8B030D-6E8A-4147-A177-3AD203B41FA5}">
                      <a16:colId xmlns:a16="http://schemas.microsoft.com/office/drawing/2014/main" val="777974526"/>
                    </a:ext>
                  </a:extLst>
                </a:gridCol>
                <a:gridCol w="1433229">
                  <a:extLst>
                    <a:ext uri="{9D8B030D-6E8A-4147-A177-3AD203B41FA5}">
                      <a16:colId xmlns:a16="http://schemas.microsoft.com/office/drawing/2014/main" val="736680393"/>
                    </a:ext>
                  </a:extLst>
                </a:gridCol>
                <a:gridCol w="859937">
                  <a:extLst>
                    <a:ext uri="{9D8B030D-6E8A-4147-A177-3AD203B41FA5}">
                      <a16:colId xmlns:a16="http://schemas.microsoft.com/office/drawing/2014/main" val="1627418774"/>
                    </a:ext>
                  </a:extLst>
                </a:gridCol>
                <a:gridCol w="901370">
                  <a:extLst>
                    <a:ext uri="{9D8B030D-6E8A-4147-A177-3AD203B41FA5}">
                      <a16:colId xmlns:a16="http://schemas.microsoft.com/office/drawing/2014/main" val="3332747725"/>
                    </a:ext>
                  </a:extLst>
                </a:gridCol>
                <a:gridCol w="789841">
                  <a:extLst>
                    <a:ext uri="{9D8B030D-6E8A-4147-A177-3AD203B41FA5}">
                      <a16:colId xmlns:a16="http://schemas.microsoft.com/office/drawing/2014/main" val="1677086061"/>
                    </a:ext>
                  </a:extLst>
                </a:gridCol>
                <a:gridCol w="573291">
                  <a:extLst>
                    <a:ext uri="{9D8B030D-6E8A-4147-A177-3AD203B41FA5}">
                      <a16:colId xmlns:a16="http://schemas.microsoft.com/office/drawing/2014/main" val="832527946"/>
                    </a:ext>
                  </a:extLst>
                </a:gridCol>
              </a:tblGrid>
              <a:tr h="21400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>
                          <a:effectLst/>
                        </a:rPr>
                        <a:t>Salles de cours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Nombre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Vidéoprojecteurs (VP) 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fr-MQ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Tableau Numérique Interactif (TNI)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fr-MQ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accès internet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fr-MQ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>
                          <a:effectLst/>
                        </a:rPr>
                        <a:t>Matériel AUDIO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fr-MQ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34776"/>
                  </a:ext>
                </a:extLst>
              </a:tr>
              <a:tr h="558713">
                <a:tc vMerge="1">
                  <a:txBody>
                    <a:bodyPr/>
                    <a:lstStyle/>
                    <a:p>
                      <a:endParaRPr lang="fr-MQ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u="none" strike="noStrike" dirty="0">
                          <a:effectLst/>
                        </a:rPr>
                        <a:t>Nombre de salles ayant un VP Fixe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u="none" strike="noStrike">
                          <a:effectLst/>
                        </a:rPr>
                        <a:t>Nombre de salles ayant un TNI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fr-FR" sz="1200" u="none" strike="noStrike">
                          <a:effectLst/>
                        </a:rPr>
                        <a:t>Nombre de salles concernées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Nombre de salles concernées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 dirty="0">
                          <a:effectLst/>
                        </a:rPr>
                        <a:t> </a:t>
                      </a:r>
                      <a:endParaRPr lang="fr-MQ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544375910"/>
                  </a:ext>
                </a:extLst>
              </a:tr>
              <a:tr h="374870">
                <a:tc vMerge="1">
                  <a:txBody>
                    <a:bodyPr/>
                    <a:lstStyle/>
                    <a:p>
                      <a:endParaRPr lang="fr-MQ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u="none" strike="noStrike">
                          <a:effectLst/>
                        </a:rPr>
                        <a:t>Nombre de VP nomades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>
                          <a:effectLst/>
                        </a:rPr>
                        <a:t>Imprimante(s)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fr-MQ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>
                          <a:effectLst/>
                        </a:rPr>
                        <a:t>mode d'accès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>
                          <a:effectLst/>
                        </a:rPr>
                        <a:t>wifi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749231859"/>
                  </a:ext>
                </a:extLst>
              </a:tr>
              <a:tr h="214006">
                <a:tc vMerge="1">
                  <a:txBody>
                    <a:bodyPr/>
                    <a:lstStyle/>
                    <a:p>
                      <a:endParaRPr lang="fr-MQ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u="none" strike="noStrike">
                          <a:effectLst/>
                        </a:rPr>
                        <a:t>Remarques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u="none" strike="noStrike">
                          <a:effectLst/>
                        </a:rPr>
                        <a:t>Total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 vMerge="1">
                  <a:txBody>
                    <a:bodyPr/>
                    <a:lstStyle/>
                    <a:p>
                      <a:endParaRPr lang="fr-M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>
                          <a:effectLst/>
                        </a:rPr>
                        <a:t>filaire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>
                          <a:effectLst/>
                        </a:rPr>
                        <a:t> </a:t>
                      </a:r>
                      <a:endParaRPr lang="fr-MQ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MQ" sz="1200" u="none" strike="noStrike" dirty="0">
                          <a:effectLst/>
                        </a:rPr>
                        <a:t> </a:t>
                      </a:r>
                      <a:endParaRPr lang="fr-MQ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814652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043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FR" dirty="0">
                <a:solidFill>
                  <a:schemeClr val="tx1"/>
                </a:solidFill>
              </a:rPr>
            </a:br>
            <a:br>
              <a:rPr lang="fr-FR" dirty="0">
                <a:solidFill>
                  <a:schemeClr val="tx1"/>
                </a:solidFill>
              </a:rPr>
            </a:br>
            <a:r>
              <a:rPr lang="fr-FR" dirty="0"/>
              <a:t>SVT et CONDITIONS SANITAIRES</a:t>
            </a:r>
            <a:br>
              <a:rPr lang="fr-FR" dirty="0"/>
            </a:b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3107055" y="4937757"/>
            <a:ext cx="7505700" cy="87598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3107055" y="3782097"/>
            <a:ext cx="5590006" cy="115698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8983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SVT et Conditions sanitaires</a:t>
            </a:r>
            <a:br>
              <a:rPr lang="fr-FR" dirty="0">
                <a:solidFill>
                  <a:schemeClr val="tx1"/>
                </a:solidFill>
              </a:rPr>
            </a:b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140677" y="1037492"/>
            <a:ext cx="8546123" cy="4622917"/>
          </a:xfrm>
        </p:spPr>
        <p:txBody>
          <a:bodyPr>
            <a:normAutofit/>
          </a:bodyPr>
          <a:lstStyle/>
          <a:p>
            <a:pPr>
              <a:buSzPct val="100000"/>
            </a:pPr>
            <a:r>
              <a:rPr lang="fr-FR" dirty="0"/>
              <a:t> Activités pratiques et protocole COVID</a:t>
            </a:r>
          </a:p>
          <a:p>
            <a:pPr lvl="1"/>
            <a:r>
              <a:rPr lang="fr-FR" dirty="0"/>
              <a:t>Note envoyée à tous les établissements et tous les professeurs </a:t>
            </a:r>
          </a:p>
          <a:p>
            <a:pPr lvl="1"/>
            <a:r>
              <a:rPr lang="fr-FR" dirty="0"/>
              <a:t>Associer Prudence sanitaire et apprentissage des compétences spécifiques des élèves. </a:t>
            </a:r>
          </a:p>
          <a:p>
            <a:pPr marL="457200" lvl="1" indent="0">
              <a:buNone/>
            </a:pPr>
            <a:endParaRPr lang="fr-FR" dirty="0"/>
          </a:p>
          <a:p>
            <a:r>
              <a:rPr lang="fr-FR" dirty="0"/>
              <a:t> Activités pratiques et actions de prévention dengue</a:t>
            </a:r>
          </a:p>
          <a:p>
            <a:pPr lvl="1"/>
            <a:r>
              <a:rPr lang="fr-FR" dirty="0"/>
              <a:t>Semaine de la dengue le 21 septembre </a:t>
            </a:r>
          </a:p>
          <a:p>
            <a:pPr lvl="1"/>
            <a:r>
              <a:rPr lang="fr-FR" dirty="0"/>
              <a:t>Faire une action </a:t>
            </a:r>
            <a:r>
              <a:rPr lang="fr-FR" dirty="0">
                <a:solidFill>
                  <a:srgbClr val="CC0047"/>
                </a:solidFill>
              </a:rPr>
              <a:t>de sensibilisation dès maintenant :  en lien avec la partie agents pathogènes et maladies vectorielles</a:t>
            </a:r>
          </a:p>
          <a:p>
            <a:pPr lvl="1"/>
            <a:r>
              <a:rPr lang="fr-FR" dirty="0"/>
              <a:t>Possibilité de faire appel au CEDRE LAV :</a:t>
            </a:r>
          </a:p>
          <a:p>
            <a:pPr lvl="0"/>
            <a:r>
              <a:rPr lang="fr-FR" dirty="0"/>
              <a:t>CEDRE/LAV (</a:t>
            </a:r>
            <a:r>
              <a:rPr lang="fr-FR" u="sng" dirty="0"/>
              <a:t>Centre de démoustication</a:t>
            </a:r>
            <a:r>
              <a:rPr lang="fr-FR" dirty="0"/>
              <a:t> : </a:t>
            </a:r>
            <a:r>
              <a:rPr lang="fr-FR" sz="1400" dirty="0"/>
              <a:t>structure commune de l’Agence Régionale de Santé et de la Collectivité territoriale de Martinique) </a:t>
            </a:r>
          </a:p>
          <a:p>
            <a:r>
              <a:rPr lang="fr-FR" sz="1400" dirty="0"/>
              <a:t>Sur inscription : </a:t>
            </a:r>
            <a:r>
              <a:rPr lang="fr-FR" sz="1400" u="sng" dirty="0">
                <a:hlinkClick r:id="rId2"/>
              </a:rPr>
              <a:t>http://ppe.orion.education.fr/martinique/itw/answer/s/ony6ysd71s</a:t>
            </a:r>
            <a:r>
              <a:rPr lang="fr-FR" u="sng" dirty="0">
                <a:hlinkClick r:id="rId2"/>
              </a:rPr>
              <a:t>/k/MHtAMUS</a:t>
            </a:r>
            <a:r>
              <a:rPr lang="fr-FR" dirty="0"/>
              <a:t> </a:t>
            </a:r>
          </a:p>
        </p:txBody>
      </p:sp>
      <p:grpSp>
        <p:nvGrpSpPr>
          <p:cNvPr id="10" name="Grouper 9"/>
          <p:cNvGrpSpPr/>
          <p:nvPr/>
        </p:nvGrpSpPr>
        <p:grpSpPr>
          <a:xfrm>
            <a:off x="902669" y="199050"/>
            <a:ext cx="525531" cy="171686"/>
            <a:chOff x="5391302" y="1426464"/>
            <a:chExt cx="604579" cy="197510"/>
          </a:xfrm>
          <a:solidFill>
            <a:srgbClr val="00A6BE"/>
          </a:solidFill>
        </p:grpSpPr>
        <p:sp>
          <p:nvSpPr>
            <p:cNvPr id="11" name="Rectangle 10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0789C0E-12E3-FE44-92EF-59D05479BED4}"/>
              </a:ext>
            </a:extLst>
          </p:cNvPr>
          <p:cNvGrpSpPr/>
          <p:nvPr/>
        </p:nvGrpSpPr>
        <p:grpSpPr>
          <a:xfrm>
            <a:off x="7286495" y="3445413"/>
            <a:ext cx="1857505" cy="2445431"/>
            <a:chOff x="221102" y="216857"/>
            <a:chExt cx="2505076" cy="3237853"/>
          </a:xfrm>
        </p:grpSpPr>
        <p:pic>
          <p:nvPicPr>
            <p:cNvPr id="9" name="Image 8" descr="Poster Wanted Free Stock Photo - Public Domain Pictures">
              <a:extLst>
                <a:ext uri="{FF2B5EF4-FFF2-40B4-BE49-F238E27FC236}">
                  <a16:creationId xmlns:a16="http://schemas.microsoft.com/office/drawing/2014/main" id="{0F49D398-F047-4F4C-AC76-1DA5A26B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102" y="216857"/>
              <a:ext cx="2505076" cy="32378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951CA20-DF04-8E4C-B25F-C82217C6F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379" y="1127517"/>
              <a:ext cx="1476375" cy="1044575"/>
            </a:xfrm>
            <a:prstGeom prst="rect">
              <a:avLst/>
            </a:prstGeom>
          </p:spPr>
        </p:pic>
        <p:sp>
          <p:nvSpPr>
            <p:cNvPr id="14" name="Zone de texte 4">
              <a:extLst>
                <a:ext uri="{FF2B5EF4-FFF2-40B4-BE49-F238E27FC236}">
                  <a16:creationId xmlns:a16="http://schemas.microsoft.com/office/drawing/2014/main" id="{5A325481-D191-2F4B-AD90-9B03F583D3B9}"/>
                </a:ext>
              </a:extLst>
            </p:cNvPr>
            <p:cNvSpPr txBox="1"/>
            <p:nvPr/>
          </p:nvSpPr>
          <p:spPr>
            <a:xfrm>
              <a:off x="302064" y="2092635"/>
              <a:ext cx="2343149" cy="13620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Aedes</a:t>
              </a:r>
              <a:r>
                <a:rPr lang="fr-FR" sz="1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fr-FR" sz="14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aegypti</a:t>
              </a:r>
              <a:br>
                <a:rPr lang="fr-FR" sz="1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fr-FR" sz="1000" dirty="0">
                  <a:effectLst/>
                  <a:latin typeface="Segoe Print" panose="020008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Transmet la dengue,</a:t>
              </a:r>
              <a:r>
                <a:rPr lang="fr-FR" sz="1400" dirty="0">
                  <a:effectLst/>
                  <a:latin typeface="Segoe Print" panose="020008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br>
                <a:rPr lang="fr-FR" sz="1400" dirty="0">
                  <a:effectLst/>
                  <a:latin typeface="Segoe Print" panose="020008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fr-FR" sz="1000" dirty="0">
                  <a:effectLst/>
                  <a:latin typeface="Segoe Print" panose="020008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 </a:t>
              </a:r>
              <a:r>
                <a:rPr lang="fr-FR" sz="1000" dirty="0" err="1">
                  <a:effectLst/>
                  <a:latin typeface="Segoe Print" panose="020008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zika</a:t>
              </a:r>
              <a:r>
                <a:rPr lang="fr-FR" sz="1000" dirty="0">
                  <a:effectLst/>
                  <a:latin typeface="Segoe Print" panose="020008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le </a:t>
              </a:r>
              <a:r>
                <a:rPr lang="fr-FR" sz="1000" dirty="0" err="1">
                  <a:effectLst/>
                  <a:latin typeface="Segoe Print" panose="020008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chikungunya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3DBA4CF-50B2-B442-8172-F941FBDA8EC4}"/>
              </a:ext>
            </a:extLst>
          </p:cNvPr>
          <p:cNvGrpSpPr/>
          <p:nvPr/>
        </p:nvGrpSpPr>
        <p:grpSpPr>
          <a:xfrm>
            <a:off x="3637203" y="4468809"/>
            <a:ext cx="3312160" cy="2573020"/>
            <a:chOff x="0" y="0"/>
            <a:chExt cx="3312160" cy="257302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FFD79AB-AF57-B748-A37D-2C2783708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400000">
              <a:off x="494030" y="-494030"/>
              <a:ext cx="2324100" cy="331216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7" name="Zone de texte 8">
              <a:extLst>
                <a:ext uri="{FF2B5EF4-FFF2-40B4-BE49-F238E27FC236}">
                  <a16:creationId xmlns:a16="http://schemas.microsoft.com/office/drawing/2014/main" id="{621E19B3-F680-3248-BC3D-71D5200A708B}"/>
                </a:ext>
              </a:extLst>
            </p:cNvPr>
            <p:cNvSpPr txBox="1"/>
            <p:nvPr/>
          </p:nvSpPr>
          <p:spPr>
            <a:xfrm>
              <a:off x="17780" y="2315845"/>
              <a:ext cx="1367842" cy="257175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Source : CEDRE/LAV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C439A0EA-96F1-2B41-9AD3-4FB06A155933}"/>
              </a:ext>
            </a:extLst>
          </p:cNvPr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827405" y="4068147"/>
            <a:ext cx="2225040" cy="3184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BEADDBD9-6839-5D42-A977-0DDB183AB23B}"/>
              </a:ext>
            </a:extLst>
          </p:cNvPr>
          <p:cNvSpPr/>
          <p:nvPr/>
        </p:nvSpPr>
        <p:spPr>
          <a:xfrm>
            <a:off x="6724135" y="5755319"/>
            <a:ext cx="1651036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Il manque quelque chose???</a:t>
            </a:r>
          </a:p>
        </p:txBody>
      </p:sp>
    </p:spTree>
    <p:extLst>
      <p:ext uri="{BB962C8B-B14F-4D97-AF65-F5344CB8AC3E}">
        <p14:creationId xmlns:p14="http://schemas.microsoft.com/office/powerpoint/2010/main" val="168275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PLAN MINIRE </a:t>
            </a:r>
            <a:br>
              <a:rPr lang="fr-FR" dirty="0"/>
            </a:b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3107055" y="4937757"/>
            <a:ext cx="7505700" cy="87598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5933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PLAN MINIRE: les grands principes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804863" y="1471082"/>
            <a:ext cx="7881937" cy="4919827"/>
          </a:xfrm>
        </p:spPr>
        <p:txBody>
          <a:bodyPr>
            <a:normAutofit lnSpcReduction="10000"/>
          </a:bodyPr>
          <a:lstStyle/>
          <a:p>
            <a:pPr>
              <a:buSzPct val="100000"/>
            </a:pPr>
            <a:r>
              <a:rPr lang="fr-FR" dirty="0"/>
              <a:t>Les apprentissages du programme de l’année 2020-2021 (N) débute </a:t>
            </a:r>
            <a:r>
              <a:rPr lang="fr-FR" dirty="0">
                <a:solidFill>
                  <a:srgbClr val="C00000"/>
                </a:solidFill>
              </a:rPr>
              <a:t>dès </a:t>
            </a:r>
            <a:r>
              <a:rPr lang="fr-FR" dirty="0"/>
              <a:t>la rentrée</a:t>
            </a:r>
          </a:p>
          <a:p>
            <a:pPr marL="0" indent="0">
              <a:buSzPct val="100000"/>
              <a:buNone/>
            </a:pPr>
            <a:endParaRPr lang="fr-FR" dirty="0"/>
          </a:p>
          <a:p>
            <a:pPr>
              <a:buSzPct val="100000"/>
            </a:pPr>
            <a:r>
              <a:rPr lang="fr-FR" dirty="0"/>
              <a:t>L’identification des concepts et compétences nécessaires de l’année N-1 sont identifiées pour chaque chapitre de l’année N</a:t>
            </a:r>
          </a:p>
          <a:p>
            <a:pPr marL="0" indent="0">
              <a:buSzPct val="100000"/>
              <a:buNone/>
            </a:pPr>
            <a:endParaRPr lang="fr-FR" dirty="0"/>
          </a:p>
          <a:p>
            <a:pPr>
              <a:buSzPct val="100000"/>
            </a:pPr>
            <a:r>
              <a:rPr lang="fr-FR" dirty="0"/>
              <a:t>Une réflexion </a:t>
            </a:r>
            <a:r>
              <a:rPr lang="fr-FR" dirty="0">
                <a:solidFill>
                  <a:srgbClr val="C00000"/>
                </a:solidFill>
              </a:rPr>
              <a:t>en amont</a:t>
            </a:r>
            <a:r>
              <a:rPr lang="fr-FR" dirty="0"/>
              <a:t> pour chaque élève : ce que je sais, sais faire, ne sais pas du tout, j’ai besoin d’aide… : </a:t>
            </a:r>
            <a:r>
              <a:rPr lang="fr-FR" dirty="0">
                <a:solidFill>
                  <a:srgbClr val="C00000"/>
                </a:solidFill>
              </a:rPr>
              <a:t>auto positionnement simple </a:t>
            </a:r>
            <a:r>
              <a:rPr lang="fr-FR" dirty="0"/>
              <a:t>(qui peut s’appuyer sur les supports,  livre, cahiers…): </a:t>
            </a:r>
          </a:p>
          <a:p>
            <a:pPr>
              <a:buSzPct val="100000"/>
            </a:pPr>
            <a:endParaRPr lang="fr-FR" dirty="0"/>
          </a:p>
          <a:p>
            <a:pPr>
              <a:buSzPct val="100000"/>
            </a:pPr>
            <a:r>
              <a:rPr lang="fr-FR" dirty="0">
                <a:solidFill>
                  <a:srgbClr val="C00000"/>
                </a:solidFill>
              </a:rPr>
              <a:t>Des évaluations diagnostiques courtes tout au long de l’année en fonction des besoins: 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 algn="ctr">
              <a:buNone/>
            </a:pPr>
            <a:r>
              <a:rPr lang="fr-FR" sz="1500" dirty="0">
                <a:solidFill>
                  <a:srgbClr val="C00000"/>
                </a:solidFill>
              </a:rPr>
              <a:t>Pas d’évaluation diagnostique massive en début d’année</a:t>
            </a:r>
          </a:p>
          <a:p>
            <a:pPr marL="457200" lvl="1" indent="0">
              <a:buNone/>
            </a:pPr>
            <a:endParaRPr lang="fr-FR" sz="1700" dirty="0">
              <a:solidFill>
                <a:srgbClr val="C00000"/>
              </a:solidFill>
            </a:endParaRPr>
          </a:p>
          <a:p>
            <a:pPr marL="457200" lvl="1" indent="0" algn="ctr">
              <a:buNone/>
            </a:pPr>
            <a:r>
              <a:rPr lang="fr-FR" sz="1700" dirty="0">
                <a:solidFill>
                  <a:srgbClr val="C00000"/>
                </a:solidFill>
              </a:rPr>
              <a:t>L’EVALUATION DIAGNOSTIQUE PLUS QUE JAMAIS AU CŒUR DES APPRENTISSAGES</a:t>
            </a:r>
          </a:p>
          <a:p>
            <a:pPr lvl="2">
              <a:buClr>
                <a:srgbClr val="1B8ED9"/>
              </a:buClr>
            </a:pPr>
            <a:endParaRPr lang="fr-FR" dirty="0"/>
          </a:p>
          <a:p>
            <a:endParaRPr lang="fr-FR" dirty="0"/>
          </a:p>
        </p:txBody>
      </p:sp>
      <p:grpSp>
        <p:nvGrpSpPr>
          <p:cNvPr id="10" name="Grouper 9"/>
          <p:cNvGrpSpPr/>
          <p:nvPr/>
        </p:nvGrpSpPr>
        <p:grpSpPr>
          <a:xfrm>
            <a:off x="902669" y="199050"/>
            <a:ext cx="525531" cy="171686"/>
            <a:chOff x="5391302" y="1426464"/>
            <a:chExt cx="604579" cy="197510"/>
          </a:xfrm>
          <a:solidFill>
            <a:srgbClr val="00A6BE"/>
          </a:solidFill>
        </p:grpSpPr>
        <p:sp>
          <p:nvSpPr>
            <p:cNvPr id="11" name="Rectangle 10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1F4297C-4630-924A-9CB8-F53D3424A44A}"/>
              </a:ext>
            </a:extLst>
          </p:cNvPr>
          <p:cNvGrpSpPr/>
          <p:nvPr/>
        </p:nvGrpSpPr>
        <p:grpSpPr>
          <a:xfrm>
            <a:off x="6558456" y="3648107"/>
            <a:ext cx="2648607" cy="998321"/>
            <a:chOff x="6558456" y="3648107"/>
            <a:chExt cx="2648607" cy="998321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51E2461A-A385-9F4F-903C-246CF725B9C9}"/>
                </a:ext>
              </a:extLst>
            </p:cNvPr>
            <p:cNvSpPr/>
            <p:nvPr/>
          </p:nvSpPr>
          <p:spPr>
            <a:xfrm>
              <a:off x="6558456" y="3752193"/>
              <a:ext cx="2648607" cy="89423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Utilisation de grille d’auto-positionnement</a:t>
              </a:r>
            </a:p>
          </p:txBody>
        </p:sp>
        <p:sp>
          <p:nvSpPr>
            <p:cNvPr id="4" name="Flèche vers la gauche 3">
              <a:extLst>
                <a:ext uri="{FF2B5EF4-FFF2-40B4-BE49-F238E27FC236}">
                  <a16:creationId xmlns:a16="http://schemas.microsoft.com/office/drawing/2014/main" id="{46629F70-6177-8343-A6AE-B15A3236BAF3}"/>
                </a:ext>
              </a:extLst>
            </p:cNvPr>
            <p:cNvSpPr/>
            <p:nvPr/>
          </p:nvSpPr>
          <p:spPr>
            <a:xfrm rot="1987436">
              <a:off x="6906361" y="3648107"/>
              <a:ext cx="341770" cy="116304"/>
            </a:xfrm>
            <a:prstGeom prst="leftArrow">
              <a:avLst>
                <a:gd name="adj1" fmla="val 50780"/>
                <a:gd name="adj2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232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5A435-6883-7245-9C6F-9D75EF633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PLAN MINIRE: mise en œuvre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9B856-653A-F944-A4B0-7F906B6F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16</a:t>
            </a:fld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7A5029-1DC2-4165-804E-00893AA59CDE}"/>
              </a:ext>
            </a:extLst>
          </p:cNvPr>
          <p:cNvGrpSpPr/>
          <p:nvPr/>
        </p:nvGrpSpPr>
        <p:grpSpPr>
          <a:xfrm>
            <a:off x="0" y="802640"/>
            <a:ext cx="9143999" cy="5016758"/>
            <a:chOff x="276224" y="402788"/>
            <a:chExt cx="11791952" cy="6460307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EAA3B94-2773-4AD0-B641-C931561B87C5}"/>
                </a:ext>
              </a:extLst>
            </p:cNvPr>
            <p:cNvSpPr txBox="1"/>
            <p:nvPr/>
          </p:nvSpPr>
          <p:spPr>
            <a:xfrm>
              <a:off x="5181600" y="402788"/>
              <a:ext cx="6886576" cy="6460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2000" dirty="0">
                  <a:sym typeface="Wingdings" panose="05000000000000000000" pitchFamily="2" charset="2"/>
                </a:rPr>
                <a:t>En début de Chapitre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fr-FR" sz="2000" dirty="0">
                <a:sym typeface="Wingdings" panose="05000000000000000000" pitchFamily="2" charset="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2000" dirty="0"/>
                <a:t>Grille d’</a:t>
              </a:r>
              <a:r>
                <a:rPr lang="fr-FR" sz="2000" dirty="0" err="1"/>
                <a:t>auto-positionnement</a:t>
              </a:r>
              <a:r>
                <a:rPr lang="fr-FR" sz="2000" dirty="0"/>
                <a:t> complétée par l’élève, sur les compétences et notions de l’année N-1 abordées dans le chapitre à venir. </a:t>
              </a:r>
            </a:p>
            <a:p>
              <a:r>
                <a:rPr lang="fr-FR" sz="2000" dirty="0">
                  <a:sym typeface="Wingdings" panose="05000000000000000000" pitchFamily="2" charset="2"/>
                </a:rPr>
                <a:t> </a:t>
              </a:r>
              <a:endParaRPr lang="fr-FR" sz="20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2000" dirty="0"/>
                <a:t>Outils:</a:t>
              </a:r>
              <a:r>
                <a:rPr lang="fr-FR" sz="2000" dirty="0">
                  <a:sym typeface="Wingdings" panose="05000000000000000000" pitchFamily="2" charset="2"/>
                </a:rPr>
                <a:t> Exercices et Evaluations Colibri ou Pronote, </a:t>
              </a:r>
              <a:r>
                <a:rPr lang="fr-FR" sz="2000" dirty="0" err="1">
                  <a:sym typeface="Wingdings" panose="05000000000000000000" pitchFamily="2" charset="2"/>
                </a:rPr>
                <a:t>Pdf</a:t>
              </a:r>
              <a:r>
                <a:rPr lang="fr-FR" sz="2000" dirty="0">
                  <a:sym typeface="Wingdings" panose="05000000000000000000" pitchFamily="2" charset="2"/>
                </a:rPr>
                <a:t> interactif…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sz="2000" dirty="0">
                <a:sym typeface="Wingdings" panose="05000000000000000000" pitchFamily="2" charset="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2000" dirty="0"/>
                <a:t>Puis, l’élève est invité à réviser/ remobiliser les notions et compétences abordées dans l’</a:t>
              </a:r>
              <a:r>
                <a:rPr lang="fr-FR" sz="2000" dirty="0" err="1"/>
                <a:t>auto-positionnement</a:t>
              </a:r>
              <a:r>
                <a:rPr lang="fr-FR" sz="2000" dirty="0"/>
                <a:t> </a:t>
              </a:r>
              <a:endParaRPr lang="fr-MQ" sz="20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fr-FR" sz="20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2000" dirty="0"/>
                <a:t>Enseignant: sauvegarde des auto-positionnements des élèves (dans Folios, ou autre outil)</a:t>
              </a:r>
              <a:endParaRPr lang="fr-MQ" sz="2000" dirty="0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36455F20-6601-42E8-8519-A58F6D703495}"/>
                </a:ext>
              </a:extLst>
            </p:cNvPr>
            <p:cNvSpPr/>
            <p:nvPr/>
          </p:nvSpPr>
          <p:spPr>
            <a:xfrm>
              <a:off x="4057650" y="762000"/>
              <a:ext cx="1190625" cy="2647950"/>
            </a:xfrm>
            <a:custGeom>
              <a:avLst/>
              <a:gdLst>
                <a:gd name="connsiteX0" fmla="*/ 0 w 1190625"/>
                <a:gd name="connsiteY0" fmla="*/ 2647950 h 2647950"/>
                <a:gd name="connsiteX1" fmla="*/ 104775 w 1190625"/>
                <a:gd name="connsiteY1" fmla="*/ 1152525 h 2647950"/>
                <a:gd name="connsiteX2" fmla="*/ 342900 w 1190625"/>
                <a:gd name="connsiteY2" fmla="*/ 409575 h 2647950"/>
                <a:gd name="connsiteX3" fmla="*/ 1190625 w 1190625"/>
                <a:gd name="connsiteY3" fmla="*/ 0 h 264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625" h="2647950">
                  <a:moveTo>
                    <a:pt x="0" y="2647950"/>
                  </a:moveTo>
                  <a:cubicBezTo>
                    <a:pt x="23812" y="2086768"/>
                    <a:pt x="47625" y="1525587"/>
                    <a:pt x="104775" y="1152525"/>
                  </a:cubicBezTo>
                  <a:cubicBezTo>
                    <a:pt x="161925" y="779462"/>
                    <a:pt x="161925" y="601662"/>
                    <a:pt x="342900" y="409575"/>
                  </a:cubicBezTo>
                  <a:cubicBezTo>
                    <a:pt x="523875" y="217488"/>
                    <a:pt x="857250" y="108744"/>
                    <a:pt x="1190625" y="0"/>
                  </a:cubicBezTo>
                </a:path>
              </a:pathLst>
            </a:custGeom>
            <a:ln w="28575"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Q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A1C3C15E-C929-47B1-BD84-7B4324C2154C}"/>
                </a:ext>
              </a:extLst>
            </p:cNvPr>
            <p:cNvSpPr/>
            <p:nvPr/>
          </p:nvSpPr>
          <p:spPr>
            <a:xfrm>
              <a:off x="4057650" y="1473098"/>
              <a:ext cx="1190625" cy="1955902"/>
            </a:xfrm>
            <a:custGeom>
              <a:avLst/>
              <a:gdLst>
                <a:gd name="connsiteX0" fmla="*/ 0 w 1190625"/>
                <a:gd name="connsiteY0" fmla="*/ 1955902 h 1955902"/>
                <a:gd name="connsiteX1" fmla="*/ 247650 w 1190625"/>
                <a:gd name="connsiteY1" fmla="*/ 774802 h 1955902"/>
                <a:gd name="connsiteX2" fmla="*/ 714375 w 1190625"/>
                <a:gd name="connsiteY2" fmla="*/ 117577 h 1955902"/>
                <a:gd name="connsiteX3" fmla="*/ 1190625 w 1190625"/>
                <a:gd name="connsiteY3" fmla="*/ 3277 h 195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625" h="1955902">
                  <a:moveTo>
                    <a:pt x="0" y="1955902"/>
                  </a:moveTo>
                  <a:cubicBezTo>
                    <a:pt x="64294" y="1518545"/>
                    <a:pt x="128588" y="1081189"/>
                    <a:pt x="247650" y="774802"/>
                  </a:cubicBezTo>
                  <a:cubicBezTo>
                    <a:pt x="366712" y="468415"/>
                    <a:pt x="557212" y="246165"/>
                    <a:pt x="714375" y="117577"/>
                  </a:cubicBezTo>
                  <a:cubicBezTo>
                    <a:pt x="871538" y="-11011"/>
                    <a:pt x="1031081" y="-3867"/>
                    <a:pt x="1190625" y="3277"/>
                  </a:cubicBezTo>
                </a:path>
              </a:pathLst>
            </a:custGeom>
            <a:ln w="28575"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Q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370FC9B-6FBC-4CDC-BC6E-9971144A3402}"/>
                </a:ext>
              </a:extLst>
            </p:cNvPr>
            <p:cNvSpPr/>
            <p:nvPr/>
          </p:nvSpPr>
          <p:spPr>
            <a:xfrm>
              <a:off x="4067175" y="3070833"/>
              <a:ext cx="1181100" cy="358166"/>
            </a:xfrm>
            <a:custGeom>
              <a:avLst/>
              <a:gdLst>
                <a:gd name="connsiteX0" fmla="*/ 0 w 1143000"/>
                <a:gd name="connsiteY0" fmla="*/ 540953 h 540953"/>
                <a:gd name="connsiteX1" fmla="*/ 219075 w 1143000"/>
                <a:gd name="connsiteY1" fmla="*/ 64703 h 540953"/>
                <a:gd name="connsiteX2" fmla="*/ 1143000 w 1143000"/>
                <a:gd name="connsiteY2" fmla="*/ 17078 h 540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0" h="540953">
                  <a:moveTo>
                    <a:pt x="0" y="540953"/>
                  </a:moveTo>
                  <a:cubicBezTo>
                    <a:pt x="14287" y="346484"/>
                    <a:pt x="28575" y="152015"/>
                    <a:pt x="219075" y="64703"/>
                  </a:cubicBezTo>
                  <a:cubicBezTo>
                    <a:pt x="409575" y="-22609"/>
                    <a:pt x="776287" y="-2766"/>
                    <a:pt x="1143000" y="1707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Q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D12E766E-E38A-4D67-AE6D-6031E1103589}"/>
                </a:ext>
              </a:extLst>
            </p:cNvPr>
            <p:cNvSpPr/>
            <p:nvPr/>
          </p:nvSpPr>
          <p:spPr>
            <a:xfrm rot="273164" flipV="1">
              <a:off x="4042994" y="3464302"/>
              <a:ext cx="1307331" cy="872768"/>
            </a:xfrm>
            <a:custGeom>
              <a:avLst/>
              <a:gdLst>
                <a:gd name="connsiteX0" fmla="*/ 0 w 1143000"/>
                <a:gd name="connsiteY0" fmla="*/ 540953 h 540953"/>
                <a:gd name="connsiteX1" fmla="*/ 219075 w 1143000"/>
                <a:gd name="connsiteY1" fmla="*/ 64703 h 540953"/>
                <a:gd name="connsiteX2" fmla="*/ 1143000 w 1143000"/>
                <a:gd name="connsiteY2" fmla="*/ 17078 h 540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0" h="540953">
                  <a:moveTo>
                    <a:pt x="0" y="540953"/>
                  </a:moveTo>
                  <a:cubicBezTo>
                    <a:pt x="14287" y="346484"/>
                    <a:pt x="28575" y="152015"/>
                    <a:pt x="219075" y="64703"/>
                  </a:cubicBezTo>
                  <a:cubicBezTo>
                    <a:pt x="409575" y="-22609"/>
                    <a:pt x="776287" y="-2766"/>
                    <a:pt x="1143000" y="1707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Q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29B479D5-10E6-4734-B2F6-E1C93BA4D016}"/>
                </a:ext>
              </a:extLst>
            </p:cNvPr>
            <p:cNvSpPr/>
            <p:nvPr/>
          </p:nvSpPr>
          <p:spPr>
            <a:xfrm>
              <a:off x="4086225" y="3371848"/>
              <a:ext cx="1095375" cy="2652711"/>
            </a:xfrm>
            <a:custGeom>
              <a:avLst/>
              <a:gdLst>
                <a:gd name="connsiteX0" fmla="*/ 0 w 1095375"/>
                <a:gd name="connsiteY0" fmla="*/ 0 h 2153642"/>
                <a:gd name="connsiteX1" fmla="*/ 66675 w 1095375"/>
                <a:gd name="connsiteY1" fmla="*/ 1247775 h 2153642"/>
                <a:gd name="connsiteX2" fmla="*/ 228600 w 1095375"/>
                <a:gd name="connsiteY2" fmla="*/ 1838325 h 2153642"/>
                <a:gd name="connsiteX3" fmla="*/ 609600 w 1095375"/>
                <a:gd name="connsiteY3" fmla="*/ 2105025 h 2153642"/>
                <a:gd name="connsiteX4" fmla="*/ 1095375 w 1095375"/>
                <a:gd name="connsiteY4" fmla="*/ 2152650 h 215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375" h="2153642">
                  <a:moveTo>
                    <a:pt x="0" y="0"/>
                  </a:moveTo>
                  <a:cubicBezTo>
                    <a:pt x="14287" y="470694"/>
                    <a:pt x="28575" y="941388"/>
                    <a:pt x="66675" y="1247775"/>
                  </a:cubicBezTo>
                  <a:cubicBezTo>
                    <a:pt x="104775" y="1554162"/>
                    <a:pt x="138113" y="1695450"/>
                    <a:pt x="228600" y="1838325"/>
                  </a:cubicBezTo>
                  <a:cubicBezTo>
                    <a:pt x="319087" y="1981200"/>
                    <a:pt x="465138" y="2052638"/>
                    <a:pt x="609600" y="2105025"/>
                  </a:cubicBezTo>
                  <a:cubicBezTo>
                    <a:pt x="754062" y="2157412"/>
                    <a:pt x="924718" y="2155031"/>
                    <a:pt x="1095375" y="21526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Q"/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F8354D6-D941-4650-862B-A129DCCD0301}"/>
                </a:ext>
              </a:extLst>
            </p:cNvPr>
            <p:cNvSpPr/>
            <p:nvPr/>
          </p:nvSpPr>
          <p:spPr>
            <a:xfrm>
              <a:off x="276224" y="2224178"/>
              <a:ext cx="3810001" cy="265271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TEMPS 1: AUTO-POSITIONNEMENT</a:t>
              </a:r>
              <a:endParaRPr lang="fr-MQ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3476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6F1DBD-E89C-F546-926F-4A6C9098A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C45E53-195D-3B41-81FE-C6A3C1831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2E3A79-0DD2-2743-A575-ED0704AD3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17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35C01A-71E2-8D49-8E4F-173F71E3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419"/>
            <a:ext cx="9144000" cy="6415162"/>
          </a:xfrm>
          <a:prstGeom prst="rect">
            <a:avLst/>
          </a:prstGeom>
        </p:spPr>
      </p:pic>
      <p:pic>
        <p:nvPicPr>
          <p:cNvPr id="1025" name="Picture 1" descr="page1image40316912">
            <a:extLst>
              <a:ext uri="{FF2B5EF4-FFF2-40B4-BE49-F238E27FC236}">
                <a16:creationId xmlns:a16="http://schemas.microsoft.com/office/drawing/2014/main" id="{2C1BC9B3-7114-FA4C-AD11-803D8E57E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5700" cy="13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1image40318784">
            <a:extLst>
              <a:ext uri="{FF2B5EF4-FFF2-40B4-BE49-F238E27FC236}">
                <a16:creationId xmlns:a16="http://schemas.microsoft.com/office/drawing/2014/main" id="{53BBB70F-FE03-E548-B403-545F032BE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" cy="115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ge1image40309424">
            <a:extLst>
              <a:ext uri="{FF2B5EF4-FFF2-40B4-BE49-F238E27FC236}">
                <a16:creationId xmlns:a16="http://schemas.microsoft.com/office/drawing/2014/main" id="{786735F9-B2D0-864E-B856-85E61D577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95800" cy="29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ge1image42705728">
            <a:extLst>
              <a:ext uri="{FF2B5EF4-FFF2-40B4-BE49-F238E27FC236}">
                <a16:creationId xmlns:a16="http://schemas.microsoft.com/office/drawing/2014/main" id="{BB11185E-E66F-9D4A-9CA9-EC54C8314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88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page1image42705536">
            <a:extLst>
              <a:ext uri="{FF2B5EF4-FFF2-40B4-BE49-F238E27FC236}">
                <a16:creationId xmlns:a16="http://schemas.microsoft.com/office/drawing/2014/main" id="{338D221B-5ECF-804D-A7FE-6EE0C23DE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57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1image40312752">
            <a:extLst>
              <a:ext uri="{FF2B5EF4-FFF2-40B4-BE49-F238E27FC236}">
                <a16:creationId xmlns:a16="http://schemas.microsoft.com/office/drawing/2014/main" id="{43FAD524-7173-334B-8F74-A3933DC34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2260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page1image42703616">
            <a:extLst>
              <a:ext uri="{FF2B5EF4-FFF2-40B4-BE49-F238E27FC236}">
                <a16:creationId xmlns:a16="http://schemas.microsoft.com/office/drawing/2014/main" id="{6DF3EE17-1C80-C046-9F99-2D91F29BB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44600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age1image42709760">
            <a:extLst>
              <a:ext uri="{FF2B5EF4-FFF2-40B4-BE49-F238E27FC236}">
                <a16:creationId xmlns:a16="http://schemas.microsoft.com/office/drawing/2014/main" id="{7BFF09CC-4D45-814D-BAFA-56766CFF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68400" cy="71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page1image42701120">
            <a:extLst>
              <a:ext uri="{FF2B5EF4-FFF2-40B4-BE49-F238E27FC236}">
                <a16:creationId xmlns:a16="http://schemas.microsoft.com/office/drawing/2014/main" id="{70178BF8-3083-7C49-AD37-554250AC5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978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5A435-6883-7245-9C6F-9D75EF633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PLAN MINIRE: mise en œuvre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9B856-653A-F944-A4B0-7F906B6F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18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A8936F-0B9B-4AE6-B752-9387739A7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38" y="1469826"/>
            <a:ext cx="8849155" cy="459569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B6EC644-375D-4B6D-A490-5CB6AF891E59}"/>
              </a:ext>
            </a:extLst>
          </p:cNvPr>
          <p:cNvSpPr txBox="1"/>
          <p:nvPr/>
        </p:nvSpPr>
        <p:spPr>
          <a:xfrm>
            <a:off x="139700" y="1149522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Exemple de grille d’</a:t>
            </a:r>
            <a:r>
              <a:rPr lang="fr-FR" dirty="0" err="1">
                <a:solidFill>
                  <a:srgbClr val="C00000"/>
                </a:solidFill>
              </a:rPr>
              <a:t>auto-positionnement</a:t>
            </a:r>
            <a:r>
              <a:rPr lang="fr-FR" dirty="0">
                <a:solidFill>
                  <a:srgbClr val="C00000"/>
                </a:solidFill>
              </a:rPr>
              <a:t> élève</a:t>
            </a:r>
            <a:endParaRPr lang="fr-MQ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770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5A435-6883-7245-9C6F-9D75EF633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PLAN MINIRE: mise en œuvre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9B856-653A-F944-A4B0-7F906B6F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19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6F46D68-759E-42C5-8C88-764397E08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6357"/>
            <a:ext cx="9144000" cy="535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878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5A435-6883-7245-9C6F-9D75EF633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PLAN MINIRE: mise en œuvre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9B856-653A-F944-A4B0-7F906B6F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20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4A8D2D-1A81-473B-8A9D-4161134D6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7927"/>
            <a:ext cx="9144000" cy="286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42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5A435-6883-7245-9C6F-9D75EF633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PLAN MINIRE: mise en œuvre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9B856-653A-F944-A4B0-7F906B6F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21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054505-6F7E-436D-818F-E907847F8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5729"/>
            <a:ext cx="9144000" cy="312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078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5A435-6883-7245-9C6F-9D75EF633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PLAN MINIRE: mise en œuvre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9B856-653A-F944-A4B0-7F906B6F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22</a:t>
            </a:fld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B766171-9882-47A5-8736-7DD119B96F10}"/>
              </a:ext>
            </a:extLst>
          </p:cNvPr>
          <p:cNvGrpSpPr/>
          <p:nvPr/>
        </p:nvGrpSpPr>
        <p:grpSpPr>
          <a:xfrm>
            <a:off x="193889" y="997684"/>
            <a:ext cx="8913006" cy="5262979"/>
            <a:chOff x="257177" y="667851"/>
            <a:chExt cx="11705213" cy="5262979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4313E0D-07D9-4F64-A2C5-973E49ECA84A}"/>
                </a:ext>
              </a:extLst>
            </p:cNvPr>
            <p:cNvSpPr txBox="1"/>
            <p:nvPr/>
          </p:nvSpPr>
          <p:spPr>
            <a:xfrm>
              <a:off x="5238491" y="667851"/>
              <a:ext cx="6723899" cy="5262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2400" dirty="0"/>
                <a:t>1 à 2 semaines après l’</a:t>
              </a:r>
              <a:r>
                <a:rPr lang="fr-FR" sz="2400" dirty="0" err="1"/>
                <a:t>auto-positionnement</a:t>
              </a:r>
              <a:endParaRPr lang="fr-FR" sz="2400" dirty="0"/>
            </a:p>
            <a:p>
              <a:endParaRPr lang="fr-FR" sz="2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2400" dirty="0"/>
                <a:t>Evaluations diagnostiques courtes, portant sur les besoins </a:t>
              </a:r>
              <a:r>
                <a:rPr lang="fr-FR" sz="2400" dirty="0">
                  <a:solidFill>
                    <a:srgbClr val="FF0000"/>
                  </a:solidFill>
                </a:rPr>
                <a:t>à court terme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sz="2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2400" dirty="0"/>
                <a:t>Outils: Exercice et Evaluation Colibri ou Pronote, </a:t>
              </a:r>
              <a:r>
                <a:rPr lang="fr-FR" sz="2400" dirty="0" err="1"/>
                <a:t>Plickers</a:t>
              </a:r>
              <a:r>
                <a:rPr lang="fr-FR" sz="2400" dirty="0"/>
                <a:t>…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sz="2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sz="2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2400" dirty="0"/>
                <a:t>L’enseignant réalise un bilan de l’ED</a:t>
              </a:r>
            </a:p>
            <a:p>
              <a:endParaRPr lang="fr-FR" sz="2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2400" dirty="0"/>
                <a:t>Possibilité pour l’élève de s’auto-positionner de nouveau</a:t>
              </a: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C41B745A-F9A7-4B0C-BC95-28FD3693FC33}"/>
                </a:ext>
              </a:extLst>
            </p:cNvPr>
            <p:cNvSpPr/>
            <p:nvPr/>
          </p:nvSpPr>
          <p:spPr>
            <a:xfrm>
              <a:off x="4057651" y="931008"/>
              <a:ext cx="1180840" cy="2478941"/>
            </a:xfrm>
            <a:custGeom>
              <a:avLst/>
              <a:gdLst>
                <a:gd name="connsiteX0" fmla="*/ 0 w 1190625"/>
                <a:gd name="connsiteY0" fmla="*/ 2647950 h 2647950"/>
                <a:gd name="connsiteX1" fmla="*/ 104775 w 1190625"/>
                <a:gd name="connsiteY1" fmla="*/ 1152525 h 2647950"/>
                <a:gd name="connsiteX2" fmla="*/ 342900 w 1190625"/>
                <a:gd name="connsiteY2" fmla="*/ 409575 h 2647950"/>
                <a:gd name="connsiteX3" fmla="*/ 1190625 w 1190625"/>
                <a:gd name="connsiteY3" fmla="*/ 0 h 264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625" h="2647950">
                  <a:moveTo>
                    <a:pt x="0" y="2647950"/>
                  </a:moveTo>
                  <a:cubicBezTo>
                    <a:pt x="23812" y="2086768"/>
                    <a:pt x="47625" y="1525587"/>
                    <a:pt x="104775" y="1152525"/>
                  </a:cubicBezTo>
                  <a:cubicBezTo>
                    <a:pt x="161925" y="779462"/>
                    <a:pt x="161925" y="601662"/>
                    <a:pt x="342900" y="409575"/>
                  </a:cubicBezTo>
                  <a:cubicBezTo>
                    <a:pt x="523875" y="217488"/>
                    <a:pt x="857250" y="108744"/>
                    <a:pt x="1190625" y="0"/>
                  </a:cubicBezTo>
                </a:path>
              </a:pathLst>
            </a:custGeom>
            <a:ln w="28575"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Q" sz="160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CBA969B-FB50-47DD-8D05-1585ABDA16DA}"/>
                </a:ext>
              </a:extLst>
            </p:cNvPr>
            <p:cNvSpPr/>
            <p:nvPr/>
          </p:nvSpPr>
          <p:spPr>
            <a:xfrm>
              <a:off x="4057650" y="1914525"/>
              <a:ext cx="1180841" cy="1514474"/>
            </a:xfrm>
            <a:custGeom>
              <a:avLst/>
              <a:gdLst>
                <a:gd name="connsiteX0" fmla="*/ 0 w 1190625"/>
                <a:gd name="connsiteY0" fmla="*/ 1955902 h 1955902"/>
                <a:gd name="connsiteX1" fmla="*/ 247650 w 1190625"/>
                <a:gd name="connsiteY1" fmla="*/ 774802 h 1955902"/>
                <a:gd name="connsiteX2" fmla="*/ 714375 w 1190625"/>
                <a:gd name="connsiteY2" fmla="*/ 117577 h 1955902"/>
                <a:gd name="connsiteX3" fmla="*/ 1190625 w 1190625"/>
                <a:gd name="connsiteY3" fmla="*/ 3277 h 195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625" h="1955902">
                  <a:moveTo>
                    <a:pt x="0" y="1955902"/>
                  </a:moveTo>
                  <a:cubicBezTo>
                    <a:pt x="64294" y="1518545"/>
                    <a:pt x="128588" y="1081189"/>
                    <a:pt x="247650" y="774802"/>
                  </a:cubicBezTo>
                  <a:cubicBezTo>
                    <a:pt x="366712" y="468415"/>
                    <a:pt x="557212" y="246165"/>
                    <a:pt x="714375" y="117577"/>
                  </a:cubicBezTo>
                  <a:cubicBezTo>
                    <a:pt x="871538" y="-11011"/>
                    <a:pt x="1031081" y="-3867"/>
                    <a:pt x="1190625" y="3277"/>
                  </a:cubicBezTo>
                </a:path>
              </a:pathLst>
            </a:custGeom>
            <a:ln w="28575"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Q" sz="1600" dirty="0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4EB2F4AB-2DD9-44C8-88A1-F57D098D64C5}"/>
                </a:ext>
              </a:extLst>
            </p:cNvPr>
            <p:cNvSpPr/>
            <p:nvPr/>
          </p:nvSpPr>
          <p:spPr>
            <a:xfrm>
              <a:off x="4067175" y="3114675"/>
              <a:ext cx="1171316" cy="314325"/>
            </a:xfrm>
            <a:custGeom>
              <a:avLst/>
              <a:gdLst>
                <a:gd name="connsiteX0" fmla="*/ 0 w 1143000"/>
                <a:gd name="connsiteY0" fmla="*/ 540953 h 540953"/>
                <a:gd name="connsiteX1" fmla="*/ 219075 w 1143000"/>
                <a:gd name="connsiteY1" fmla="*/ 64703 h 540953"/>
                <a:gd name="connsiteX2" fmla="*/ 1143000 w 1143000"/>
                <a:gd name="connsiteY2" fmla="*/ 17078 h 540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0" h="540953">
                  <a:moveTo>
                    <a:pt x="0" y="540953"/>
                  </a:moveTo>
                  <a:cubicBezTo>
                    <a:pt x="14287" y="346484"/>
                    <a:pt x="28575" y="152015"/>
                    <a:pt x="219075" y="64703"/>
                  </a:cubicBezTo>
                  <a:cubicBezTo>
                    <a:pt x="409575" y="-22609"/>
                    <a:pt x="776287" y="-2766"/>
                    <a:pt x="1143000" y="1707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Q" sz="160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9E360D07-F4C3-4DCC-89AF-C1D4EB8FBBD4}"/>
                </a:ext>
              </a:extLst>
            </p:cNvPr>
            <p:cNvSpPr/>
            <p:nvPr/>
          </p:nvSpPr>
          <p:spPr>
            <a:xfrm rot="273164" flipV="1">
              <a:off x="4030801" y="3466495"/>
              <a:ext cx="1289081" cy="1106392"/>
            </a:xfrm>
            <a:custGeom>
              <a:avLst/>
              <a:gdLst>
                <a:gd name="connsiteX0" fmla="*/ 0 w 1143000"/>
                <a:gd name="connsiteY0" fmla="*/ 540953 h 540953"/>
                <a:gd name="connsiteX1" fmla="*/ 219075 w 1143000"/>
                <a:gd name="connsiteY1" fmla="*/ 64703 h 540953"/>
                <a:gd name="connsiteX2" fmla="*/ 1143000 w 1143000"/>
                <a:gd name="connsiteY2" fmla="*/ 17078 h 540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0" h="540953">
                  <a:moveTo>
                    <a:pt x="0" y="540953"/>
                  </a:moveTo>
                  <a:cubicBezTo>
                    <a:pt x="14287" y="346484"/>
                    <a:pt x="28575" y="152015"/>
                    <a:pt x="219075" y="64703"/>
                  </a:cubicBezTo>
                  <a:cubicBezTo>
                    <a:pt x="409575" y="-22609"/>
                    <a:pt x="776287" y="-2766"/>
                    <a:pt x="1143000" y="1707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Q" sz="160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E7797208-00EC-40A3-875A-F2CCF237930F}"/>
                </a:ext>
              </a:extLst>
            </p:cNvPr>
            <p:cNvSpPr/>
            <p:nvPr/>
          </p:nvSpPr>
          <p:spPr>
            <a:xfrm>
              <a:off x="4086228" y="3419475"/>
              <a:ext cx="1152263" cy="1847851"/>
            </a:xfrm>
            <a:custGeom>
              <a:avLst/>
              <a:gdLst>
                <a:gd name="connsiteX0" fmla="*/ 0 w 1095375"/>
                <a:gd name="connsiteY0" fmla="*/ 0 h 2153642"/>
                <a:gd name="connsiteX1" fmla="*/ 66675 w 1095375"/>
                <a:gd name="connsiteY1" fmla="*/ 1247775 h 2153642"/>
                <a:gd name="connsiteX2" fmla="*/ 228600 w 1095375"/>
                <a:gd name="connsiteY2" fmla="*/ 1838325 h 2153642"/>
                <a:gd name="connsiteX3" fmla="*/ 609600 w 1095375"/>
                <a:gd name="connsiteY3" fmla="*/ 2105025 h 2153642"/>
                <a:gd name="connsiteX4" fmla="*/ 1095375 w 1095375"/>
                <a:gd name="connsiteY4" fmla="*/ 2152650 h 215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375" h="2153642">
                  <a:moveTo>
                    <a:pt x="0" y="0"/>
                  </a:moveTo>
                  <a:cubicBezTo>
                    <a:pt x="14287" y="470694"/>
                    <a:pt x="28575" y="941388"/>
                    <a:pt x="66675" y="1247775"/>
                  </a:cubicBezTo>
                  <a:cubicBezTo>
                    <a:pt x="104775" y="1554162"/>
                    <a:pt x="138113" y="1695450"/>
                    <a:pt x="228600" y="1838325"/>
                  </a:cubicBezTo>
                  <a:cubicBezTo>
                    <a:pt x="319087" y="1981200"/>
                    <a:pt x="465138" y="2052638"/>
                    <a:pt x="609600" y="2105025"/>
                  </a:cubicBezTo>
                  <a:cubicBezTo>
                    <a:pt x="754062" y="2157412"/>
                    <a:pt x="924718" y="2155031"/>
                    <a:pt x="1095375" y="21526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Q" sz="1600"/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5C38C78-F5A0-4709-8C3D-41DCF403B6B1}"/>
                </a:ext>
              </a:extLst>
            </p:cNvPr>
            <p:cNvSpPr/>
            <p:nvPr/>
          </p:nvSpPr>
          <p:spPr>
            <a:xfrm>
              <a:off x="257177" y="1819558"/>
              <a:ext cx="3829050" cy="321945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tx1"/>
                  </a:solidFill>
                </a:rPr>
                <a:t>TEMPS 2: EVALUATION DIAGNOSTIQUE</a:t>
              </a:r>
              <a:endParaRPr lang="fr-MQ" sz="2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6627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5A435-6883-7245-9C6F-9D75EF633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PLAN MINIRE: mise en œuvre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9B856-653A-F944-A4B0-7F906B6F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23</a:t>
            </a:fld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9704DEC-ED97-492F-9B3A-767C9B42141A}"/>
              </a:ext>
            </a:extLst>
          </p:cNvPr>
          <p:cNvGrpSpPr/>
          <p:nvPr/>
        </p:nvGrpSpPr>
        <p:grpSpPr>
          <a:xfrm>
            <a:off x="177800" y="1274505"/>
            <a:ext cx="8509000" cy="3710107"/>
            <a:chOff x="96603" y="1274505"/>
            <a:chExt cx="12076347" cy="371010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2D61568-C1BE-4C7F-8DEC-CDABF2A49CAC}"/>
                </a:ext>
              </a:extLst>
            </p:cNvPr>
            <p:cNvSpPr/>
            <p:nvPr/>
          </p:nvSpPr>
          <p:spPr>
            <a:xfrm>
              <a:off x="96603" y="1274505"/>
              <a:ext cx="4538352" cy="2657475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tx1"/>
                  </a:solidFill>
                </a:rPr>
                <a:t>TEMPS 3: APPRENTISSAGE</a:t>
              </a:r>
              <a:endParaRPr lang="fr-MQ" sz="3200" dirty="0">
                <a:solidFill>
                  <a:schemeClr val="tx1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73D8509E-DEBE-4027-BB48-24D48AE2546B}"/>
                </a:ext>
              </a:extLst>
            </p:cNvPr>
            <p:cNvSpPr txBox="1"/>
            <p:nvPr/>
          </p:nvSpPr>
          <p:spPr>
            <a:xfrm>
              <a:off x="6044654" y="2306956"/>
              <a:ext cx="6128296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FR" sz="2800" dirty="0"/>
                <a:t>L’enseignant organise des remédiations ciblées durant:</a:t>
              </a:r>
            </a:p>
            <a:p>
              <a:pPr marL="1371600" lvl="2" indent="-457200">
                <a:buFontTx/>
                <a:buChar char="-"/>
              </a:pPr>
              <a:r>
                <a:rPr lang="fr-FR" sz="2800" dirty="0"/>
                <a:t>les apprentissages </a:t>
              </a:r>
            </a:p>
            <a:p>
              <a:pPr marL="1371600" lvl="2" indent="-457200">
                <a:buFontTx/>
                <a:buChar char="-"/>
              </a:pPr>
              <a:r>
                <a:rPr lang="fr-FR" sz="2800" dirty="0"/>
                <a:t>les autres dispositifs MINIRE</a:t>
              </a:r>
              <a:endParaRPr lang="fr-MQ" sz="2800" dirty="0"/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04890F09-718A-4EAF-BC08-98675307270F}"/>
                </a:ext>
              </a:extLst>
            </p:cNvPr>
            <p:cNvCxnSpPr>
              <a:cxnSpLocks/>
            </p:cNvCxnSpPr>
            <p:nvPr/>
          </p:nvCxnSpPr>
          <p:spPr>
            <a:xfrm>
              <a:off x="4634955" y="2603243"/>
              <a:ext cx="14097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0675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5A435-6883-7245-9C6F-9D75EF633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PLAN MINIRE: mise en œuvre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9B856-653A-F944-A4B0-7F906B6F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24</a:t>
            </a:fld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EEB3B7-419D-4E57-B3EC-D9FCD2FA2B35}"/>
              </a:ext>
            </a:extLst>
          </p:cNvPr>
          <p:cNvGrpSpPr/>
          <p:nvPr/>
        </p:nvGrpSpPr>
        <p:grpSpPr>
          <a:xfrm>
            <a:off x="295276" y="1438275"/>
            <a:ext cx="8305124" cy="3667125"/>
            <a:chOff x="295275" y="1438275"/>
            <a:chExt cx="12144375" cy="3228975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8F8C9AC-6AE7-4274-8FF7-B30E1EC59819}"/>
                </a:ext>
              </a:extLst>
            </p:cNvPr>
            <p:cNvSpPr/>
            <p:nvPr/>
          </p:nvSpPr>
          <p:spPr>
            <a:xfrm>
              <a:off x="295275" y="1438275"/>
              <a:ext cx="4543425" cy="322897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tx1"/>
                  </a:solidFill>
                </a:rPr>
                <a:t>TEMPS 4: FIN DE CHAPITRE et FIN D’ANNEE</a:t>
              </a:r>
              <a:endParaRPr lang="fr-MQ" sz="2800" dirty="0">
                <a:solidFill>
                  <a:schemeClr val="tx1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EBE2C16-76FD-40CE-B86F-22169F5BFD85}"/>
                </a:ext>
              </a:extLst>
            </p:cNvPr>
            <p:cNvSpPr txBox="1"/>
            <p:nvPr/>
          </p:nvSpPr>
          <p:spPr>
            <a:xfrm>
              <a:off x="5895975" y="1704796"/>
              <a:ext cx="6543675" cy="197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FR" sz="2800" dirty="0"/>
                <a:t>Retour de l’élève sur son </a:t>
              </a:r>
              <a:r>
                <a:rPr lang="fr-FR" sz="2800" dirty="0" err="1"/>
                <a:t>auto-positionnement</a:t>
              </a:r>
              <a:endParaRPr lang="fr-FR" sz="2800" dirty="0"/>
            </a:p>
            <a:p>
              <a:endParaRPr lang="fr-FR" sz="2800" dirty="0"/>
            </a:p>
            <a:p>
              <a:endParaRPr lang="fr-FR" sz="2800" dirty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FR" sz="2800" dirty="0"/>
                <a:t>Progrès constatés</a:t>
              </a:r>
              <a:endParaRPr lang="fr-MQ" sz="280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C9EC2098-565F-4059-B038-BFBAAC1B547D}"/>
                </a:ext>
              </a:extLst>
            </p:cNvPr>
            <p:cNvSpPr/>
            <p:nvPr/>
          </p:nvSpPr>
          <p:spPr>
            <a:xfrm>
              <a:off x="4838698" y="1972244"/>
              <a:ext cx="1057276" cy="942407"/>
            </a:xfrm>
            <a:custGeom>
              <a:avLst/>
              <a:gdLst>
                <a:gd name="connsiteX0" fmla="*/ 0 w 1190625"/>
                <a:gd name="connsiteY0" fmla="*/ 2647950 h 2647950"/>
                <a:gd name="connsiteX1" fmla="*/ 104775 w 1190625"/>
                <a:gd name="connsiteY1" fmla="*/ 1152525 h 2647950"/>
                <a:gd name="connsiteX2" fmla="*/ 342900 w 1190625"/>
                <a:gd name="connsiteY2" fmla="*/ 409575 h 2647950"/>
                <a:gd name="connsiteX3" fmla="*/ 1190625 w 1190625"/>
                <a:gd name="connsiteY3" fmla="*/ 0 h 264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625" h="2647950">
                  <a:moveTo>
                    <a:pt x="0" y="2647950"/>
                  </a:moveTo>
                  <a:cubicBezTo>
                    <a:pt x="23812" y="2086768"/>
                    <a:pt x="47625" y="1525587"/>
                    <a:pt x="104775" y="1152525"/>
                  </a:cubicBezTo>
                  <a:cubicBezTo>
                    <a:pt x="161925" y="779462"/>
                    <a:pt x="161925" y="601662"/>
                    <a:pt x="342900" y="409575"/>
                  </a:cubicBezTo>
                  <a:cubicBezTo>
                    <a:pt x="523875" y="217488"/>
                    <a:pt x="857250" y="108744"/>
                    <a:pt x="1190625" y="0"/>
                  </a:cubicBezTo>
                </a:path>
              </a:pathLst>
            </a:custGeom>
            <a:ln w="28575"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Q" sz="160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A3EDE8AA-4A62-4BAA-A77F-2835EF9EDE04}"/>
                </a:ext>
              </a:extLst>
            </p:cNvPr>
            <p:cNvSpPr/>
            <p:nvPr/>
          </p:nvSpPr>
          <p:spPr>
            <a:xfrm>
              <a:off x="4838699" y="2914651"/>
              <a:ext cx="1057275" cy="552994"/>
            </a:xfrm>
            <a:custGeom>
              <a:avLst/>
              <a:gdLst>
                <a:gd name="connsiteX0" fmla="*/ 0 w 1095375"/>
                <a:gd name="connsiteY0" fmla="*/ 0 h 2153642"/>
                <a:gd name="connsiteX1" fmla="*/ 66675 w 1095375"/>
                <a:gd name="connsiteY1" fmla="*/ 1247775 h 2153642"/>
                <a:gd name="connsiteX2" fmla="*/ 228600 w 1095375"/>
                <a:gd name="connsiteY2" fmla="*/ 1838325 h 2153642"/>
                <a:gd name="connsiteX3" fmla="*/ 609600 w 1095375"/>
                <a:gd name="connsiteY3" fmla="*/ 2105025 h 2153642"/>
                <a:gd name="connsiteX4" fmla="*/ 1095375 w 1095375"/>
                <a:gd name="connsiteY4" fmla="*/ 2152650 h 215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375" h="2153642">
                  <a:moveTo>
                    <a:pt x="0" y="0"/>
                  </a:moveTo>
                  <a:cubicBezTo>
                    <a:pt x="14287" y="470694"/>
                    <a:pt x="28575" y="941388"/>
                    <a:pt x="66675" y="1247775"/>
                  </a:cubicBezTo>
                  <a:cubicBezTo>
                    <a:pt x="104775" y="1554162"/>
                    <a:pt x="138113" y="1695450"/>
                    <a:pt x="228600" y="1838325"/>
                  </a:cubicBezTo>
                  <a:cubicBezTo>
                    <a:pt x="319087" y="1981200"/>
                    <a:pt x="465138" y="2052638"/>
                    <a:pt x="609600" y="2105025"/>
                  </a:cubicBezTo>
                  <a:cubicBezTo>
                    <a:pt x="754062" y="2157412"/>
                    <a:pt x="924718" y="2155031"/>
                    <a:pt x="1095375" y="21526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Q" sz="1600"/>
            </a:p>
          </p:txBody>
        </p:sp>
      </p:grpSp>
    </p:spTree>
    <p:extLst>
      <p:ext uri="{BB962C8B-B14F-4D97-AF65-F5344CB8AC3E}">
        <p14:creationId xmlns:p14="http://schemas.microsoft.com/office/powerpoint/2010/main" val="3018266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FORMATION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3107055" y="4937757"/>
            <a:ext cx="7505700" cy="87598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2148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8"/>
          <p:cNvSpPr txBox="1">
            <a:spLocks noGrp="1"/>
          </p:cNvSpPr>
          <p:nvPr>
            <p:ph type="title"/>
          </p:nvPr>
        </p:nvSpPr>
        <p:spPr>
          <a:xfrm>
            <a:off x="226580" y="317303"/>
            <a:ext cx="8293128" cy="102239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ctr"/>
            <a:r>
              <a:rPr lang="fr-FR" sz="2400" dirty="0"/>
              <a:t>Dispositifs ouverts au PAF 2020 - 2021</a:t>
            </a:r>
            <a:br>
              <a:rPr lang="fr" sz="24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</a:b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8"/>
          <p:cNvSpPr txBox="1">
            <a:spLocks noGrp="1"/>
          </p:cNvSpPr>
          <p:nvPr>
            <p:ph type="body" idx="1"/>
          </p:nvPr>
        </p:nvSpPr>
        <p:spPr>
          <a:xfrm>
            <a:off x="226580" y="1339702"/>
            <a:ext cx="8734540" cy="429370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indent="-342900">
              <a:buSzPts val="1800"/>
              <a:buFont typeface="Arial"/>
              <a:buAutoNum type="arabicPeriod"/>
            </a:pPr>
            <a:r>
              <a:rPr lang="fr" dirty="0">
                <a:latin typeface="Arial"/>
                <a:ea typeface="Arial"/>
                <a:cs typeface="Arial"/>
                <a:sym typeface="Arial"/>
              </a:rPr>
              <a:t>Dispositifs à inscription individuelle : </a:t>
            </a:r>
          </a:p>
          <a:p>
            <a:pPr indent="-342900">
              <a:buSzPts val="1800"/>
              <a:buFont typeface="Arial"/>
              <a:buAutoNum type="arabicPeriod"/>
            </a:pPr>
            <a:endParaRPr lang="fr" dirty="0">
              <a:latin typeface="Arial"/>
              <a:ea typeface="Arial"/>
              <a:cs typeface="Arial"/>
              <a:sym typeface="Arial"/>
            </a:endParaRPr>
          </a:p>
          <a:p>
            <a:pPr marL="857250" lvl="1" indent="-285750">
              <a:spcBef>
                <a:spcPts val="0"/>
              </a:spcBef>
              <a:buSzPts val="1800"/>
              <a:buFont typeface="Wingdings" pitchFamily="2" charset="2"/>
              <a:buChar char="§"/>
            </a:pPr>
            <a:r>
              <a:rPr lang="fr" sz="1600" dirty="0">
                <a:latin typeface="Arial"/>
                <a:ea typeface="Arial"/>
                <a:cs typeface="Arial"/>
                <a:sym typeface="Arial"/>
              </a:rPr>
              <a:t>Quand ? </a:t>
            </a:r>
            <a:r>
              <a:rPr lang="fr-FR" sz="1600" dirty="0"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fr" sz="1600" dirty="0">
                <a:latin typeface="Arial"/>
                <a:ea typeface="Arial"/>
                <a:cs typeface="Arial"/>
                <a:sym typeface="Arial"/>
              </a:rPr>
              <a:t>u 17 juillet au 28 septembre 2020 </a:t>
            </a:r>
          </a:p>
          <a:p>
            <a:pPr marL="857250" lvl="1" indent="-285750">
              <a:spcBef>
                <a:spcPts val="0"/>
              </a:spcBef>
              <a:buSzPts val="1800"/>
              <a:buFont typeface="Wingdings" pitchFamily="2" charset="2"/>
              <a:buChar char="§"/>
            </a:pPr>
            <a:r>
              <a:rPr lang="fr" sz="1600" dirty="0">
                <a:latin typeface="Arial"/>
                <a:ea typeface="Arial"/>
                <a:cs typeface="Arial"/>
                <a:sym typeface="Arial"/>
              </a:rPr>
              <a:t>Où ? Via l’application GAIA</a:t>
            </a:r>
          </a:p>
          <a:p>
            <a:pPr marL="857250" lvl="1" indent="-285750">
              <a:spcBef>
                <a:spcPts val="0"/>
              </a:spcBef>
              <a:buSzPts val="1800"/>
              <a:buNone/>
            </a:pPr>
            <a:endParaRPr lang="fr" sz="1600" dirty="0">
              <a:latin typeface="Arial"/>
              <a:ea typeface="Arial"/>
              <a:cs typeface="Arial"/>
              <a:sym typeface="Arial"/>
            </a:endParaRPr>
          </a:p>
          <a:p>
            <a:pPr indent="-342900">
              <a:buSzPts val="1800"/>
              <a:buFont typeface="Arial"/>
              <a:buAutoNum type="arabicPeriod"/>
            </a:pPr>
            <a:r>
              <a:rPr lang="fr" dirty="0">
                <a:latin typeface="Arial"/>
                <a:cs typeface="Arial"/>
                <a:sym typeface="Arial"/>
              </a:rPr>
              <a:t>Dispositifs sous public désigné : </a:t>
            </a:r>
          </a:p>
          <a:p>
            <a:pPr indent="-342900">
              <a:buSzPts val="1800"/>
              <a:buFont typeface="Arial"/>
              <a:buAutoNum type="arabicPeriod"/>
            </a:pPr>
            <a:endParaRPr lang="fr" dirty="0">
              <a:latin typeface="Arial"/>
              <a:cs typeface="Arial"/>
              <a:sym typeface="Arial"/>
            </a:endParaRPr>
          </a:p>
          <a:p>
            <a:pPr lvl="1" indent="-342900">
              <a:spcBef>
                <a:spcPts val="400"/>
              </a:spcBef>
              <a:buSzPts val="1800"/>
              <a:buFont typeface="Wingdings" pitchFamily="2" charset="2"/>
              <a:buChar char="§"/>
            </a:pPr>
            <a:r>
              <a:rPr lang="fr-FR" sz="1600" dirty="0"/>
              <a:t>20A0310015  SVT: AIDE A LA PREPARATION AUX CONCOURS INTERNES</a:t>
            </a:r>
          </a:p>
          <a:p>
            <a:pPr lvl="1" indent="-342900">
              <a:spcBef>
                <a:spcPts val="400"/>
              </a:spcBef>
              <a:buSzPts val="1800"/>
              <a:buFont typeface="Wingdings" pitchFamily="2" charset="2"/>
              <a:buChar char="§"/>
            </a:pPr>
            <a:r>
              <a:rPr lang="fr-FR" sz="1600" dirty="0"/>
              <a:t>20A0310441  SVT: PEDAGOGIES INNOVANTES ET DIFFERENCIATION</a:t>
            </a:r>
          </a:p>
          <a:p>
            <a:pPr lvl="1" indent="-342900">
              <a:spcBef>
                <a:spcPts val="400"/>
              </a:spcBef>
              <a:buSzPts val="1800"/>
              <a:buFont typeface="Wingdings" pitchFamily="2" charset="2"/>
              <a:buChar char="§"/>
            </a:pPr>
            <a:r>
              <a:rPr lang="fr-FR" sz="1600" dirty="0"/>
              <a:t>20A0310442  SVT: NUMERIQUE ET SVT</a:t>
            </a:r>
          </a:p>
          <a:p>
            <a:pPr marL="857250" lvl="1" indent="-285750">
              <a:spcBef>
                <a:spcPts val="0"/>
              </a:spcBef>
              <a:buSzPts val="1800"/>
              <a:buFont typeface="Wingdings" pitchFamily="2" charset="2"/>
              <a:buChar char="§"/>
            </a:pPr>
            <a:endParaRPr lang="fr" sz="1600" dirty="0">
              <a:latin typeface="Arial"/>
              <a:ea typeface="Arial"/>
              <a:cs typeface="Arial"/>
              <a:sym typeface="Arial"/>
            </a:endParaRPr>
          </a:p>
          <a:p>
            <a:pPr marL="571500" lvl="1" indent="0">
              <a:spcBef>
                <a:spcPts val="0"/>
              </a:spcBef>
              <a:buSzPts val="1800"/>
              <a:buNone/>
            </a:pPr>
            <a:endParaRPr lang="fr" sz="1600" dirty="0">
              <a:latin typeface="Arial"/>
              <a:ea typeface="Arial"/>
              <a:cs typeface="Arial"/>
              <a:sym typeface="Arial"/>
            </a:endParaRPr>
          </a:p>
          <a:p>
            <a:pPr marL="571500" lvl="1" indent="0">
              <a:spcBef>
                <a:spcPts val="0"/>
              </a:spcBef>
              <a:buSzPts val="1800"/>
              <a:buNone/>
            </a:pPr>
            <a:endParaRPr lang="fr" sz="1600" dirty="0">
              <a:latin typeface="Arial"/>
              <a:ea typeface="Arial"/>
              <a:cs typeface="Arial"/>
              <a:sym typeface="Arial"/>
            </a:endParaRPr>
          </a:p>
          <a:p>
            <a:pPr marL="571500" lvl="1" indent="0">
              <a:spcBef>
                <a:spcPts val="0"/>
              </a:spcBef>
              <a:buSzPts val="1800"/>
              <a:buNone/>
            </a:pPr>
            <a:endParaRPr sz="1000" dirty="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Bulle ronde 3">
            <a:extLst>
              <a:ext uri="{FF2B5EF4-FFF2-40B4-BE49-F238E27FC236}">
                <a16:creationId xmlns:a16="http://schemas.microsoft.com/office/drawing/2014/main" id="{B380F407-DC68-0D43-B179-D79FEE35B3AF}"/>
              </a:ext>
            </a:extLst>
          </p:cNvPr>
          <p:cNvSpPr/>
          <p:nvPr/>
        </p:nvSpPr>
        <p:spPr>
          <a:xfrm>
            <a:off x="5441744" y="4659087"/>
            <a:ext cx="3519376" cy="1881610"/>
          </a:xfrm>
          <a:prstGeom prst="wedgeEllipseCallout">
            <a:avLst>
              <a:gd name="adj1" fmla="val -59410"/>
              <a:gd name="adj2" fmla="val -9238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Envoyer un mail à </a:t>
            </a:r>
          </a:p>
          <a:p>
            <a:pPr algn="ctr"/>
            <a:r>
              <a:rPr lang="fr-FR" dirty="0"/>
              <a:t>yannick.exilie@ac-martinique.fr</a:t>
            </a:r>
          </a:p>
        </p:txBody>
      </p:sp>
    </p:spTree>
    <p:extLst>
      <p:ext uri="{BB962C8B-B14F-4D97-AF65-F5344CB8AC3E}">
        <p14:creationId xmlns:p14="http://schemas.microsoft.com/office/powerpoint/2010/main" val="17292035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8"/>
          <p:cNvSpPr txBox="1">
            <a:spLocks noGrp="1"/>
          </p:cNvSpPr>
          <p:nvPr>
            <p:ph type="title"/>
          </p:nvPr>
        </p:nvSpPr>
        <p:spPr>
          <a:xfrm>
            <a:off x="226580" y="317303"/>
            <a:ext cx="8293128" cy="102239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ctr"/>
            <a:r>
              <a:rPr lang="fr-FR" sz="2400" dirty="0"/>
              <a:t>Dispositifs ouverts au PAF 2020 - 2021</a:t>
            </a:r>
            <a:br>
              <a:rPr lang="fr" sz="24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</a:b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8"/>
          <p:cNvSpPr txBox="1">
            <a:spLocks noGrp="1"/>
          </p:cNvSpPr>
          <p:nvPr>
            <p:ph type="body" idx="1"/>
          </p:nvPr>
        </p:nvSpPr>
        <p:spPr>
          <a:xfrm>
            <a:off x="226580" y="1339702"/>
            <a:ext cx="8734540" cy="485638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indent="-342900">
              <a:buSzPts val="1800"/>
              <a:buFont typeface="Arial"/>
              <a:buAutoNum type="arabicPeriod"/>
            </a:pPr>
            <a:r>
              <a:rPr lang="fr" dirty="0">
                <a:latin typeface="Arial"/>
                <a:ea typeface="Arial"/>
                <a:cs typeface="Arial"/>
                <a:sym typeface="Arial"/>
              </a:rPr>
              <a:t>Dispositifs à inscription individuelle : </a:t>
            </a:r>
          </a:p>
          <a:p>
            <a:pPr indent="-342900">
              <a:buSzPts val="1800"/>
              <a:buFont typeface="Arial"/>
              <a:buAutoNum type="arabicPeriod"/>
            </a:pPr>
            <a:endParaRPr lang="fr" dirty="0">
              <a:latin typeface="Arial"/>
              <a:ea typeface="Arial"/>
              <a:cs typeface="Arial"/>
              <a:sym typeface="Arial"/>
            </a:endParaRPr>
          </a:p>
          <a:p>
            <a:pPr marL="857250" lvl="1" indent="-285750">
              <a:spcBef>
                <a:spcPts val="0"/>
              </a:spcBef>
              <a:buSzPts val="1800"/>
              <a:buFont typeface="Wingdings" pitchFamily="2" charset="2"/>
              <a:buChar char="§"/>
            </a:pPr>
            <a:r>
              <a:rPr lang="fr" sz="1600" dirty="0">
                <a:latin typeface="Arial"/>
                <a:ea typeface="Arial"/>
                <a:cs typeface="Arial"/>
                <a:sym typeface="Arial"/>
              </a:rPr>
              <a:t>QUAND ? </a:t>
            </a:r>
            <a:r>
              <a:rPr lang="fr-FR" sz="1600" dirty="0"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fr" sz="1600" dirty="0">
                <a:latin typeface="Arial"/>
                <a:ea typeface="Arial"/>
                <a:cs typeface="Arial"/>
                <a:sym typeface="Arial"/>
              </a:rPr>
              <a:t>u 17 juillet au 21 septembre 2020 </a:t>
            </a:r>
          </a:p>
          <a:p>
            <a:pPr marL="857250" lvl="1" indent="-285750">
              <a:spcBef>
                <a:spcPts val="0"/>
              </a:spcBef>
              <a:buSzPts val="1800"/>
              <a:buFont typeface="Wingdings" pitchFamily="2" charset="2"/>
              <a:buChar char="§"/>
            </a:pPr>
            <a:r>
              <a:rPr lang="fr" sz="1600" dirty="0">
                <a:latin typeface="Arial"/>
                <a:ea typeface="Arial"/>
                <a:cs typeface="Arial"/>
                <a:sym typeface="Arial"/>
              </a:rPr>
              <a:t>OÙ ? Via l’application GAIA</a:t>
            </a:r>
          </a:p>
          <a:p>
            <a:pPr marL="857250" lvl="1" indent="-285750">
              <a:spcBef>
                <a:spcPts val="0"/>
              </a:spcBef>
              <a:buSzPts val="1800"/>
              <a:buNone/>
            </a:pPr>
            <a:endParaRPr lang="fr" sz="1600" dirty="0">
              <a:latin typeface="Arial"/>
              <a:ea typeface="Arial"/>
              <a:cs typeface="Arial"/>
              <a:sym typeface="Arial"/>
            </a:endParaRPr>
          </a:p>
          <a:p>
            <a:pPr indent="-342900">
              <a:buSzPts val="1800"/>
              <a:buFont typeface="Arial"/>
              <a:buAutoNum type="arabicPeriod"/>
            </a:pPr>
            <a:r>
              <a:rPr lang="fr" dirty="0">
                <a:latin typeface="Arial"/>
                <a:cs typeface="Arial"/>
                <a:sym typeface="Arial"/>
              </a:rPr>
              <a:t>Dispositifs sous public désigné : </a:t>
            </a:r>
          </a:p>
          <a:p>
            <a:pPr indent="-342900">
              <a:buSzPts val="1800"/>
              <a:buFont typeface="Arial"/>
              <a:buAutoNum type="arabicPeriod"/>
            </a:pPr>
            <a:endParaRPr lang="fr" dirty="0">
              <a:latin typeface="Arial"/>
              <a:cs typeface="Arial"/>
              <a:sym typeface="Arial"/>
            </a:endParaRPr>
          </a:p>
          <a:p>
            <a:pPr lvl="1" indent="-342900">
              <a:spcBef>
                <a:spcPts val="400"/>
              </a:spcBef>
              <a:buSzPts val="1800"/>
              <a:buFont typeface="Wingdings" pitchFamily="2" charset="2"/>
              <a:buChar char="§"/>
            </a:pPr>
            <a:r>
              <a:rPr lang="fr-FR" sz="1600" dirty="0"/>
              <a:t>20A0310015  SVT: AIDE A LA PREPARATION AUX CONCOURS INTERNES</a:t>
            </a:r>
          </a:p>
          <a:p>
            <a:pPr lvl="1" indent="-342900">
              <a:spcBef>
                <a:spcPts val="400"/>
              </a:spcBef>
              <a:buSzPts val="1800"/>
              <a:buFont typeface="Wingdings" pitchFamily="2" charset="2"/>
              <a:buChar char="§"/>
            </a:pPr>
            <a:r>
              <a:rPr lang="fr-FR" sz="1600" dirty="0"/>
              <a:t>20A0310441  SVT: PEDAGOGIES INNOVANTES ET DIFFERENCIATION</a:t>
            </a:r>
          </a:p>
          <a:p>
            <a:pPr lvl="1" indent="-342900">
              <a:spcBef>
                <a:spcPts val="400"/>
              </a:spcBef>
              <a:buSzPts val="1800"/>
              <a:buFont typeface="Wingdings" pitchFamily="2" charset="2"/>
              <a:buChar char="§"/>
            </a:pPr>
            <a:r>
              <a:rPr lang="fr-FR" sz="1600" dirty="0"/>
              <a:t>20A0310442  SVT: NUMERIQUE ET SVT</a:t>
            </a:r>
          </a:p>
          <a:p>
            <a:pPr lvl="1" indent="-342900">
              <a:spcBef>
                <a:spcPts val="400"/>
              </a:spcBef>
              <a:buSzPts val="1800"/>
              <a:buNone/>
            </a:pPr>
            <a:endParaRPr lang="fr-FR" sz="1600" dirty="0"/>
          </a:p>
          <a:p>
            <a:pPr marL="571500" indent="-457200">
              <a:spcBef>
                <a:spcPts val="400"/>
              </a:spcBef>
              <a:buSzPts val="1800"/>
              <a:buFont typeface="+mj-lt"/>
              <a:buAutoNum type="arabicPeriod"/>
            </a:pPr>
            <a:r>
              <a:rPr lang="fr-FR" dirty="0"/>
              <a:t>Zoom sur : Dispositif 20A0310027 Rôle du professeur principal</a:t>
            </a:r>
          </a:p>
          <a:p>
            <a:pPr marL="1028700" lvl="1" indent="-457200">
              <a:spcBef>
                <a:spcPts val="400"/>
              </a:spcBef>
              <a:buSzPts val="1800"/>
              <a:buFont typeface="Wingdings" pitchFamily="2" charset="2"/>
              <a:buChar char="§"/>
            </a:pPr>
            <a:endParaRPr lang="fr-FR" dirty="0"/>
          </a:p>
          <a:p>
            <a:pPr marL="1028700" lvl="1" indent="-457200">
              <a:spcBef>
                <a:spcPts val="400"/>
              </a:spcBef>
              <a:buSzPts val="1800"/>
              <a:buFont typeface="Wingdings" pitchFamily="2" charset="2"/>
              <a:buChar char="§"/>
            </a:pPr>
            <a:r>
              <a:rPr lang="fr-FR" sz="1600" dirty="0"/>
              <a:t>Dispositif interdisciplinaire </a:t>
            </a:r>
          </a:p>
          <a:p>
            <a:pPr marL="1028700" lvl="1" indent="-457200">
              <a:spcBef>
                <a:spcPts val="400"/>
              </a:spcBef>
              <a:buSzPts val="1800"/>
              <a:buFont typeface="Wingdings" pitchFamily="2" charset="2"/>
              <a:buChar char="§"/>
            </a:pPr>
            <a:r>
              <a:rPr lang="fr-FR" sz="1600" dirty="0"/>
              <a:t>Objectifs : Préciser les fonctions administratives et pédagogiques du professeur principal</a:t>
            </a:r>
          </a:p>
          <a:p>
            <a:pPr marL="1028700" lvl="1" indent="-457200">
              <a:spcBef>
                <a:spcPts val="400"/>
              </a:spcBef>
              <a:buSzPts val="1800"/>
              <a:buFont typeface="Wingdings" pitchFamily="2" charset="2"/>
              <a:buChar char="§"/>
            </a:pPr>
            <a:r>
              <a:rPr lang="fr-FR" sz="1600" dirty="0"/>
              <a:t>Durée : 6h</a:t>
            </a:r>
            <a:br>
              <a:rPr lang="fr-FR" sz="1600" dirty="0"/>
            </a:br>
            <a:endParaRPr lang="fr-FR" sz="1600" dirty="0"/>
          </a:p>
          <a:p>
            <a:pPr marL="1028700" lvl="1" indent="-457200">
              <a:spcBef>
                <a:spcPts val="400"/>
              </a:spcBef>
              <a:buSzPts val="1800"/>
              <a:buFont typeface="Wingdings" pitchFamily="2" charset="2"/>
              <a:buChar char="§"/>
            </a:pPr>
            <a:endParaRPr lang="fr-FR" dirty="0"/>
          </a:p>
          <a:p>
            <a:pPr marL="571500" indent="-457200">
              <a:spcBef>
                <a:spcPts val="400"/>
              </a:spcBef>
              <a:buSzPts val="1800"/>
              <a:buFont typeface="+mj-lt"/>
              <a:buAutoNum type="arabicPeriod"/>
            </a:pPr>
            <a:endParaRPr lang="fr-FR" sz="400" dirty="0"/>
          </a:p>
          <a:p>
            <a:pPr marL="857250" lvl="1" indent="-285750">
              <a:spcBef>
                <a:spcPts val="0"/>
              </a:spcBef>
              <a:buSzPts val="1800"/>
              <a:buFont typeface="Wingdings" pitchFamily="2" charset="2"/>
              <a:buChar char="§"/>
            </a:pPr>
            <a:endParaRPr lang="fr" sz="1600" dirty="0">
              <a:latin typeface="Arial"/>
              <a:ea typeface="Arial"/>
              <a:cs typeface="Arial"/>
              <a:sym typeface="Arial"/>
            </a:endParaRPr>
          </a:p>
          <a:p>
            <a:pPr marL="571500" lvl="1" indent="0">
              <a:spcBef>
                <a:spcPts val="0"/>
              </a:spcBef>
              <a:buSzPts val="1800"/>
              <a:buNone/>
            </a:pPr>
            <a:endParaRPr lang="fr" sz="1600" dirty="0">
              <a:latin typeface="Arial"/>
              <a:ea typeface="Arial"/>
              <a:cs typeface="Arial"/>
              <a:sym typeface="Arial"/>
            </a:endParaRPr>
          </a:p>
          <a:p>
            <a:pPr marL="571500" lvl="1" indent="0">
              <a:spcBef>
                <a:spcPts val="0"/>
              </a:spcBef>
              <a:buSzPts val="1800"/>
              <a:buNone/>
            </a:pPr>
            <a:endParaRPr lang="fr" sz="1600" dirty="0">
              <a:latin typeface="Arial"/>
              <a:ea typeface="Arial"/>
              <a:cs typeface="Arial"/>
              <a:sym typeface="Arial"/>
            </a:endParaRPr>
          </a:p>
          <a:p>
            <a:pPr marL="571500" lvl="1" indent="0">
              <a:spcBef>
                <a:spcPts val="0"/>
              </a:spcBef>
              <a:buSzPts val="1800"/>
              <a:buNone/>
            </a:pPr>
            <a:endParaRPr sz="1000" dirty="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5848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Dispositifs ouverts au PAF 2020 - 2021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189326"/>
          </a:xfrm>
        </p:spPr>
        <p:txBody>
          <a:bodyPr/>
          <a:lstStyle/>
          <a:p>
            <a:pPr>
              <a:buSzPct val="100000"/>
            </a:pPr>
            <a:r>
              <a:rPr lang="fr-FR" dirty="0"/>
              <a:t> Titre de niveau 1 </a:t>
            </a:r>
          </a:p>
          <a:p>
            <a:pPr lvl="1"/>
            <a:r>
              <a:rPr lang="fr-FR" dirty="0"/>
              <a:t>Titre de niveau 2</a:t>
            </a:r>
          </a:p>
          <a:p>
            <a:pPr lvl="2"/>
            <a:r>
              <a:rPr lang="fr-FR" dirty="0"/>
              <a:t>Texte courant Texte courant Texte courant Texte courant Texte courant Texte courant</a:t>
            </a:r>
          </a:p>
          <a:p>
            <a:pPr lvl="2"/>
            <a:r>
              <a:rPr lang="fr-FR" dirty="0"/>
              <a:t>Texte courant Texte courant Texte courant Texte courant Texte courant Texte courant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 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</a:t>
            </a:r>
          </a:p>
          <a:p>
            <a:pPr lvl="2">
              <a:buClr>
                <a:srgbClr val="1B8ED9"/>
              </a:buClr>
            </a:pPr>
            <a:endParaRPr lang="fr-FR" dirty="0"/>
          </a:p>
          <a:p>
            <a:r>
              <a:rPr lang="fr-FR" dirty="0"/>
              <a:t> Titre de niveau 1 </a:t>
            </a:r>
          </a:p>
          <a:p>
            <a:pPr lvl="1"/>
            <a:r>
              <a:rPr lang="fr-FR" dirty="0"/>
              <a:t>Titre de niveau 2</a:t>
            </a:r>
          </a:p>
          <a:p>
            <a:pPr lvl="2"/>
            <a:r>
              <a:rPr lang="fr-FR" dirty="0"/>
              <a:t>Texte courant Texte courant Texte courant Texte courant Texte courant Texte courant</a:t>
            </a:r>
          </a:p>
          <a:p>
            <a:pPr lvl="2"/>
            <a:r>
              <a:rPr lang="fr-FR" dirty="0"/>
              <a:t>Texte courant Texte courant Texte courant Texte courant Texte courant Texte courant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 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</a:t>
            </a:r>
          </a:p>
        </p:txBody>
      </p:sp>
      <p:grpSp>
        <p:nvGrpSpPr>
          <p:cNvPr id="10" name="Grouper 9"/>
          <p:cNvGrpSpPr/>
          <p:nvPr/>
        </p:nvGrpSpPr>
        <p:grpSpPr>
          <a:xfrm>
            <a:off x="902669" y="199050"/>
            <a:ext cx="525531" cy="171686"/>
            <a:chOff x="5391302" y="1426464"/>
            <a:chExt cx="604579" cy="197510"/>
          </a:xfrm>
          <a:solidFill>
            <a:srgbClr val="00A6BE"/>
          </a:solidFill>
        </p:grpSpPr>
        <p:sp>
          <p:nvSpPr>
            <p:cNvPr id="11" name="Rectangle 10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Imag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437" y="5688690"/>
            <a:ext cx="910672" cy="570081"/>
          </a:xfrm>
          <a:prstGeom prst="rect">
            <a:avLst/>
          </a:prstGeom>
        </p:spPr>
      </p:pic>
      <p:pic>
        <p:nvPicPr>
          <p:cNvPr id="13" name="Image 12" descr="Etat insciptions PAF SVT 01 oc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389" y="1048399"/>
            <a:ext cx="8897133" cy="572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683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9711" y="182889"/>
            <a:ext cx="8397089" cy="1286937"/>
          </a:xfrm>
        </p:spPr>
        <p:txBody>
          <a:bodyPr/>
          <a:lstStyle/>
          <a:p>
            <a:r>
              <a:rPr lang="fr-FR" dirty="0"/>
              <a:t>SVT et FORMATION: PLAN CHLORDECONE IV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63062" y="1471082"/>
            <a:ext cx="9325303" cy="5036810"/>
          </a:xfrm>
        </p:spPr>
        <p:txBody>
          <a:bodyPr>
            <a:normAutofit fontScale="92500" lnSpcReduction="20000"/>
          </a:bodyPr>
          <a:lstStyle/>
          <a:p>
            <a:pPr>
              <a:buSzPct val="100000"/>
            </a:pPr>
            <a:r>
              <a:rPr lang="fr-FR" dirty="0"/>
              <a:t> Un ETAT DES LIEUX</a:t>
            </a:r>
          </a:p>
          <a:p>
            <a:pPr lvl="1">
              <a:buSzPct val="100000"/>
            </a:pPr>
            <a:r>
              <a:rPr lang="fr-FR" dirty="0"/>
              <a:t>Un questionnaire à renseigner pour le 23 octobre 2020:  </a:t>
            </a:r>
          </a:p>
          <a:p>
            <a:pPr lvl="1">
              <a:buSzPct val="100000"/>
            </a:pPr>
            <a:r>
              <a:rPr lang="fr-FR" dirty="0">
                <a:hlinkClick r:id="rId2"/>
              </a:rPr>
              <a:t>https://</a:t>
            </a:r>
            <a:r>
              <a:rPr lang="fr-FR" dirty="0" err="1">
                <a:hlinkClick r:id="rId2"/>
              </a:rPr>
              <a:t>portail.ac-martinique.fr</a:t>
            </a:r>
            <a:r>
              <a:rPr lang="fr-FR" dirty="0">
                <a:hlinkClick r:id="rId2"/>
              </a:rPr>
              <a:t>/limesurvey/index.php/233724?lang=fr</a:t>
            </a:r>
            <a:endParaRPr lang="fr-FR" dirty="0"/>
          </a:p>
          <a:p>
            <a:pPr lvl="1">
              <a:buSzPct val="100000"/>
            </a:pPr>
            <a:endParaRPr lang="fr-FR" dirty="0"/>
          </a:p>
          <a:p>
            <a:pPr>
              <a:buSzPct val="100000"/>
            </a:pPr>
            <a:r>
              <a:rPr lang="fr-FR" dirty="0"/>
              <a:t>SEMINAIRE ACADEMIQUE : en janvier ou début février 2 jours</a:t>
            </a:r>
          </a:p>
          <a:p>
            <a:pPr lvl="1"/>
            <a:r>
              <a:rPr lang="fr-FR" dirty="0"/>
              <a:t>Public cible : des quartets d’établissement: profs de </a:t>
            </a:r>
            <a:r>
              <a:rPr lang="fr-FR" dirty="0" err="1"/>
              <a:t>SVT,PC,HG,documentaliste</a:t>
            </a:r>
            <a:endParaRPr lang="fr-FR" dirty="0"/>
          </a:p>
          <a:p>
            <a:pPr lvl="1"/>
            <a:r>
              <a:rPr lang="fr-FR" dirty="0"/>
              <a:t>Organisation</a:t>
            </a:r>
          </a:p>
          <a:p>
            <a:pPr lvl="2"/>
            <a:r>
              <a:rPr lang="fr-FR" dirty="0"/>
              <a:t>Jeudi matin mise à niveau scientifique: conférence d’experts</a:t>
            </a:r>
          </a:p>
          <a:p>
            <a:pPr lvl="2"/>
            <a:r>
              <a:rPr lang="fr-FR" dirty="0"/>
              <a:t>Jeudi AM et vendredi ateliers </a:t>
            </a:r>
          </a:p>
          <a:p>
            <a:pPr lvl="2"/>
            <a:r>
              <a:rPr lang="fr-FR" dirty="0"/>
              <a:t>	posture enseignante</a:t>
            </a:r>
          </a:p>
          <a:p>
            <a:pPr lvl="2"/>
            <a:r>
              <a:rPr lang="fr-FR" dirty="0"/>
              <a:t>	scénarios pédagogiques disciplinaires</a:t>
            </a:r>
          </a:p>
          <a:p>
            <a:pPr lvl="2"/>
            <a:r>
              <a:rPr lang="fr-FR" dirty="0"/>
              <a:t>	projets pluridisciplinaire </a:t>
            </a:r>
          </a:p>
          <a:p>
            <a:pPr lvl="2"/>
            <a:r>
              <a:rPr lang="fr-FR" dirty="0"/>
              <a:t>Constitution d’une banque académique de scénarios pédagogique (activités élèves…)</a:t>
            </a:r>
          </a:p>
          <a:p>
            <a:pPr lvl="2"/>
            <a:endParaRPr lang="fr-FR" dirty="0"/>
          </a:p>
          <a:p>
            <a:r>
              <a:rPr lang="fr-FR" dirty="0"/>
              <a:t> SUIVI ET RENCONTRE SUR LE TERRAIN</a:t>
            </a:r>
          </a:p>
          <a:p>
            <a:pPr lvl="1"/>
            <a:r>
              <a:rPr lang="fr-FR" dirty="0"/>
              <a:t>Equipe de suivi: </a:t>
            </a:r>
          </a:p>
          <a:p>
            <a:pPr lvl="2"/>
            <a:r>
              <a:rPr lang="fr-FR" dirty="0"/>
              <a:t>Professeurs ressources de SVT, PC, HG, documentalistes </a:t>
            </a:r>
          </a:p>
          <a:p>
            <a:pPr lvl="2"/>
            <a:endParaRPr lang="fr-FR" dirty="0"/>
          </a:p>
          <a:p>
            <a:pPr lvl="1"/>
            <a:r>
              <a:rPr lang="fr-FR" dirty="0"/>
              <a:t>Principes et objectifs </a:t>
            </a:r>
          </a:p>
          <a:p>
            <a:pPr lvl="2"/>
            <a:r>
              <a:rPr lang="fr-FR" dirty="0"/>
              <a:t>Mutualisation, diffusion, </a:t>
            </a:r>
          </a:p>
          <a:p>
            <a:pPr lvl="2"/>
            <a:r>
              <a:rPr lang="fr-FR" dirty="0"/>
              <a:t>Donner à voir comment les élèves sont sensibilisés à ce problème environnemental local</a:t>
            </a:r>
          </a:p>
          <a:p>
            <a:pPr lvl="2"/>
            <a:r>
              <a:rPr lang="fr-FR" dirty="0"/>
              <a:t>Impliquer d’autres acteurs d’établissements (autres disciplines, autres personnels</a:t>
            </a:r>
          </a:p>
          <a:p>
            <a:pPr lvl="2"/>
            <a:r>
              <a:rPr lang="fr-FR" dirty="0"/>
              <a:t>Toucher les familles via les enfants</a:t>
            </a:r>
          </a:p>
          <a:p>
            <a:pPr lvl="2"/>
            <a:r>
              <a:rPr lang="fr-FR" dirty="0"/>
              <a:t>Approche scientifique de la question</a:t>
            </a:r>
          </a:p>
          <a:p>
            <a:pPr lvl="2"/>
            <a:endParaRPr lang="fr-FR" dirty="0"/>
          </a:p>
        </p:txBody>
      </p:sp>
      <p:grpSp>
        <p:nvGrpSpPr>
          <p:cNvPr id="10" name="Grouper 9"/>
          <p:cNvGrpSpPr/>
          <p:nvPr/>
        </p:nvGrpSpPr>
        <p:grpSpPr>
          <a:xfrm>
            <a:off x="902669" y="199050"/>
            <a:ext cx="525531" cy="171686"/>
            <a:chOff x="5391302" y="1426464"/>
            <a:chExt cx="604579" cy="197510"/>
          </a:xfrm>
          <a:solidFill>
            <a:srgbClr val="00A6BE"/>
          </a:solidFill>
        </p:grpSpPr>
        <p:sp>
          <p:nvSpPr>
            <p:cNvPr id="11" name="Rectangle 10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5EC377B-1FB5-374D-AA83-A60CE5316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98122"/>
              </p:ext>
            </p:extLst>
          </p:nvPr>
        </p:nvGraphicFramePr>
        <p:xfrm>
          <a:off x="5972796" y="2576494"/>
          <a:ext cx="3171204" cy="1173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8719">
                  <a:extLst>
                    <a:ext uri="{9D8B030D-6E8A-4147-A177-3AD203B41FA5}">
                      <a16:colId xmlns:a16="http://schemas.microsoft.com/office/drawing/2014/main" val="2101763590"/>
                    </a:ext>
                  </a:extLst>
                </a:gridCol>
                <a:gridCol w="1032485">
                  <a:extLst>
                    <a:ext uri="{9D8B030D-6E8A-4147-A177-3AD203B41FA5}">
                      <a16:colId xmlns:a16="http://schemas.microsoft.com/office/drawing/2014/main" val="2619429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Joseph ZOBEL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Rivière Salée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0277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Bellevue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Fort-de-France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06524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Victor SCHŒLCHER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90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Pensionnat Saint Joseph de Cluny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766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Centre sud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Ducos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7191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effectLst/>
                        </a:rPr>
                        <a:t>Acajou 1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Lamentin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7705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effectLst/>
                        </a:rPr>
                        <a:t>Acajou 2 ?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Lamentin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1509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31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593A483-C795-4EF4-BE70-A8FD7A8BD9B4}"/>
              </a:ext>
            </a:extLst>
          </p:cNvPr>
          <p:cNvSpPr txBox="1"/>
          <p:nvPr/>
        </p:nvSpPr>
        <p:spPr>
          <a:xfrm>
            <a:off x="1884095" y="289410"/>
            <a:ext cx="495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/>
              <a:t>EDD dans l’académie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1EF5ED-9F7F-4BD6-852C-8C9525EBCEC2}"/>
              </a:ext>
            </a:extLst>
          </p:cNvPr>
          <p:cNvSpPr/>
          <p:nvPr/>
        </p:nvSpPr>
        <p:spPr>
          <a:xfrm>
            <a:off x="132159" y="2804620"/>
            <a:ext cx="8615362" cy="13289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srgbClr val="222222"/>
                </a:solidFill>
              </a:rPr>
              <a:t>Séminaire Chlordécone</a:t>
            </a:r>
            <a:endParaRPr lang="fr-FR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9580A0-27D4-432B-8990-710BA9EE869A}"/>
              </a:ext>
            </a:extLst>
          </p:cNvPr>
          <p:cNvSpPr/>
          <p:nvPr/>
        </p:nvSpPr>
        <p:spPr>
          <a:xfrm>
            <a:off x="142875" y="1488577"/>
            <a:ext cx="8615362" cy="11765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schemeClr val="tx1"/>
                </a:solidFill>
              </a:rPr>
              <a:t>Séminaire </a:t>
            </a:r>
            <a:r>
              <a:rPr lang="fr-FR" sz="2400" dirty="0" err="1">
                <a:solidFill>
                  <a:schemeClr val="tx1"/>
                </a:solidFill>
              </a:rPr>
              <a:t>Eau’DD</a:t>
            </a:r>
            <a:endParaRPr lang="fr-MQ" sz="2400" dirty="0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D22125-460C-42FE-A228-CFDCD37BDFC9}"/>
              </a:ext>
            </a:extLst>
          </p:cNvPr>
          <p:cNvSpPr txBox="1"/>
          <p:nvPr/>
        </p:nvSpPr>
        <p:spPr>
          <a:xfrm>
            <a:off x="692945" y="3843203"/>
            <a:ext cx="296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JANVIER/FEVRIER 2021</a:t>
            </a:r>
            <a:endParaRPr lang="fr-MQ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DDC1F2F-470C-4EAA-89A8-542C14128596}"/>
              </a:ext>
            </a:extLst>
          </p:cNvPr>
          <p:cNvSpPr txBox="1"/>
          <p:nvPr/>
        </p:nvSpPr>
        <p:spPr>
          <a:xfrm>
            <a:off x="142874" y="2266175"/>
            <a:ext cx="2757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12 et 13 NOVEMBRE 2020</a:t>
            </a:r>
            <a:endParaRPr lang="fr-MQ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5A03A4E-E82D-47FD-8EF4-8AFEB1BC286E}"/>
              </a:ext>
            </a:extLst>
          </p:cNvPr>
          <p:cNvSpPr txBox="1"/>
          <p:nvPr/>
        </p:nvSpPr>
        <p:spPr>
          <a:xfrm>
            <a:off x="3159322" y="1478028"/>
            <a:ext cx="5622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Terrain: Bassin Versant du Galion, Cœur </a:t>
            </a:r>
            <a:r>
              <a:rPr lang="fr-FR" dirty="0" err="1"/>
              <a:t>Bouliki</a:t>
            </a:r>
            <a:endParaRPr lang="fr-FR" dirty="0"/>
          </a:p>
          <a:p>
            <a:r>
              <a:rPr lang="fr-FR" dirty="0"/>
              <a:t>Conférence: Mélanie </a:t>
            </a:r>
            <a:r>
              <a:rPr lang="fr-FR" dirty="0" err="1"/>
              <a:t>Harteman</a:t>
            </a:r>
            <a:r>
              <a:rPr lang="fr-FR" dirty="0"/>
              <a:t> écologue</a:t>
            </a:r>
          </a:p>
          <a:p>
            <a:r>
              <a:rPr lang="fr-FR" dirty="0"/>
              <a:t>Ateliers: projets pluridisciplinaires</a:t>
            </a:r>
          </a:p>
          <a:p>
            <a:r>
              <a:rPr lang="fr-FR" dirty="0"/>
              <a:t>Rencontres et échanges avec les partenaires</a:t>
            </a:r>
            <a:endParaRPr lang="fr-MQ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0E8707-A8FE-4995-ABD4-AE50E6E6A731}"/>
              </a:ext>
            </a:extLst>
          </p:cNvPr>
          <p:cNvSpPr/>
          <p:nvPr/>
        </p:nvSpPr>
        <p:spPr>
          <a:xfrm>
            <a:off x="142875" y="4338799"/>
            <a:ext cx="8615362" cy="13974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schemeClr val="tx1"/>
                </a:solidFill>
              </a:rPr>
              <a:t>Séminaire </a:t>
            </a:r>
            <a:r>
              <a:rPr lang="fr-FR" sz="2400" dirty="0" err="1">
                <a:solidFill>
                  <a:schemeClr val="tx1"/>
                </a:solidFill>
              </a:rPr>
              <a:t>Bi’ODDiversité</a:t>
            </a:r>
            <a:endParaRPr lang="fr-MQ" sz="2400" dirty="0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3681B46-4984-45EA-9132-520D36B81D54}"/>
              </a:ext>
            </a:extLst>
          </p:cNvPr>
          <p:cNvSpPr txBox="1"/>
          <p:nvPr/>
        </p:nvSpPr>
        <p:spPr>
          <a:xfrm>
            <a:off x="910829" y="5423372"/>
            <a:ext cx="2343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MARS/AVRIL 2021</a:t>
            </a:r>
            <a:endParaRPr lang="fr-MQ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22D889E-38F1-446E-A164-943A3BB8D1B8}"/>
              </a:ext>
            </a:extLst>
          </p:cNvPr>
          <p:cNvSpPr txBox="1"/>
          <p:nvPr/>
        </p:nvSpPr>
        <p:spPr>
          <a:xfrm>
            <a:off x="3504010" y="4338798"/>
            <a:ext cx="52542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Consacré aux Objectifs de Développement Durable de l’ONU N°14 et 15 Vie aquatique et Vie terrestre</a:t>
            </a:r>
          </a:p>
          <a:p>
            <a:endParaRPr lang="fr-FR" dirty="0"/>
          </a:p>
          <a:p>
            <a:r>
              <a:rPr lang="fr-FR" dirty="0"/>
              <a:t>Visites de terrain, Conférences, Rencontres et échanges avec les partenaires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4A61CB-BA26-4EF8-A1B5-1C8AB3482839}"/>
              </a:ext>
            </a:extLst>
          </p:cNvPr>
          <p:cNvSpPr txBox="1"/>
          <p:nvPr/>
        </p:nvSpPr>
        <p:spPr>
          <a:xfrm>
            <a:off x="3146818" y="2806020"/>
            <a:ext cx="5575696" cy="141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4 disciplines : SVT-PC-HG-Documentaliste</a:t>
            </a:r>
            <a:endParaRPr lang="fr-MQ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Conférence mise à niveau scientifique, historique…</a:t>
            </a:r>
            <a:endParaRPr lang="fr-MQ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Posture de l’enseignant, atelier disciplinaire, mutualisation</a:t>
            </a:r>
            <a:endParaRPr lang="fr-MQ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81560B-B3EF-4BC6-A166-4B71D3B2AC8E}"/>
              </a:ext>
            </a:extLst>
          </p:cNvPr>
          <p:cNvSpPr txBox="1"/>
          <p:nvPr/>
        </p:nvSpPr>
        <p:spPr>
          <a:xfrm>
            <a:off x="1101921" y="1521428"/>
            <a:ext cx="16644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>
                <a:solidFill>
                  <a:srgbClr val="C00000"/>
                </a:solidFill>
              </a:rPr>
              <a:t>Référents EDD</a:t>
            </a:r>
            <a:endParaRPr lang="fr-MQ" sz="15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FD71343-1A9F-46A9-810F-D79162E57997}"/>
              </a:ext>
            </a:extLst>
          </p:cNvPr>
          <p:cNvSpPr txBox="1"/>
          <p:nvPr/>
        </p:nvSpPr>
        <p:spPr>
          <a:xfrm>
            <a:off x="1159071" y="4436475"/>
            <a:ext cx="16644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>
                <a:solidFill>
                  <a:srgbClr val="C00000"/>
                </a:solidFill>
              </a:rPr>
              <a:t>Référents EDD</a:t>
            </a:r>
            <a:endParaRPr lang="fr-MQ" sz="15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302BFC-F4A3-4D1C-8650-86F53C08D24A}"/>
              </a:ext>
            </a:extLst>
          </p:cNvPr>
          <p:cNvSpPr txBox="1"/>
          <p:nvPr/>
        </p:nvSpPr>
        <p:spPr>
          <a:xfrm>
            <a:off x="909041" y="2889676"/>
            <a:ext cx="223777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>
                <a:solidFill>
                  <a:srgbClr val="C00000"/>
                </a:solidFill>
              </a:rPr>
              <a:t>Groupe d’établissements</a:t>
            </a:r>
            <a:endParaRPr lang="fr-MQ" sz="1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60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4" grpId="0"/>
      <p:bldP spid="15" grpId="0"/>
      <p:bldP spid="17" grpId="0" animBg="1"/>
      <p:bldP spid="19" grpId="0"/>
      <p:bldP spid="20" grpId="0"/>
      <p:bldP spid="4" grpId="0"/>
      <p:bldP spid="7" grpId="0"/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C01DC24-229F-403E-BF1F-6D965A0A4FB3}"/>
              </a:ext>
            </a:extLst>
          </p:cNvPr>
          <p:cNvSpPr txBox="1"/>
          <p:nvPr/>
        </p:nvSpPr>
        <p:spPr>
          <a:xfrm>
            <a:off x="124786" y="1047609"/>
            <a:ext cx="8854908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0000"/>
                </a:solidFill>
              </a:rPr>
              <a:t>APPEL A PROJET ACADEMIQUE</a:t>
            </a:r>
          </a:p>
          <a:p>
            <a:pPr algn="ctr"/>
            <a:r>
              <a:rPr lang="fr-FR" sz="2400" b="1" dirty="0">
                <a:solidFill>
                  <a:srgbClr val="000000"/>
                </a:solidFill>
              </a:rPr>
              <a:t>Graines de reporters scientifiques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1CFAF15-4BD7-41B5-8CCB-F1457141BA85}"/>
              </a:ext>
            </a:extLst>
          </p:cNvPr>
          <p:cNvSpPr txBox="1"/>
          <p:nvPr/>
        </p:nvSpPr>
        <p:spPr>
          <a:xfrm>
            <a:off x="1489587" y="1855522"/>
            <a:ext cx="765441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fr-FR" dirty="0">
                <a:sym typeface="Wingdings" panose="05000000000000000000" pitchFamily="2" charset="2"/>
              </a:rPr>
              <a:t>Les élèves deviennent des </a:t>
            </a:r>
            <a:r>
              <a:rPr lang="fr-FR" b="1" dirty="0"/>
              <a:t>médiateurs scientifiques</a:t>
            </a:r>
            <a:r>
              <a:rPr lang="fr-FR" dirty="0"/>
              <a:t> sur un sujet majeur Science-Société : les </a:t>
            </a:r>
            <a:r>
              <a:rPr lang="fr-FR" b="1" dirty="0"/>
              <a:t>interactions Océans et Climat</a:t>
            </a:r>
            <a:r>
              <a:rPr lang="fr-FR" dirty="0"/>
              <a:t>, qui jouent un rôle central dans la machine climatique et constituent un enjeu environnemental crucial.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fr-FR" dirty="0"/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fr-FR" dirty="0">
                <a:sym typeface="Wingdings" panose="05000000000000000000" pitchFamily="2" charset="2"/>
              </a:rPr>
              <a:t>Equipe </a:t>
            </a:r>
            <a:r>
              <a:rPr lang="fr-FR" b="1" dirty="0">
                <a:sym typeface="Wingdings" panose="05000000000000000000" pitchFamily="2" charset="2"/>
              </a:rPr>
              <a:t>pluridisciplinaire</a:t>
            </a:r>
            <a:r>
              <a:rPr lang="fr-FR" dirty="0">
                <a:sym typeface="Wingdings" panose="05000000000000000000" pitchFamily="2" charset="2"/>
              </a:rPr>
              <a:t> d’enseignants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endParaRPr lang="fr-FR" dirty="0">
              <a:sym typeface="Wingdings" panose="05000000000000000000" pitchFamily="2" charset="2"/>
            </a:endParaRP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fr-FR" dirty="0">
                <a:sym typeface="Wingdings" panose="05000000000000000000" pitchFamily="2" charset="2"/>
              </a:rPr>
              <a:t>Réalisation par les élèves d’une </a:t>
            </a:r>
            <a:r>
              <a:rPr lang="fr-FR" b="1" dirty="0">
                <a:sym typeface="Wingdings" panose="05000000000000000000" pitchFamily="2" charset="2"/>
              </a:rPr>
              <a:t>vidéo </a:t>
            </a:r>
            <a:r>
              <a:rPr lang="fr-FR" dirty="0">
                <a:sym typeface="Wingdings" panose="05000000000000000000" pitchFamily="2" charset="2"/>
              </a:rPr>
              <a:t>de 3minutes minimum sur la base d’un travail d’investigation journalistique et scientifique, sur 1 thème au choix (parmi 10). 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fr-FR" dirty="0">
                <a:sym typeface="Wingdings" panose="05000000000000000000" pitchFamily="2" charset="2"/>
              </a:rPr>
              <a:t>En accompagnement: équipe locale EMI, EDD, Fondation Tara, ressources, visioconférences avec des chercheurs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fr-FR" dirty="0">
                <a:sym typeface="Wingdings" panose="05000000000000000000" pitchFamily="2" charset="2"/>
              </a:rPr>
              <a:t>Site dédié aux travaux des élèves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fr-FR" dirty="0">
                <a:sym typeface="Wingdings" panose="05000000000000000000" pitchFamily="2" charset="2"/>
              </a:rPr>
              <a:t>Un congrès en fin d’année scolaire</a:t>
            </a:r>
            <a:endParaRPr lang="fr-MQ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397AD37-CD75-4392-9840-98541C1A21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2735" y="2795770"/>
            <a:ext cx="1553975" cy="11365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7CE009-2889-46A6-B2B1-A3FE7EAB43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86" y="1262830"/>
            <a:ext cx="2128829" cy="4373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EEB6A0-67F4-4E34-9968-3289E7C04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256" y="1155994"/>
            <a:ext cx="864394" cy="62150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2511C7B-17E2-4319-B501-A6B528A772F7}"/>
              </a:ext>
            </a:extLst>
          </p:cNvPr>
          <p:cNvSpPr txBox="1"/>
          <p:nvPr/>
        </p:nvSpPr>
        <p:spPr>
          <a:xfrm>
            <a:off x="5707626" y="5474814"/>
            <a:ext cx="457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350" dirty="0">
                <a:solidFill>
                  <a:srgbClr val="0070C0"/>
                </a:solidFill>
                <a:latin typeface="Lato"/>
              </a:rPr>
              <a:t>Contact: florence.beuze@ac-martinique.fr ou nathalie.methelie@reseau-canope.fr</a:t>
            </a:r>
            <a:endParaRPr lang="fr-MQ" sz="1350" dirty="0">
              <a:solidFill>
                <a:srgbClr val="0070C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45DB67-3F98-48A0-9F82-497B72502BA9}"/>
              </a:ext>
            </a:extLst>
          </p:cNvPr>
          <p:cNvSpPr txBox="1"/>
          <p:nvPr/>
        </p:nvSpPr>
        <p:spPr>
          <a:xfrm>
            <a:off x="2" y="5352796"/>
            <a:ext cx="155397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>
                <a:solidFill>
                  <a:srgbClr val="C00000"/>
                </a:solidFill>
              </a:rPr>
              <a:t>http://site.ac-martinique.fr/EDD/</a:t>
            </a:r>
            <a:endParaRPr lang="fr-MQ" sz="135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43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1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3D25E6-F947-2F46-AD48-9D1A62661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369" y="2366968"/>
            <a:ext cx="5590311" cy="2006323"/>
          </a:xfrm>
        </p:spPr>
        <p:txBody>
          <a:bodyPr/>
          <a:lstStyle/>
          <a:p>
            <a:r>
              <a:rPr lang="fr-FR" dirty="0"/>
              <a:t>BAC CALENDRIER GLOBAL DES EVALUATIONS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FFD0C37-CD68-594C-A0AA-BE173C234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32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EFB6CF-EF78-1545-BA27-2C2F5AB95D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04BBCBA-5903-4749-A88B-EE74CE2C6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10255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F5485A-9005-C54B-B1AB-1A41CC396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76296"/>
            <a:ext cx="9144000" cy="4525963"/>
          </a:xfrm>
        </p:spPr>
        <p:txBody>
          <a:bodyPr/>
          <a:lstStyle/>
          <a:p>
            <a:pPr lvl="0"/>
            <a:endParaRPr lang="fr-FR" dirty="0"/>
          </a:p>
          <a:p>
            <a:pPr lvl="0"/>
            <a:endParaRPr lang="fr-FR" dirty="0"/>
          </a:p>
          <a:p>
            <a:pPr lv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DD7EFD-268C-1642-864D-72BD29B4A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33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8F151F-8381-024F-8E64-B2771798B1E2}"/>
              </a:ext>
            </a:extLst>
          </p:cNvPr>
          <p:cNvSpPr/>
          <p:nvPr/>
        </p:nvSpPr>
        <p:spPr>
          <a:xfrm>
            <a:off x="0" y="46330"/>
            <a:ext cx="1219200" cy="4747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classes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840294-9A2A-734C-9739-0BA295FB18CD}"/>
              </a:ext>
            </a:extLst>
          </p:cNvPr>
          <p:cNvSpPr/>
          <p:nvPr/>
        </p:nvSpPr>
        <p:spPr>
          <a:xfrm>
            <a:off x="1303194" y="53775"/>
            <a:ext cx="1697467" cy="4747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trimestre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A53A88-91F5-C34B-8A8A-43C244E010F9}"/>
              </a:ext>
            </a:extLst>
          </p:cNvPr>
          <p:cNvSpPr/>
          <p:nvPr/>
        </p:nvSpPr>
        <p:spPr>
          <a:xfrm>
            <a:off x="3042658" y="35373"/>
            <a:ext cx="1487345" cy="4747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trimestre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4AE90C-BD55-D542-97E7-50E138880C32}"/>
              </a:ext>
            </a:extLst>
          </p:cNvPr>
          <p:cNvSpPr/>
          <p:nvPr/>
        </p:nvSpPr>
        <p:spPr>
          <a:xfrm>
            <a:off x="4572000" y="53775"/>
            <a:ext cx="4206874" cy="4747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  <a:r>
              <a:rPr lang="fr-FR" baseline="30000" dirty="0"/>
              <a:t>ème</a:t>
            </a:r>
            <a:r>
              <a:rPr lang="fr-FR" dirty="0"/>
              <a:t> trimestre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6031AB-C739-6045-BD88-6D881CCE1EF2}"/>
              </a:ext>
            </a:extLst>
          </p:cNvPr>
          <p:cNvSpPr/>
          <p:nvPr/>
        </p:nvSpPr>
        <p:spPr>
          <a:xfrm>
            <a:off x="47482" y="678931"/>
            <a:ext cx="1128856" cy="218648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1ère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A41077-38AB-1A4D-BC12-8FFDED93E5A7}"/>
              </a:ext>
            </a:extLst>
          </p:cNvPr>
          <p:cNvSpPr/>
          <p:nvPr/>
        </p:nvSpPr>
        <p:spPr>
          <a:xfrm>
            <a:off x="47481" y="2978727"/>
            <a:ext cx="1171715" cy="30235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Terminale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12E9AD-73A5-AE43-BAAD-568F79EAE829}"/>
              </a:ext>
            </a:extLst>
          </p:cNvPr>
          <p:cNvSpPr/>
          <p:nvPr/>
        </p:nvSpPr>
        <p:spPr>
          <a:xfrm>
            <a:off x="7924799" y="1878691"/>
            <a:ext cx="1219201" cy="11776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Moyenne annuelle Coefficient 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8F18F4-DD0F-0847-895A-B8BF38335344}"/>
              </a:ext>
            </a:extLst>
          </p:cNvPr>
          <p:cNvSpPr/>
          <p:nvPr/>
        </p:nvSpPr>
        <p:spPr>
          <a:xfrm>
            <a:off x="7909442" y="6038179"/>
            <a:ext cx="965200" cy="64633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Coef</a:t>
            </a:r>
            <a:r>
              <a:rPr lang="fr-FR" dirty="0"/>
              <a:t> 5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6C315960-C562-3348-8D7A-2C9F4BA2CEAF}"/>
              </a:ext>
            </a:extLst>
          </p:cNvPr>
          <p:cNvSpPr/>
          <p:nvPr/>
        </p:nvSpPr>
        <p:spPr>
          <a:xfrm>
            <a:off x="4525602" y="661395"/>
            <a:ext cx="2365735" cy="1554970"/>
          </a:xfrm>
          <a:prstGeom prst="ellipse">
            <a:avLst/>
          </a:prstGeom>
          <a:solidFill>
            <a:srgbClr val="9B008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Enseignement scientifique</a:t>
            </a:r>
          </a:p>
          <a:p>
            <a:pPr algn="ctr"/>
            <a:r>
              <a:rPr lang="fr-FR" dirty="0" err="1"/>
              <a:t>Coef</a:t>
            </a:r>
            <a:r>
              <a:rPr lang="fr-FR" dirty="0"/>
              <a:t> 5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3101835F-45E6-884E-AC70-B00B9C16EE8E}"/>
              </a:ext>
            </a:extLst>
          </p:cNvPr>
          <p:cNvSpPr/>
          <p:nvPr/>
        </p:nvSpPr>
        <p:spPr>
          <a:xfrm>
            <a:off x="6804815" y="655038"/>
            <a:ext cx="1974059" cy="144611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Spécialité abandonnée</a:t>
            </a:r>
          </a:p>
          <a:p>
            <a:pPr algn="ctr"/>
            <a:r>
              <a:rPr lang="fr-FR" dirty="0" err="1"/>
              <a:t>Coef</a:t>
            </a:r>
            <a:r>
              <a:rPr lang="fr-FR" dirty="0"/>
              <a:t> 5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49EC26F-0C0D-1847-A53E-96243DC3BA58}"/>
              </a:ext>
            </a:extLst>
          </p:cNvPr>
          <p:cNvSpPr txBox="1"/>
          <p:nvPr/>
        </p:nvSpPr>
        <p:spPr>
          <a:xfrm>
            <a:off x="1219196" y="2252857"/>
            <a:ext cx="6738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     Moyenne T1.        Moyenne T2.                             Moyenne T3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CF90A012-632D-B34D-B1DC-DD103A1740C2}"/>
              </a:ext>
            </a:extLst>
          </p:cNvPr>
          <p:cNvCxnSpPr>
            <a:cxnSpLocks/>
          </p:cNvCxnSpPr>
          <p:nvPr/>
        </p:nvCxnSpPr>
        <p:spPr>
          <a:xfrm>
            <a:off x="3000661" y="528516"/>
            <a:ext cx="0" cy="57715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4F59ED8F-CECE-234C-B525-2885FCCB4256}"/>
              </a:ext>
            </a:extLst>
          </p:cNvPr>
          <p:cNvCxnSpPr/>
          <p:nvPr/>
        </p:nvCxnSpPr>
        <p:spPr>
          <a:xfrm>
            <a:off x="4533681" y="462661"/>
            <a:ext cx="0" cy="50321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81C18894-4DCE-1B4A-BB68-8EC12FDA022B}"/>
              </a:ext>
            </a:extLst>
          </p:cNvPr>
          <p:cNvSpPr/>
          <p:nvPr/>
        </p:nvSpPr>
        <p:spPr>
          <a:xfrm>
            <a:off x="3835702" y="2863512"/>
            <a:ext cx="668679" cy="3436553"/>
          </a:xfrm>
          <a:prstGeom prst="rect">
            <a:avLst/>
          </a:prstGeom>
          <a:solidFill>
            <a:srgbClr val="C00000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493F539-0081-924E-9FA4-CFD3615FF05B}"/>
              </a:ext>
            </a:extLst>
          </p:cNvPr>
          <p:cNvSpPr txBox="1"/>
          <p:nvPr/>
        </p:nvSpPr>
        <p:spPr>
          <a:xfrm flipH="1">
            <a:off x="3825861" y="2764481"/>
            <a:ext cx="841897" cy="3411781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fr-FR" dirty="0"/>
              <a:t>EPREUVES TERMINALES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211AA8B-3CD1-274E-9D95-397D19F5CFCA}"/>
              </a:ext>
            </a:extLst>
          </p:cNvPr>
          <p:cNvSpPr txBox="1"/>
          <p:nvPr/>
        </p:nvSpPr>
        <p:spPr>
          <a:xfrm>
            <a:off x="3786330" y="5740995"/>
            <a:ext cx="1571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Écrit.    </a:t>
            </a:r>
            <a:r>
              <a:rPr lang="fr-FR" b="1" dirty="0">
                <a:solidFill>
                  <a:srgbClr val="C00000"/>
                </a:solidFill>
              </a:rPr>
              <a:t>5 pts</a:t>
            </a:r>
            <a:endParaRPr lang="fr-FR" b="1" dirty="0">
              <a:solidFill>
                <a:schemeClr val="bg1"/>
              </a:solidFill>
            </a:endParaRPr>
          </a:p>
          <a:p>
            <a:r>
              <a:rPr lang="fr-FR" b="1" dirty="0">
                <a:solidFill>
                  <a:schemeClr val="bg1"/>
                </a:solidFill>
              </a:rPr>
              <a:t>ECE.     </a:t>
            </a:r>
            <a:r>
              <a:rPr lang="fr-FR" b="1" dirty="0">
                <a:solidFill>
                  <a:srgbClr val="C00000"/>
                </a:solidFill>
              </a:rPr>
              <a:t>15 pts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E65E068-36CA-BF46-8C1D-7BADEA109955}"/>
              </a:ext>
            </a:extLst>
          </p:cNvPr>
          <p:cNvSpPr/>
          <p:nvPr/>
        </p:nvSpPr>
        <p:spPr>
          <a:xfrm>
            <a:off x="5157189" y="5828510"/>
            <a:ext cx="942975" cy="562400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Coef</a:t>
            </a:r>
            <a:r>
              <a:rPr lang="fr-FR" dirty="0"/>
              <a:t> 16</a:t>
            </a: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5DD73E35-F17B-744E-9F72-2FE791A92EAC}"/>
              </a:ext>
            </a:extLst>
          </p:cNvPr>
          <p:cNvSpPr/>
          <p:nvPr/>
        </p:nvSpPr>
        <p:spPr>
          <a:xfrm>
            <a:off x="5761277" y="3634398"/>
            <a:ext cx="2365735" cy="1554970"/>
          </a:xfrm>
          <a:prstGeom prst="ellipse">
            <a:avLst/>
          </a:prstGeom>
          <a:solidFill>
            <a:srgbClr val="9B008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Enseignement scientifique</a:t>
            </a:r>
          </a:p>
          <a:p>
            <a:pPr algn="ctr"/>
            <a:r>
              <a:rPr lang="fr-FR" dirty="0" err="1"/>
              <a:t>Coef</a:t>
            </a:r>
            <a:r>
              <a:rPr lang="fr-FR" dirty="0"/>
              <a:t> 5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5A6F2CF-51C0-8242-B8C8-E0F5DF9C37B3}"/>
              </a:ext>
            </a:extLst>
          </p:cNvPr>
          <p:cNvSpPr txBox="1"/>
          <p:nvPr/>
        </p:nvSpPr>
        <p:spPr>
          <a:xfrm>
            <a:off x="8704796" y="490941"/>
            <a:ext cx="513282" cy="1892612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fr-FR" dirty="0"/>
              <a:t>HARMO</a:t>
            </a:r>
          </a:p>
        </p:txBody>
      </p:sp>
      <p:sp>
        <p:nvSpPr>
          <p:cNvPr id="56" name="Flèche vers la droite 55">
            <a:extLst>
              <a:ext uri="{FF2B5EF4-FFF2-40B4-BE49-F238E27FC236}">
                <a16:creationId xmlns:a16="http://schemas.microsoft.com/office/drawing/2014/main" id="{CA166CC8-708F-A241-8098-49F0A6AD2CFF}"/>
              </a:ext>
            </a:extLst>
          </p:cNvPr>
          <p:cNvSpPr/>
          <p:nvPr/>
        </p:nvSpPr>
        <p:spPr>
          <a:xfrm>
            <a:off x="1437548" y="2644123"/>
            <a:ext cx="1520247" cy="334603"/>
          </a:xfrm>
          <a:prstGeom prst="right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Flèche vers la droite 56">
            <a:extLst>
              <a:ext uri="{FF2B5EF4-FFF2-40B4-BE49-F238E27FC236}">
                <a16:creationId xmlns:a16="http://schemas.microsoft.com/office/drawing/2014/main" id="{88C4F074-EDF5-594C-AABB-F487375319E5}"/>
              </a:ext>
            </a:extLst>
          </p:cNvPr>
          <p:cNvSpPr/>
          <p:nvPr/>
        </p:nvSpPr>
        <p:spPr>
          <a:xfrm>
            <a:off x="3065737" y="2626851"/>
            <a:ext cx="1520247" cy="334603"/>
          </a:xfrm>
          <a:prstGeom prst="right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Flèche vers la droite 57">
            <a:extLst>
              <a:ext uri="{FF2B5EF4-FFF2-40B4-BE49-F238E27FC236}">
                <a16:creationId xmlns:a16="http://schemas.microsoft.com/office/drawing/2014/main" id="{601289FE-8EEF-D949-9165-3A3170EF5F6B}"/>
              </a:ext>
            </a:extLst>
          </p:cNvPr>
          <p:cNvSpPr/>
          <p:nvPr/>
        </p:nvSpPr>
        <p:spPr>
          <a:xfrm>
            <a:off x="4651060" y="2626850"/>
            <a:ext cx="3258284" cy="320909"/>
          </a:xfrm>
          <a:prstGeom prst="right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Flèche vers la droite 58">
            <a:extLst>
              <a:ext uri="{FF2B5EF4-FFF2-40B4-BE49-F238E27FC236}">
                <a16:creationId xmlns:a16="http://schemas.microsoft.com/office/drawing/2014/main" id="{B6F84D2D-4C7F-EB4F-8174-A54F6FF0AF87}"/>
              </a:ext>
            </a:extLst>
          </p:cNvPr>
          <p:cNvSpPr/>
          <p:nvPr/>
        </p:nvSpPr>
        <p:spPr>
          <a:xfrm>
            <a:off x="4625489" y="6303174"/>
            <a:ext cx="3234853" cy="365124"/>
          </a:xfrm>
          <a:prstGeom prst="right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Flèche vers la droite 59">
            <a:extLst>
              <a:ext uri="{FF2B5EF4-FFF2-40B4-BE49-F238E27FC236}">
                <a16:creationId xmlns:a16="http://schemas.microsoft.com/office/drawing/2014/main" id="{3ED1B6D4-50F5-E44E-9652-2B74B2D06709}"/>
              </a:ext>
            </a:extLst>
          </p:cNvPr>
          <p:cNvSpPr/>
          <p:nvPr/>
        </p:nvSpPr>
        <p:spPr>
          <a:xfrm>
            <a:off x="2998266" y="6301244"/>
            <a:ext cx="1520247" cy="334603"/>
          </a:xfrm>
          <a:prstGeom prst="right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Flèche vers la droite 60">
            <a:extLst>
              <a:ext uri="{FF2B5EF4-FFF2-40B4-BE49-F238E27FC236}">
                <a16:creationId xmlns:a16="http://schemas.microsoft.com/office/drawing/2014/main" id="{D158D839-4B15-314E-9972-5A81FCB1DE1E}"/>
              </a:ext>
            </a:extLst>
          </p:cNvPr>
          <p:cNvSpPr/>
          <p:nvPr/>
        </p:nvSpPr>
        <p:spPr>
          <a:xfrm>
            <a:off x="1412943" y="6289854"/>
            <a:ext cx="1520247" cy="334603"/>
          </a:xfrm>
          <a:prstGeom prst="right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01A0AA0-6844-CF4F-958B-45E117242BBD}"/>
              </a:ext>
            </a:extLst>
          </p:cNvPr>
          <p:cNvSpPr/>
          <p:nvPr/>
        </p:nvSpPr>
        <p:spPr>
          <a:xfrm>
            <a:off x="8279296" y="3135080"/>
            <a:ext cx="841896" cy="2805815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fr-FR" dirty="0"/>
              <a:t>GRAND ORAL COEF 10</a:t>
            </a:r>
          </a:p>
        </p:txBody>
      </p:sp>
      <p:sp>
        <p:nvSpPr>
          <p:cNvPr id="6" name="Hexagone 5">
            <a:extLst>
              <a:ext uri="{FF2B5EF4-FFF2-40B4-BE49-F238E27FC236}">
                <a16:creationId xmlns:a16="http://schemas.microsoft.com/office/drawing/2014/main" id="{B1C2A20A-A6E9-B244-9BB6-F11730A1EDFC}"/>
              </a:ext>
            </a:extLst>
          </p:cNvPr>
          <p:cNvSpPr/>
          <p:nvPr/>
        </p:nvSpPr>
        <p:spPr>
          <a:xfrm>
            <a:off x="2514573" y="4532408"/>
            <a:ext cx="1390765" cy="665546"/>
          </a:xfrm>
          <a:prstGeom prst="hexagon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15 et 16 mars</a:t>
            </a:r>
          </a:p>
        </p:txBody>
      </p:sp>
      <p:sp>
        <p:nvSpPr>
          <p:cNvPr id="34" name="Hexagone 33">
            <a:extLst>
              <a:ext uri="{FF2B5EF4-FFF2-40B4-BE49-F238E27FC236}">
                <a16:creationId xmlns:a16="http://schemas.microsoft.com/office/drawing/2014/main" id="{9B9CB6A7-AB27-5842-8FB1-FB65B0B6FB6E}"/>
              </a:ext>
            </a:extLst>
          </p:cNvPr>
          <p:cNvSpPr/>
          <p:nvPr/>
        </p:nvSpPr>
        <p:spPr>
          <a:xfrm>
            <a:off x="2542170" y="5663938"/>
            <a:ext cx="1390765" cy="665546"/>
          </a:xfrm>
          <a:prstGeom prst="hexagon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18 au 26 mars</a:t>
            </a:r>
          </a:p>
        </p:txBody>
      </p:sp>
      <p:sp>
        <p:nvSpPr>
          <p:cNvPr id="36" name="Hexagone 35">
            <a:extLst>
              <a:ext uri="{FF2B5EF4-FFF2-40B4-BE49-F238E27FC236}">
                <a16:creationId xmlns:a16="http://schemas.microsoft.com/office/drawing/2014/main" id="{E7DFBC2F-A7FD-234B-8C70-94DAD04A177A}"/>
              </a:ext>
            </a:extLst>
          </p:cNvPr>
          <p:cNvSpPr/>
          <p:nvPr/>
        </p:nvSpPr>
        <p:spPr>
          <a:xfrm>
            <a:off x="6675437" y="5270784"/>
            <a:ext cx="1772172" cy="685979"/>
          </a:xfrm>
          <a:prstGeom prst="hexagon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21 juin  au 2 juillet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78B910-7949-9845-A972-61980905D6D9}"/>
              </a:ext>
            </a:extLst>
          </p:cNvPr>
          <p:cNvSpPr/>
          <p:nvPr/>
        </p:nvSpPr>
        <p:spPr>
          <a:xfrm>
            <a:off x="1303194" y="6535763"/>
            <a:ext cx="71029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 Moyenne T1.        Moyenne T2.                             Moyenne T3</a:t>
            </a:r>
          </a:p>
        </p:txBody>
      </p:sp>
    </p:spTree>
    <p:extLst>
      <p:ext uri="{BB962C8B-B14F-4D97-AF65-F5344CB8AC3E}">
        <p14:creationId xmlns:p14="http://schemas.microsoft.com/office/powerpoint/2010/main" val="7928579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DF73ED3-B700-1B47-A5D7-D42A538D1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491" y="0"/>
            <a:ext cx="5095018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863E436-8841-CE4C-81F1-25B97CA8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1A0D8B-0ED1-4D43-8E58-AD4F92DC5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2C95DF-55F8-F948-8CA1-2E925017A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34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96E8AD-7B46-B94B-B640-21547A1584C5}"/>
              </a:ext>
            </a:extLst>
          </p:cNvPr>
          <p:cNvSpPr txBox="1"/>
          <p:nvPr/>
        </p:nvSpPr>
        <p:spPr>
          <a:xfrm>
            <a:off x="499730" y="1469826"/>
            <a:ext cx="14141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Infographie ministère :</a:t>
            </a:r>
          </a:p>
          <a:p>
            <a:r>
              <a:rPr lang="fr-FR" dirty="0"/>
              <a:t>BO n° 37 du 1</a:t>
            </a:r>
            <a:r>
              <a:rPr lang="fr-FR" baseline="30000" dirty="0"/>
              <a:t>er</a:t>
            </a:r>
            <a:r>
              <a:rPr lang="fr-FR" dirty="0"/>
              <a:t> octobre 2020</a:t>
            </a:r>
          </a:p>
        </p:txBody>
      </p:sp>
    </p:spTree>
    <p:extLst>
      <p:ext uri="{BB962C8B-B14F-4D97-AF65-F5344CB8AC3E}">
        <p14:creationId xmlns:p14="http://schemas.microsoft.com/office/powerpoint/2010/main" val="1703136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63F3D-70ED-F248-B9EF-B16CF1AC9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4E7173-CA09-244E-82FE-65B944854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A01325-1E36-F542-B53B-BD363C9AE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35</a:t>
            </a:fld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B737B10-DBF7-A743-8246-342F0EE28602}"/>
              </a:ext>
            </a:extLst>
          </p:cNvPr>
          <p:cNvGrpSpPr/>
          <p:nvPr/>
        </p:nvGrpSpPr>
        <p:grpSpPr>
          <a:xfrm>
            <a:off x="73169" y="-274589"/>
            <a:ext cx="8888329" cy="6858000"/>
            <a:chOff x="73169" y="-274589"/>
            <a:chExt cx="8888329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B5B3803-9D01-2344-88AB-EBFF3C299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169" y="-274589"/>
              <a:ext cx="8888329" cy="68580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DBE75A2-F8E9-2546-98ED-F2860480624B}"/>
                </a:ext>
              </a:extLst>
            </p:cNvPr>
            <p:cNvSpPr/>
            <p:nvPr/>
          </p:nvSpPr>
          <p:spPr>
            <a:xfrm>
              <a:off x="1222513" y="3985591"/>
              <a:ext cx="2524539" cy="795131"/>
            </a:xfrm>
            <a:prstGeom prst="ellipse">
              <a:avLst/>
            </a:prstGeom>
            <a:noFill/>
            <a:ln w="38100"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0000" dist="23000" dir="5400000" rotWithShape="0">
                <a:srgbClr val="00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noFill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00C0BD9E-0AF2-0C40-B97E-E2D077EB2D56}"/>
                </a:ext>
              </a:extLst>
            </p:cNvPr>
            <p:cNvSpPr/>
            <p:nvPr/>
          </p:nvSpPr>
          <p:spPr>
            <a:xfrm>
              <a:off x="1858618" y="1756091"/>
              <a:ext cx="1987825" cy="539848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CE0EAD8-9905-2148-8615-B831A980E2A0}"/>
                </a:ext>
              </a:extLst>
            </p:cNvPr>
            <p:cNvSpPr/>
            <p:nvPr/>
          </p:nvSpPr>
          <p:spPr>
            <a:xfrm>
              <a:off x="5993295" y="2141243"/>
              <a:ext cx="1540565" cy="755374"/>
            </a:xfrm>
            <a:prstGeom prst="ellipse">
              <a:avLst/>
            </a:prstGeom>
            <a:noFill/>
            <a:ln w="38100">
              <a:solidFill>
                <a:srgbClr val="CC004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CFF74A5-BEBB-2640-AFFE-6D6825A08AAB}"/>
                </a:ext>
              </a:extLst>
            </p:cNvPr>
            <p:cNvSpPr/>
            <p:nvPr/>
          </p:nvSpPr>
          <p:spPr>
            <a:xfrm>
              <a:off x="2976769" y="4934931"/>
              <a:ext cx="1540565" cy="893546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D2CF5F30-AB80-7547-9B48-38173DC26F5E}"/>
                </a:ext>
              </a:extLst>
            </p:cNvPr>
            <p:cNvSpPr/>
            <p:nvPr/>
          </p:nvSpPr>
          <p:spPr>
            <a:xfrm>
              <a:off x="5297556" y="1573528"/>
              <a:ext cx="924339" cy="561245"/>
            </a:xfrm>
            <a:prstGeom prst="ellipse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899211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D4C084-FE6E-8343-BBC5-4EF7517E4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0764" y="2139345"/>
            <a:ext cx="5590311" cy="2006323"/>
          </a:xfrm>
        </p:spPr>
        <p:txBody>
          <a:bodyPr/>
          <a:lstStyle/>
          <a:p>
            <a:r>
              <a:rPr lang="fr-FR" dirty="0"/>
              <a:t>PROGRAMMES : lien avec les évaluations du BAC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C631D60-D5E5-5F48-8726-0F43476CE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36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ED42D2-51EC-664A-B179-66E5B82E7B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2188C38-4D5F-FD40-BC48-674851265F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56803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2E14E9-0CE9-7041-A2A5-E500BFBC7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4" y="218242"/>
            <a:ext cx="8722518" cy="655403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PRESENTATION DES EPREUVES</a:t>
            </a:r>
            <a:br>
              <a:rPr lang="fr-FR" dirty="0"/>
            </a:br>
            <a:r>
              <a:rPr lang="fr-FR" dirty="0"/>
              <a:t>EPREUVES COMMUNES: BO n°17 du 25 avril 2019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64CA0D-DFEE-1C4E-B3EA-F92A69658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158949"/>
            <a:ext cx="8193881" cy="55970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dirty="0">
                <a:solidFill>
                  <a:srgbClr val="C00000"/>
                </a:solidFill>
              </a:rPr>
              <a:t>Enseignement scientifique</a:t>
            </a:r>
          </a:p>
          <a:p>
            <a:pPr marL="0" indent="0">
              <a:buNone/>
            </a:pPr>
            <a:r>
              <a:rPr lang="fr-FR" dirty="0"/>
              <a:t>Objectif : évaluer les connaissances et les compétences en lien avec ses trois objectifs généraux de formation :</a:t>
            </a:r>
          </a:p>
          <a:p>
            <a:pPr marL="756047" lvl="2" indent="-285750">
              <a:buFont typeface="Arial" panose="020B0604020202020204" pitchFamily="34" charset="0"/>
              <a:buChar char="•"/>
            </a:pPr>
            <a:r>
              <a:rPr lang="fr-FR" sz="1400" dirty="0"/>
              <a:t>Comprendre la nature du savoir scientifique et ses méthodes d'élaboration ;</a:t>
            </a:r>
          </a:p>
          <a:p>
            <a:pPr marL="756047" lvl="2" indent="-285750">
              <a:buFont typeface="Arial" panose="020B0604020202020204" pitchFamily="34" charset="0"/>
              <a:buChar char="•"/>
            </a:pPr>
            <a:r>
              <a:rPr lang="fr-FR" sz="1400" dirty="0"/>
              <a:t>Identifier et mettre en œuvre des pratiques scientifiques, notamment à travers l'utilisation de savoirs et des savoir-faire mathématiques ;</a:t>
            </a:r>
          </a:p>
          <a:p>
            <a:pPr marL="756047" lvl="2" indent="-285750">
              <a:buFont typeface="Arial" panose="020B0604020202020204" pitchFamily="34" charset="0"/>
              <a:buChar char="•"/>
            </a:pPr>
            <a:r>
              <a:rPr lang="fr-FR" sz="1400" dirty="0"/>
              <a:t>Identifier et comprendre les effets de la science sur les sociétés et sur l'environnement.</a:t>
            </a:r>
          </a:p>
          <a:p>
            <a:pPr marL="756047" lvl="2" indent="-285750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0" indent="-215503">
              <a:buNone/>
            </a:pPr>
            <a:r>
              <a:rPr lang="fr-FR" dirty="0"/>
              <a:t>Structure de l’épreuve : durée de chaque épreuve : 2 heures</a:t>
            </a:r>
          </a:p>
          <a:p>
            <a:pPr marL="684610" lvl="2" indent="-214313"/>
            <a:r>
              <a:rPr lang="fr-FR" sz="1350" dirty="0"/>
              <a:t>Deux exercices interdisciplinaires portant sur un ou deux thèmes du programme. </a:t>
            </a:r>
          </a:p>
          <a:p>
            <a:pPr marL="756047" lvl="2" indent="-285750">
              <a:buFont typeface="Arial" panose="020B0604020202020204" pitchFamily="34" charset="0"/>
              <a:buChar char="•"/>
            </a:pPr>
            <a:r>
              <a:rPr lang="fr-FR" sz="1350" b="1" dirty="0"/>
              <a:t>Compétences évaluées  : </a:t>
            </a:r>
            <a:r>
              <a:rPr lang="fr-FR" sz="1350" dirty="0"/>
              <a:t>exploiter des documents ; organiser, effectuer et contrôler des calculs ; rédiger une argumentation scientifique. (Chaque exercice évalue plus particulièrement une ou deux de ces compétences). </a:t>
            </a:r>
          </a:p>
          <a:p>
            <a:pPr marL="756047" lvl="2" indent="-285750">
              <a:buFont typeface="Arial" panose="020B0604020202020204" pitchFamily="34" charset="0"/>
              <a:buChar char="•"/>
            </a:pPr>
            <a:r>
              <a:rPr lang="fr-FR" sz="1350" dirty="0"/>
              <a:t>Formulation des questions : </a:t>
            </a:r>
            <a:r>
              <a:rPr lang="fr-FR" sz="1350" b="1" dirty="0"/>
              <a:t>de la question ouverte jusqu'au questionnaire à choix multiples.</a:t>
            </a:r>
          </a:p>
          <a:p>
            <a:pPr marL="756047" lvl="2" indent="-285750">
              <a:buFont typeface="Arial" panose="020B0604020202020204" pitchFamily="34" charset="0"/>
              <a:buChar char="•"/>
            </a:pPr>
            <a:r>
              <a:rPr lang="fr-FR" sz="1350" dirty="0"/>
              <a:t>En classe de première, l'épreuve porte </a:t>
            </a:r>
            <a:r>
              <a:rPr lang="fr-FR" sz="1350" b="1" dirty="0"/>
              <a:t>sur l'ensemble du programme de première</a:t>
            </a:r>
            <a:r>
              <a:rPr lang="fr-FR" sz="1350" dirty="0"/>
              <a:t>, en dehors du projet expérimental et numérique.</a:t>
            </a:r>
          </a:p>
          <a:p>
            <a:pPr marL="756047" lvl="2" indent="-285750">
              <a:buFont typeface="Arial" panose="020B0604020202020204" pitchFamily="34" charset="0"/>
              <a:buChar char="•"/>
            </a:pPr>
            <a:r>
              <a:rPr lang="fr-FR" sz="1350" dirty="0"/>
              <a:t>En classe de terminale, l'épreuve porte </a:t>
            </a:r>
            <a:r>
              <a:rPr lang="fr-FR" sz="1350" b="1" dirty="0"/>
              <a:t>sur deux des trois thèmes du programme de terminale travaillés avant l'épreuv</a:t>
            </a:r>
            <a:r>
              <a:rPr lang="fr-FR" sz="1350" dirty="0"/>
              <a:t>e.</a:t>
            </a:r>
          </a:p>
          <a:p>
            <a:pPr marL="756047" lvl="2" indent="-285750">
              <a:buFont typeface="Arial" panose="020B0604020202020204" pitchFamily="34" charset="0"/>
              <a:buChar char="•"/>
            </a:pPr>
            <a:r>
              <a:rPr lang="fr-FR" sz="1350" b="1" dirty="0"/>
              <a:t>Notation:</a:t>
            </a:r>
            <a:r>
              <a:rPr lang="fr-FR" sz="1350" dirty="0"/>
              <a:t> sur 20 points. Chaque exercice est noté sur 10 points.</a:t>
            </a:r>
          </a:p>
          <a:p>
            <a:pPr lvl="2"/>
            <a:endParaRPr lang="fr-FR" b="0" dirty="0"/>
          </a:p>
          <a:p>
            <a:pPr lvl="2">
              <a:buFont typeface="Wingdings" pitchFamily="2" charset="2"/>
              <a:buChar char="ü"/>
            </a:pPr>
            <a:endParaRPr lang="fr-FR" dirty="0"/>
          </a:p>
          <a:p>
            <a:pPr marL="342900" lvl="1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9EF2E7-0733-844E-9791-2836A28D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36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EA2AF3-85BF-4EFB-BFBD-CA3C10D8F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756" y="1360967"/>
            <a:ext cx="8079581" cy="5178056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fr-FR" sz="2300" dirty="0">
                <a:solidFill>
                  <a:srgbClr val="C00000"/>
                </a:solidFill>
              </a:rPr>
              <a:t>Spécialité de 1</a:t>
            </a:r>
            <a:r>
              <a:rPr lang="fr-FR" sz="2300" baseline="30000" dirty="0">
                <a:solidFill>
                  <a:srgbClr val="C00000"/>
                </a:solidFill>
              </a:rPr>
              <a:t>ère</a:t>
            </a:r>
            <a:r>
              <a:rPr lang="fr-FR" sz="2300" dirty="0">
                <a:solidFill>
                  <a:srgbClr val="C00000"/>
                </a:solidFill>
              </a:rPr>
              <a:t> abandonnée</a:t>
            </a:r>
          </a:p>
          <a:p>
            <a:pPr marL="0" indent="0">
              <a:buNone/>
            </a:pPr>
            <a:r>
              <a:rPr lang="fr-FR" sz="1950" dirty="0"/>
              <a:t>Objectifs: évaluation les notions, contenus et compétences, y compris expérimentales</a:t>
            </a:r>
          </a:p>
          <a:p>
            <a:pPr marL="0" indent="0">
              <a:buNone/>
            </a:pPr>
            <a:endParaRPr lang="fr-FR" sz="1950" dirty="0"/>
          </a:p>
          <a:p>
            <a:pPr marL="0" indent="0">
              <a:buNone/>
            </a:pPr>
            <a:r>
              <a:rPr lang="fr-FR" sz="1950" dirty="0"/>
              <a:t>Structure de l’épreuve : durée : 2 heures</a:t>
            </a:r>
          </a:p>
          <a:p>
            <a:pPr marL="727472" lvl="2" indent="-257175"/>
            <a:r>
              <a:rPr lang="fr-FR" sz="1800" dirty="0"/>
              <a:t>L’épreuve écrite s’appuie sur la totalité du programme</a:t>
            </a:r>
          </a:p>
          <a:p>
            <a:pPr marL="727472" lvl="2" indent="-257175"/>
            <a:r>
              <a:rPr lang="fr-FR" sz="1800" dirty="0"/>
              <a:t>Deux exercices, qui </a:t>
            </a:r>
            <a:r>
              <a:rPr lang="fr-FR" sz="1800" b="1" dirty="0"/>
              <a:t>ne peuvent pas porter sur les mêmes parties du programme</a:t>
            </a:r>
            <a:r>
              <a:rPr lang="fr-FR" sz="1800" dirty="0"/>
              <a:t>.</a:t>
            </a:r>
          </a:p>
          <a:p>
            <a:pPr marL="470297" lvl="2"/>
            <a:endParaRPr lang="fr-FR" sz="1800" dirty="0"/>
          </a:p>
          <a:p>
            <a:pPr marL="727472" lvl="2" indent="-257175"/>
            <a:r>
              <a:rPr lang="fr-FR" sz="1800" b="1" dirty="0"/>
              <a:t>Exercice 1</a:t>
            </a:r>
            <a:r>
              <a:rPr lang="fr-FR" sz="1800" dirty="0"/>
              <a:t> évalue la maîtrise des connaissances acquises et la manière dont un candidat les mobilise et les organise pour répondre à une question scientifique. </a:t>
            </a:r>
          </a:p>
          <a:p>
            <a:pPr marL="470297" lvl="2"/>
            <a:r>
              <a:rPr lang="fr-FR" sz="1800" dirty="0"/>
              <a:t>Questionnement sous forme d’une question scientifique et ou de QCM, en appui ou non sur un ou plusieurs documents.</a:t>
            </a:r>
          </a:p>
          <a:p>
            <a:pPr marL="470297" lvl="2"/>
            <a:endParaRPr lang="fr-FR" sz="1800" dirty="0"/>
          </a:p>
          <a:p>
            <a:pPr marL="727472" lvl="2" indent="-257175"/>
            <a:r>
              <a:rPr lang="fr-FR" sz="1800" b="1" dirty="0"/>
              <a:t>Exercice 2</a:t>
            </a:r>
            <a:r>
              <a:rPr lang="fr-FR" sz="1800" dirty="0"/>
              <a:t> évalue la pratique du raisonnement scientifique, teste sa capacité à pratiquer une démarche scientifique dans le cadre d’un problème scientifique, à partir de l’exploitation d’un document ou d’un ensemble de documents et en mobilisant ses connaissances. Le questionnement amène le candidat à choisir et exposer sa démarche personnelle, à élaborer son argumentation et à proposer une conclusion.</a:t>
            </a:r>
          </a:p>
          <a:p>
            <a:pPr marL="470297" lvl="2"/>
            <a:endParaRPr lang="fr-FR" sz="1800" dirty="0"/>
          </a:p>
          <a:p>
            <a:pPr marL="727472" lvl="2" indent="-257175"/>
            <a:r>
              <a:rPr lang="fr-FR" sz="1800" b="1" dirty="0"/>
              <a:t>Notation: </a:t>
            </a:r>
            <a:r>
              <a:rPr lang="fr-FR" sz="1800" dirty="0"/>
              <a:t>sur 20 points, chaque exercice est noté sur 10 points.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5EEFA9A-4285-4BD7-9B13-644F86D1B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7327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PRESENTATION DES EPREUVES</a:t>
            </a:r>
            <a:br>
              <a:rPr lang="fr-FR" dirty="0"/>
            </a:br>
            <a:r>
              <a:rPr lang="fr-FR" dirty="0"/>
              <a:t>EPREUVES COMMUNES: BO n°17 du 25 avril 2019</a:t>
            </a:r>
          </a:p>
        </p:txBody>
      </p:sp>
    </p:spTree>
    <p:extLst>
      <p:ext uri="{BB962C8B-B14F-4D97-AF65-F5344CB8AC3E}">
        <p14:creationId xmlns:p14="http://schemas.microsoft.com/office/powerpoint/2010/main" val="410143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2E14E9-0CE9-7041-A2A5-E500BFBC7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2875" y="389044"/>
            <a:ext cx="9286875" cy="886863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PRESENTATION DES EPREUVES</a:t>
            </a:r>
            <a:br>
              <a:rPr lang="fr-FR" dirty="0"/>
            </a:br>
            <a:r>
              <a:rPr lang="fr-FR" dirty="0"/>
              <a:t>EPREUVES TERMINALES: BO Spécial n° 2 du 13 février 2020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64CA0D-DFEE-1C4E-B3EA-F92A69658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13" y="1275907"/>
            <a:ext cx="8943975" cy="5582093"/>
          </a:xfrm>
        </p:spPr>
        <p:txBody>
          <a:bodyPr>
            <a:normAutofit fontScale="92500" lnSpcReduction="20000"/>
          </a:bodyPr>
          <a:lstStyle/>
          <a:p>
            <a:r>
              <a:rPr lang="fr-FR" sz="1875" dirty="0"/>
              <a:t>Ecrit: durée 3h30</a:t>
            </a:r>
          </a:p>
          <a:p>
            <a:pPr lvl="1"/>
            <a:r>
              <a:rPr lang="fr-FR" sz="1600" dirty="0">
                <a:hlinkClick r:id="rId2"/>
              </a:rPr>
              <a:t>https://cache.media.eduscol.education.fr/file/Annales_zero_BAC_2021_1e/49/5/S0BAC21-Tle-SPE-SVT_1313495.pdf</a:t>
            </a:r>
            <a:r>
              <a:rPr lang="fr-FR" sz="1600" dirty="0"/>
              <a:t>: Sujets Zéro</a:t>
            </a:r>
          </a:p>
          <a:p>
            <a:pPr lvl="1"/>
            <a:endParaRPr lang="fr-FR" sz="1650" dirty="0"/>
          </a:p>
          <a:p>
            <a:pPr lvl="1"/>
            <a:r>
              <a:rPr lang="fr-FR" sz="1650" dirty="0"/>
              <a:t>Objectifs: Evaluation des </a:t>
            </a:r>
            <a:r>
              <a:rPr lang="fr-FR" sz="1650" dirty="0" err="1"/>
              <a:t>compétences</a:t>
            </a:r>
            <a:r>
              <a:rPr lang="fr-FR" sz="1650" dirty="0"/>
              <a:t>, connaissances, </a:t>
            </a:r>
            <a:r>
              <a:rPr lang="fr-FR" sz="1650" dirty="0" err="1"/>
              <a:t>capacités</a:t>
            </a:r>
            <a:r>
              <a:rPr lang="fr-FR" sz="1650" dirty="0"/>
              <a:t> et attitudes </a:t>
            </a:r>
          </a:p>
          <a:p>
            <a:pPr lvl="1"/>
            <a:r>
              <a:rPr lang="fr-FR" sz="1650" dirty="0"/>
              <a:t>Structure de l’épreuve</a:t>
            </a:r>
          </a:p>
          <a:p>
            <a:pPr marL="342900" lvl="1" indent="0">
              <a:buNone/>
            </a:pPr>
            <a:r>
              <a:rPr lang="fr-FR" sz="1650" dirty="0"/>
              <a:t>Valider </a:t>
            </a:r>
            <a:r>
              <a:rPr lang="fr-FR" sz="1650" b="0" dirty="0"/>
              <a:t>la </a:t>
            </a:r>
            <a:r>
              <a:rPr lang="fr-FR" sz="1650" b="0" dirty="0" err="1"/>
              <a:t>maîtrise</a:t>
            </a:r>
            <a:r>
              <a:rPr lang="fr-FR" sz="1650" b="0" dirty="0"/>
              <a:t> des connaissances et </a:t>
            </a:r>
            <a:r>
              <a:rPr lang="fr-FR" sz="1650" b="0" dirty="0" err="1"/>
              <a:t>compétences</a:t>
            </a:r>
            <a:r>
              <a:rPr lang="fr-FR" sz="1650" b="0" dirty="0"/>
              <a:t> acquises dans </a:t>
            </a:r>
            <a:r>
              <a:rPr lang="fr-FR" sz="1650" dirty="0"/>
              <a:t>le cadre du programme du cycle terminal </a:t>
            </a:r>
          </a:p>
          <a:p>
            <a:pPr lvl="2"/>
            <a:r>
              <a:rPr lang="fr-FR" sz="1650" b="1" dirty="0"/>
              <a:t>Exercice 1 (noté sur 6 ou 7 points) :</a:t>
            </a:r>
          </a:p>
          <a:p>
            <a:pPr marL="1441847" lvl="4" indent="-285750">
              <a:buFont typeface="Arial" panose="020B0604020202020204" pitchFamily="34" charset="0"/>
              <a:buChar char="•"/>
            </a:pPr>
            <a:r>
              <a:rPr lang="fr-FR" sz="1500" dirty="0"/>
              <a:t>Rédaction d’un texte argumenté </a:t>
            </a:r>
            <a:r>
              <a:rPr lang="fr-FR" sz="1500" dirty="0" err="1"/>
              <a:t>répondant</a:t>
            </a:r>
            <a:r>
              <a:rPr lang="fr-FR" sz="1500" dirty="0"/>
              <a:t> à la question scientifique </a:t>
            </a:r>
            <a:r>
              <a:rPr lang="fr-FR" sz="1500" dirty="0" err="1"/>
              <a:t>posée</a:t>
            </a:r>
            <a:r>
              <a:rPr lang="fr-FR" sz="1500" dirty="0"/>
              <a:t>. </a:t>
            </a:r>
          </a:p>
          <a:p>
            <a:pPr marL="1441847" lvl="4" indent="-285750">
              <a:buFont typeface="Arial" panose="020B0604020202020204" pitchFamily="34" charset="0"/>
              <a:buChar char="•"/>
            </a:pPr>
            <a:r>
              <a:rPr lang="fr-FR" sz="1500" dirty="0"/>
              <a:t>Questionnement peut </a:t>
            </a:r>
            <a:r>
              <a:rPr lang="fr-FR" sz="1500" dirty="0" err="1"/>
              <a:t>être</a:t>
            </a:r>
            <a:r>
              <a:rPr lang="fr-FR" sz="1500" dirty="0"/>
              <a:t> accompagné d'un ou plusieurs documents.</a:t>
            </a:r>
          </a:p>
          <a:p>
            <a:pPr marL="1441847" lvl="4" indent="-285750">
              <a:buFont typeface="Arial" panose="020B0604020202020204" pitchFamily="34" charset="0"/>
              <a:buChar char="•"/>
            </a:pPr>
            <a:r>
              <a:rPr lang="fr-FR" sz="1500" dirty="0"/>
              <a:t>Evaluer la mobilisation, l’organisation et l’exposition des connaissances (syntaxe, vocabulaire scientifique et tout mode de communication scientifique approprié). </a:t>
            </a:r>
          </a:p>
          <a:p>
            <a:pPr marL="1441847" lvl="4" indent="-285750">
              <a:buFont typeface="Arial" panose="020B0604020202020204" pitchFamily="34" charset="0"/>
              <a:buChar char="•"/>
            </a:pPr>
            <a:r>
              <a:rPr lang="fr-FR" sz="1500" dirty="0"/>
              <a:t>Exposé et argumentation qui s’appuie sur des </a:t>
            </a:r>
            <a:r>
              <a:rPr lang="fr-FR" sz="1500" dirty="0" err="1"/>
              <a:t>expériences</a:t>
            </a:r>
            <a:r>
              <a:rPr lang="fr-FR" sz="1500" dirty="0"/>
              <a:t>, observations, </a:t>
            </a:r>
            <a:r>
              <a:rPr lang="fr-FR" sz="1500" dirty="0" err="1"/>
              <a:t>dexemples</a:t>
            </a:r>
            <a:r>
              <a:rPr lang="fr-FR" sz="1500" dirty="0"/>
              <a:t> </a:t>
            </a:r>
            <a:r>
              <a:rPr lang="fr-FR" sz="1500" dirty="0" err="1"/>
              <a:t>éventuellement</a:t>
            </a:r>
            <a:r>
              <a:rPr lang="fr-FR" sz="1500" dirty="0"/>
              <a:t> issus du ou des documents </a:t>
            </a:r>
            <a:r>
              <a:rPr lang="fr-FR" sz="1500" dirty="0" err="1"/>
              <a:t>proposés</a:t>
            </a:r>
            <a:r>
              <a:rPr lang="fr-FR" sz="1500" dirty="0"/>
              <a:t> dans le sujet.</a:t>
            </a:r>
          </a:p>
          <a:p>
            <a:pPr lvl="2"/>
            <a:r>
              <a:rPr lang="fr-FR" sz="1650" b="1" dirty="0"/>
              <a:t>Exercice 2 (noté sur 8 ou 9 points) :</a:t>
            </a:r>
          </a:p>
          <a:p>
            <a:pPr marL="1441847" lvl="4" indent="-285750">
              <a:buFont typeface="Arial" panose="020B0604020202020204" pitchFamily="34" charset="0"/>
              <a:buChar char="•"/>
            </a:pPr>
            <a:r>
              <a:rPr lang="fr-FR" sz="1500" dirty="0"/>
              <a:t>Pratique du raisonnement scientifique pour </a:t>
            </a:r>
            <a:r>
              <a:rPr lang="fr-FR" sz="1500" dirty="0" err="1"/>
              <a:t>résoudre</a:t>
            </a:r>
            <a:r>
              <a:rPr lang="fr-FR" sz="1500" dirty="0"/>
              <a:t> le </a:t>
            </a:r>
            <a:r>
              <a:rPr lang="fr-FR" sz="1500" dirty="0" err="1"/>
              <a:t>problème</a:t>
            </a:r>
            <a:r>
              <a:rPr lang="fr-FR" sz="1500" dirty="0"/>
              <a:t> posé.</a:t>
            </a:r>
          </a:p>
          <a:p>
            <a:pPr marL="1441847" lvl="4" indent="-285750">
              <a:buFont typeface="Arial" panose="020B0604020202020204" pitchFamily="34" charset="0"/>
              <a:buChar char="•"/>
            </a:pPr>
            <a:r>
              <a:rPr lang="fr-FR" sz="1500" dirty="0"/>
              <a:t>Evaluer la </a:t>
            </a:r>
            <a:r>
              <a:rPr lang="fr-FR" sz="1500" dirty="0" err="1"/>
              <a:t>capacite</a:t>
            </a:r>
            <a:r>
              <a:rPr lang="fr-FR" sz="1500" dirty="0"/>
              <a:t>́ à pratiquer une </a:t>
            </a:r>
            <a:r>
              <a:rPr lang="fr-FR" sz="1500" dirty="0" err="1"/>
              <a:t>démarche</a:t>
            </a:r>
            <a:r>
              <a:rPr lang="fr-FR" sz="1500" dirty="0"/>
              <a:t> scientifique, à partir de l'exploitation d'un ensemble de documents et en mobilisant ses connaissances. </a:t>
            </a:r>
          </a:p>
          <a:p>
            <a:pPr marL="1441847" lvl="4" indent="-285750">
              <a:buFont typeface="Arial" panose="020B0604020202020204" pitchFamily="34" charset="0"/>
              <a:buChar char="•"/>
            </a:pPr>
            <a:r>
              <a:rPr lang="fr-FR" sz="1500" dirty="0"/>
              <a:t>Choisir une </a:t>
            </a:r>
            <a:r>
              <a:rPr lang="fr-FR" sz="1500" dirty="0" err="1"/>
              <a:t>démarche</a:t>
            </a:r>
            <a:r>
              <a:rPr lang="fr-FR" sz="1500" dirty="0"/>
              <a:t> de </a:t>
            </a:r>
            <a:r>
              <a:rPr lang="fr-FR" sz="1500" dirty="0" err="1"/>
              <a:t>résolution</a:t>
            </a:r>
            <a:r>
              <a:rPr lang="fr-FR" sz="1500" dirty="0"/>
              <a:t> du </a:t>
            </a:r>
            <a:r>
              <a:rPr lang="fr-FR" sz="1500" dirty="0" err="1"/>
              <a:t>problème</a:t>
            </a:r>
            <a:r>
              <a:rPr lang="fr-FR" sz="1500" dirty="0"/>
              <a:t> posé et à l'exposer ; </a:t>
            </a:r>
          </a:p>
          <a:p>
            <a:pPr marL="1441847" lvl="4" indent="-285750">
              <a:buFont typeface="Arial" panose="020B0604020202020204" pitchFamily="34" charset="0"/>
              <a:buChar char="•"/>
            </a:pPr>
            <a:r>
              <a:rPr lang="fr-FR" sz="1500" dirty="0"/>
              <a:t>analyser les documents fournis </a:t>
            </a:r>
            <a:r>
              <a:rPr lang="fr-FR" sz="1425" dirty="0"/>
              <a:t>et </a:t>
            </a:r>
            <a:r>
              <a:rPr lang="fr-FR" sz="1425" dirty="0" err="1"/>
              <a:t>intégrer</a:t>
            </a:r>
            <a:r>
              <a:rPr lang="fr-FR" sz="1425" dirty="0"/>
              <a:t> leur analyse ; structurer et </a:t>
            </a:r>
            <a:r>
              <a:rPr lang="fr-FR" sz="1425" dirty="0" err="1"/>
              <a:t>rédiger</a:t>
            </a:r>
            <a:r>
              <a:rPr lang="fr-FR" sz="1425" dirty="0"/>
              <a:t> correctement son raisonnement.</a:t>
            </a:r>
            <a:endParaRPr lang="fr-FR" sz="1125" dirty="0"/>
          </a:p>
          <a:p>
            <a:pPr marL="1370410" lvl="4" indent="-214313">
              <a:buFont typeface="Wingdings" pitchFamily="2" charset="2"/>
              <a:buChar char="ü"/>
            </a:pPr>
            <a:endParaRPr lang="fr-FR" dirty="0"/>
          </a:p>
          <a:p>
            <a:r>
              <a:rPr lang="fr-FR" sz="1875" dirty="0"/>
              <a:t>ECE:  </a:t>
            </a:r>
            <a:r>
              <a:rPr lang="fr-FR" sz="1725" dirty="0"/>
              <a:t>Idem année passée: banque académique de 25 sujets</a:t>
            </a:r>
          </a:p>
          <a:p>
            <a:r>
              <a:rPr lang="fr-FR" sz="1725" dirty="0"/>
              <a:t>Choix </a:t>
            </a:r>
            <a:r>
              <a:rPr lang="fr-FR" sz="1725" dirty="0" err="1"/>
              <a:t>ds</a:t>
            </a:r>
            <a:r>
              <a:rPr lang="fr-FR" sz="1725" dirty="0"/>
              <a:t> chaque établissement de situations 2/3 SV- 1/3 ST</a:t>
            </a:r>
          </a:p>
          <a:p>
            <a:pPr marL="342900" lvl="1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9EF2E7-0733-844E-9791-2836A28D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91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C71D8-8869-854C-9761-73527A0F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998" y="171180"/>
            <a:ext cx="7688004" cy="47244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AMENAGEMENT DES PROGRAMMES 1</a:t>
            </a:r>
            <a:r>
              <a:rPr lang="fr-FR" baseline="30000" dirty="0"/>
              <a:t>ère</a:t>
            </a:r>
            <a:r>
              <a:rPr lang="fr-FR" dirty="0"/>
              <a:t> Enseignement Scientifique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779DA3-E562-C640-9F1C-DD4B1AB22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5" y="893134"/>
            <a:ext cx="8557216" cy="5497775"/>
          </a:xfrm>
        </p:spPr>
        <p:txBody>
          <a:bodyPr>
            <a:noAutofit/>
          </a:bodyPr>
          <a:lstStyle/>
          <a:p>
            <a:r>
              <a:rPr lang="fr-FR" dirty="0"/>
              <a:t>Choix des thèmes de l’enseignement scientifique de  1</a:t>
            </a:r>
            <a:r>
              <a:rPr lang="fr-FR" baseline="30000" dirty="0"/>
              <a:t>ère </a:t>
            </a:r>
            <a:r>
              <a:rPr lang="fr-FR" dirty="0"/>
              <a:t>BO n° 1 du 22 janvier 2019… Une entente pas toujours facile! </a:t>
            </a:r>
          </a:p>
          <a:p>
            <a:pPr marL="336947" lvl="1" indent="0">
              <a:buNone/>
            </a:pPr>
            <a:endParaRPr lang="fr-FR" dirty="0"/>
          </a:p>
          <a:p>
            <a:pPr marL="336947" lvl="1" indent="0">
              <a:buNone/>
            </a:pPr>
            <a:endParaRPr lang="fr-FR" dirty="0"/>
          </a:p>
          <a:p>
            <a:pPr marL="336947" lvl="1" indent="0">
              <a:buNone/>
            </a:pPr>
            <a:endParaRPr lang="fr-FR" dirty="0"/>
          </a:p>
          <a:p>
            <a:pPr marL="336947" lvl="1" indent="0">
              <a:buNone/>
            </a:pPr>
            <a:r>
              <a:rPr lang="fr-FR" dirty="0"/>
              <a:t>1 - </a:t>
            </a:r>
            <a:r>
              <a:rPr lang="fr-FR" sz="1600" dirty="0"/>
              <a:t>Une longue histoire de la </a:t>
            </a:r>
            <a:r>
              <a:rPr lang="fr-FR" sz="1600" dirty="0" err="1"/>
              <a:t>matière</a:t>
            </a:r>
            <a:r>
              <a:rPr lang="fr-FR" sz="1600" dirty="0"/>
              <a:t> </a:t>
            </a:r>
          </a:p>
          <a:p>
            <a:pPr marL="336947" lvl="1" indent="0">
              <a:buNone/>
            </a:pPr>
            <a:endParaRPr lang="fr-FR" sz="1600" dirty="0"/>
          </a:p>
          <a:p>
            <a:pPr marL="336947" lvl="1" indent="0">
              <a:buNone/>
            </a:pPr>
            <a:endParaRPr lang="fr-FR" sz="1600" dirty="0"/>
          </a:p>
          <a:p>
            <a:pPr marL="336947" lvl="1" indent="0">
              <a:buNone/>
            </a:pPr>
            <a:r>
              <a:rPr lang="fr-FR" sz="1600" dirty="0"/>
              <a:t>2 - Le Soleil, notre source d’</a:t>
            </a:r>
            <a:r>
              <a:rPr lang="fr-FR" sz="1600" dirty="0" err="1"/>
              <a:t>énergie</a:t>
            </a:r>
            <a:r>
              <a:rPr lang="fr-FR" sz="1600" dirty="0"/>
              <a:t> </a:t>
            </a:r>
          </a:p>
          <a:p>
            <a:pPr marL="336947" lvl="1" indent="0">
              <a:buNone/>
            </a:pPr>
            <a:endParaRPr lang="fr-FR" sz="1600" dirty="0"/>
          </a:p>
          <a:p>
            <a:pPr marL="336947" lvl="1" indent="0">
              <a:buNone/>
            </a:pPr>
            <a:endParaRPr lang="fr-FR" sz="1600" dirty="0"/>
          </a:p>
          <a:p>
            <a:pPr marL="336947" lvl="1" indent="0">
              <a:buNone/>
            </a:pPr>
            <a:r>
              <a:rPr lang="fr-FR" sz="1600" dirty="0"/>
              <a:t>3 - La Terre, un astre singulier </a:t>
            </a:r>
          </a:p>
          <a:p>
            <a:pPr marL="336947" lvl="1" indent="0">
              <a:buNone/>
            </a:pPr>
            <a:endParaRPr lang="fr-FR" sz="1600" dirty="0"/>
          </a:p>
          <a:p>
            <a:pPr marL="336947" lvl="1" indent="0">
              <a:buNone/>
            </a:pPr>
            <a:endParaRPr lang="fr-FR" sz="1600" dirty="0"/>
          </a:p>
          <a:p>
            <a:pPr marL="336947" lvl="1" indent="0">
              <a:buNone/>
            </a:pPr>
            <a:endParaRPr lang="fr-FR" sz="1600" dirty="0"/>
          </a:p>
          <a:p>
            <a:pPr marL="336947" lvl="1" indent="0">
              <a:buNone/>
            </a:pPr>
            <a:r>
              <a:rPr lang="fr-FR" sz="1600" dirty="0"/>
              <a:t>4 - Son et musique, porteurs d’information</a:t>
            </a:r>
          </a:p>
          <a:p>
            <a:pPr marL="336947" lvl="1" indent="0">
              <a:buNone/>
            </a:pPr>
            <a:endParaRPr lang="fr-FR" sz="1600" dirty="0"/>
          </a:p>
          <a:p>
            <a:pPr marL="336947" lvl="1" indent="0">
              <a:buNone/>
            </a:pPr>
            <a:endParaRPr lang="fr-FR" dirty="0"/>
          </a:p>
          <a:p>
            <a:pPr marL="336947" lvl="1" indent="0">
              <a:buNone/>
            </a:pPr>
            <a:endParaRPr lang="fr-FR" dirty="0"/>
          </a:p>
          <a:p>
            <a:pPr marL="336947" lvl="1" indent="0">
              <a:buNone/>
            </a:pPr>
            <a:endParaRPr lang="fr-FR" dirty="0"/>
          </a:p>
          <a:p>
            <a:pPr marL="336947" lvl="1" indent="0">
              <a:buNone/>
            </a:pPr>
            <a:endParaRPr lang="fr-FR" sz="750" dirty="0"/>
          </a:p>
          <a:p>
            <a:pPr marL="336947" lvl="1" indent="0">
              <a:buNone/>
            </a:pPr>
            <a:endParaRPr lang="fr-FR" sz="750" dirty="0"/>
          </a:p>
          <a:p>
            <a:pPr marL="336947" lvl="1" indent="0">
              <a:buNone/>
            </a:pPr>
            <a:endParaRPr lang="fr-FR" sz="750" dirty="0"/>
          </a:p>
          <a:p>
            <a:pPr marL="336947" lvl="1" indent="0">
              <a:buNone/>
            </a:pPr>
            <a:endParaRPr lang="fr-FR" sz="750" dirty="0"/>
          </a:p>
          <a:p>
            <a:pPr marL="336947" lvl="1" indent="0">
              <a:buNone/>
            </a:pPr>
            <a:endParaRPr lang="fr-FR" sz="750" dirty="0"/>
          </a:p>
          <a:p>
            <a:pPr marL="336947" lvl="1" indent="0">
              <a:buNone/>
            </a:pPr>
            <a:endParaRPr lang="fr-FR" sz="750" dirty="0"/>
          </a:p>
          <a:p>
            <a:pPr marL="336947" lvl="1" indent="0">
              <a:buNone/>
            </a:pPr>
            <a:endParaRPr lang="fr-FR" sz="750" dirty="0"/>
          </a:p>
          <a:p>
            <a:pPr marL="336947" lvl="1" indent="0">
              <a:buNone/>
            </a:pPr>
            <a:endParaRPr lang="fr-FR" sz="750" dirty="0"/>
          </a:p>
          <a:p>
            <a:pPr marL="336947" lvl="1" indent="0">
              <a:buNone/>
            </a:pPr>
            <a:endParaRPr lang="fr-FR" sz="750" dirty="0"/>
          </a:p>
          <a:p>
            <a:pPr marL="336947" lvl="1" indent="0">
              <a:buNone/>
            </a:pPr>
            <a:endParaRPr lang="fr-FR" sz="750" dirty="0"/>
          </a:p>
          <a:p>
            <a:pPr marL="336947" lvl="1" indent="0">
              <a:buNone/>
            </a:pPr>
            <a:r>
              <a:rPr lang="fr-FR" sz="750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746D60-1FAF-4244-8D4A-64A07B3AC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40</a:t>
            </a:fld>
            <a:endParaRPr lang="fr-FR"/>
          </a:p>
        </p:txBody>
      </p:sp>
      <p:sp>
        <p:nvSpPr>
          <p:cNvPr id="6" name="Bulle ronde 5">
            <a:extLst>
              <a:ext uri="{FF2B5EF4-FFF2-40B4-BE49-F238E27FC236}">
                <a16:creationId xmlns:a16="http://schemas.microsoft.com/office/drawing/2014/main" id="{2F489F16-BC21-5144-B894-704C9346EB24}"/>
              </a:ext>
            </a:extLst>
          </p:cNvPr>
          <p:cNvSpPr/>
          <p:nvPr/>
        </p:nvSpPr>
        <p:spPr>
          <a:xfrm>
            <a:off x="5235997" y="4805652"/>
            <a:ext cx="3650827" cy="1159213"/>
          </a:xfrm>
          <a:prstGeom prst="wedgeEllipseCallout">
            <a:avLst>
              <a:gd name="adj1" fmla="val -64352"/>
              <a:gd name="adj2" fmla="val -36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Enjeux historiques et culturels et forts  </a:t>
            </a:r>
            <a:r>
              <a:rPr lang="fr-FR" sz="1600" dirty="0">
                <a:solidFill>
                  <a:srgbClr val="0070C0"/>
                </a:solidFill>
                <a:highlight>
                  <a:srgbClr val="FFFF00"/>
                </a:highlight>
              </a:rPr>
              <a:t>d’éducation à la santé</a:t>
            </a:r>
          </a:p>
        </p:txBody>
      </p:sp>
      <p:sp>
        <p:nvSpPr>
          <p:cNvPr id="7" name="Bulle ronde 6">
            <a:extLst>
              <a:ext uri="{FF2B5EF4-FFF2-40B4-BE49-F238E27FC236}">
                <a16:creationId xmlns:a16="http://schemas.microsoft.com/office/drawing/2014/main" id="{889D1B2E-E1EE-0341-A511-B070AFEA2998}"/>
              </a:ext>
            </a:extLst>
          </p:cNvPr>
          <p:cNvSpPr/>
          <p:nvPr/>
        </p:nvSpPr>
        <p:spPr>
          <a:xfrm>
            <a:off x="5003607" y="3582734"/>
            <a:ext cx="3810783" cy="811694"/>
          </a:xfrm>
          <a:prstGeom prst="wedgeEllipseCallout">
            <a:avLst>
              <a:gd name="adj1" fmla="val -94785"/>
              <a:gd name="adj2" fmla="val 23151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Compréhension de comment se construit la connaissance scientifique</a:t>
            </a:r>
          </a:p>
        </p:txBody>
      </p:sp>
      <p:sp>
        <p:nvSpPr>
          <p:cNvPr id="8" name="Bulle ronde 7">
            <a:extLst>
              <a:ext uri="{FF2B5EF4-FFF2-40B4-BE49-F238E27FC236}">
                <a16:creationId xmlns:a16="http://schemas.microsoft.com/office/drawing/2014/main" id="{E216367E-6F16-A442-8001-FD7F30D3BF01}"/>
              </a:ext>
            </a:extLst>
          </p:cNvPr>
          <p:cNvSpPr/>
          <p:nvPr/>
        </p:nvSpPr>
        <p:spPr>
          <a:xfrm>
            <a:off x="4717583" y="2692346"/>
            <a:ext cx="3882815" cy="622004"/>
          </a:xfrm>
          <a:prstGeom prst="wedgeEllipseCallout">
            <a:avLst>
              <a:gd name="adj1" fmla="val -68969"/>
              <a:gd name="adj2" fmla="val 59544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Connaissances scientifiques , lien sciences et société</a:t>
            </a:r>
          </a:p>
        </p:txBody>
      </p:sp>
      <p:sp>
        <p:nvSpPr>
          <p:cNvPr id="9" name="Bulle ronde 8">
            <a:extLst>
              <a:ext uri="{FF2B5EF4-FFF2-40B4-BE49-F238E27FC236}">
                <a16:creationId xmlns:a16="http://schemas.microsoft.com/office/drawing/2014/main" id="{FE1C628C-92A6-2A48-BC74-5401B9C8D954}"/>
              </a:ext>
            </a:extLst>
          </p:cNvPr>
          <p:cNvSpPr/>
          <p:nvPr/>
        </p:nvSpPr>
        <p:spPr>
          <a:xfrm>
            <a:off x="4663770" y="1796902"/>
            <a:ext cx="3752232" cy="712519"/>
          </a:xfrm>
          <a:prstGeom prst="wedgeEllipseCallout">
            <a:avLst>
              <a:gd name="adj1" fmla="val -66358"/>
              <a:gd name="adj2" fmla="val 47465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Connaissances scientifiques</a:t>
            </a:r>
          </a:p>
        </p:txBody>
      </p:sp>
    </p:spTree>
    <p:extLst>
      <p:ext uri="{BB962C8B-B14F-4D97-AF65-F5344CB8AC3E}">
        <p14:creationId xmlns:p14="http://schemas.microsoft.com/office/powerpoint/2010/main" val="157731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36E666A2-B416-40B6-ACC2-A035C24051AB}"/>
              </a:ext>
            </a:extLst>
          </p:cNvPr>
          <p:cNvSpPr/>
          <p:nvPr/>
        </p:nvSpPr>
        <p:spPr>
          <a:xfrm>
            <a:off x="146515" y="2559664"/>
            <a:ext cx="8973527" cy="1693442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 sz="135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F99C81-F9F8-4E6D-B675-204EFD06EA26}"/>
              </a:ext>
            </a:extLst>
          </p:cNvPr>
          <p:cNvSpPr txBox="1"/>
          <p:nvPr/>
        </p:nvSpPr>
        <p:spPr>
          <a:xfrm>
            <a:off x="1902097" y="5065750"/>
            <a:ext cx="38187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fr-FR" sz="1500" dirty="0"/>
              <a:t>Produire le mouvement</a:t>
            </a:r>
            <a:endParaRPr lang="fr-MQ" sz="15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15082D9-E939-4855-8582-6DACE2D5E578}"/>
              </a:ext>
            </a:extLst>
          </p:cNvPr>
          <p:cNvSpPr/>
          <p:nvPr/>
        </p:nvSpPr>
        <p:spPr>
          <a:xfrm>
            <a:off x="4869884" y="1619105"/>
            <a:ext cx="4096941" cy="25636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 sz="10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0835EE4-412D-43B3-B608-617A1A555F2C}"/>
              </a:ext>
            </a:extLst>
          </p:cNvPr>
          <p:cNvSpPr/>
          <p:nvPr/>
        </p:nvSpPr>
        <p:spPr>
          <a:xfrm>
            <a:off x="4997053" y="3330723"/>
            <a:ext cx="2846486" cy="1896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 sz="105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B2EC018-1046-4873-84B3-10C64B717988}"/>
              </a:ext>
            </a:extLst>
          </p:cNvPr>
          <p:cNvSpPr txBox="1"/>
          <p:nvPr/>
        </p:nvSpPr>
        <p:spPr>
          <a:xfrm>
            <a:off x="5126524" y="4630436"/>
            <a:ext cx="29224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Le cerveau, un organe à préserver</a:t>
            </a:r>
            <a:endParaRPr lang="fr-MQ" sz="10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C113F5-54C3-4592-933A-0D00AD78D760}"/>
              </a:ext>
            </a:extLst>
          </p:cNvPr>
          <p:cNvSpPr/>
          <p:nvPr/>
        </p:nvSpPr>
        <p:spPr>
          <a:xfrm>
            <a:off x="5030736" y="3915466"/>
            <a:ext cx="3638322" cy="21200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 sz="10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8BCEBE-7108-4BFC-B2C9-1340E969FA00}"/>
              </a:ext>
            </a:extLst>
          </p:cNvPr>
          <p:cNvSpPr/>
          <p:nvPr/>
        </p:nvSpPr>
        <p:spPr>
          <a:xfrm>
            <a:off x="5056430" y="5743824"/>
            <a:ext cx="3638322" cy="21200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Q" sz="1050"/>
          </a:p>
        </p:txBody>
      </p:sp>
      <p:cxnSp>
        <p:nvCxnSpPr>
          <p:cNvPr id="174" name="Connecteur : en arc 173">
            <a:extLst>
              <a:ext uri="{FF2B5EF4-FFF2-40B4-BE49-F238E27FC236}">
                <a16:creationId xmlns:a16="http://schemas.microsoft.com/office/drawing/2014/main" id="{67853EE5-F91D-4FC3-9FAC-69824C36FAE0}"/>
              </a:ext>
            </a:extLst>
          </p:cNvPr>
          <p:cNvCxnSpPr>
            <a:cxnSpLocks/>
          </p:cNvCxnSpPr>
          <p:nvPr/>
        </p:nvCxnSpPr>
        <p:spPr>
          <a:xfrm>
            <a:off x="4279500" y="5122880"/>
            <a:ext cx="847025" cy="24683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9D2664E-9A8E-E04E-96D9-C6E7C9D03170}"/>
              </a:ext>
            </a:extLst>
          </p:cNvPr>
          <p:cNvGrpSpPr/>
          <p:nvPr/>
        </p:nvGrpSpPr>
        <p:grpSpPr>
          <a:xfrm>
            <a:off x="88960" y="871811"/>
            <a:ext cx="10213395" cy="5097743"/>
            <a:chOff x="88960" y="871811"/>
            <a:chExt cx="10213395" cy="5097743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50C6FC8-E5EF-4E1A-B2CA-1C88882F6C77}"/>
                </a:ext>
              </a:extLst>
            </p:cNvPr>
            <p:cNvSpPr/>
            <p:nvPr/>
          </p:nvSpPr>
          <p:spPr>
            <a:xfrm>
              <a:off x="121069" y="4363023"/>
              <a:ext cx="8963600" cy="1606531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2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Q" sz="135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C513AF0-7CDB-4955-B39D-4562B711736C}"/>
                </a:ext>
              </a:extLst>
            </p:cNvPr>
            <p:cNvSpPr/>
            <p:nvPr/>
          </p:nvSpPr>
          <p:spPr>
            <a:xfrm>
              <a:off x="140575" y="878164"/>
              <a:ext cx="8944094" cy="1576709"/>
            </a:xfrm>
            <a:prstGeom prst="rect">
              <a:avLst/>
            </a:prstGeom>
            <a:solidFill>
              <a:schemeClr val="accent5">
                <a:lumMod val="20000"/>
                <a:lumOff val="80000"/>
                <a:alpha val="20000"/>
              </a:schemeClr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Q" sz="1350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F6AA4D7-0E6A-4888-8796-4EEE83DC2729}"/>
                </a:ext>
              </a:extLst>
            </p:cNvPr>
            <p:cNvSpPr txBox="1"/>
            <p:nvPr/>
          </p:nvSpPr>
          <p:spPr>
            <a:xfrm>
              <a:off x="88960" y="877342"/>
              <a:ext cx="1788407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500" dirty="0">
                  <a:solidFill>
                    <a:srgbClr val="0070C0"/>
                  </a:solidFill>
                  <a:latin typeface="Arial" panose="020B0604020202020204" pitchFamily="34" charset="0"/>
                </a:rPr>
                <a:t>THEME: </a:t>
              </a:r>
            </a:p>
            <a:p>
              <a:r>
                <a:rPr lang="fr-FR" sz="1500" dirty="0">
                  <a:solidFill>
                    <a:srgbClr val="0070C0"/>
                  </a:solidFill>
                  <a:latin typeface="Arial" panose="020B0604020202020204" pitchFamily="34" charset="0"/>
                </a:rPr>
                <a:t>LA TERRE, LA VIE ET L’ORGANISATION DU VIVANT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9175B0A-74AB-4905-BF7E-D6F3BBAB564A}"/>
                </a:ext>
              </a:extLst>
            </p:cNvPr>
            <p:cNvSpPr txBox="1"/>
            <p:nvPr/>
          </p:nvSpPr>
          <p:spPr>
            <a:xfrm>
              <a:off x="118765" y="3005935"/>
              <a:ext cx="1917204" cy="7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500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</a:rPr>
                <a:t>THEME ENJEUX PLANETAIRES CONTEMPORAINS</a:t>
              </a:r>
              <a:endParaRPr lang="fr-MQ" sz="12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B433F81-0108-49A0-A6A4-E73BF5A0044B}"/>
                </a:ext>
              </a:extLst>
            </p:cNvPr>
            <p:cNvSpPr txBox="1"/>
            <p:nvPr/>
          </p:nvSpPr>
          <p:spPr>
            <a:xfrm>
              <a:off x="203714" y="4608569"/>
              <a:ext cx="1173359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500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</a:rPr>
                <a:t>THEME CORPS HUMAIN ET SANTE</a:t>
              </a:r>
              <a:endParaRPr lang="fr-MQ" sz="15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C4ABDCF4-B5EE-424A-93C2-F43C56565362}"/>
                </a:ext>
              </a:extLst>
            </p:cNvPr>
            <p:cNvSpPr txBox="1"/>
            <p:nvPr/>
          </p:nvSpPr>
          <p:spPr>
            <a:xfrm>
              <a:off x="1989629" y="1081494"/>
              <a:ext cx="236989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75" indent="-257175">
                <a:buClr>
                  <a:srgbClr val="0070C0"/>
                </a:buClr>
                <a:buFont typeface="Wingdings" panose="05000000000000000000" pitchFamily="2" charset="2"/>
                <a:buChar char="q"/>
              </a:pPr>
              <a:r>
                <a:rPr lang="fr-FR" sz="1500" b="1" dirty="0"/>
                <a:t>Génétique et évolution</a:t>
              </a:r>
              <a:endParaRPr lang="fr-MQ" sz="1500" b="1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8EE9BBA-A339-4C0F-BF41-AD81EA688E92}"/>
                </a:ext>
              </a:extLst>
            </p:cNvPr>
            <p:cNvSpPr txBox="1"/>
            <p:nvPr/>
          </p:nvSpPr>
          <p:spPr>
            <a:xfrm>
              <a:off x="1980898" y="1919132"/>
              <a:ext cx="237862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75" indent="-257175">
                <a:buClr>
                  <a:srgbClr val="0070C0"/>
                </a:buClr>
                <a:buFont typeface="Wingdings" panose="05000000000000000000" pitchFamily="2" charset="2"/>
                <a:buChar char="q"/>
              </a:pPr>
              <a:r>
                <a:rPr lang="fr-FR" sz="1500" dirty="0"/>
                <a:t>A la recherche du passé géologique de la Terre</a:t>
              </a:r>
              <a:endParaRPr lang="fr-MQ" sz="1500" dirty="0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FEF07CD-7A83-4F12-B948-064871047C36}"/>
                </a:ext>
              </a:extLst>
            </p:cNvPr>
            <p:cNvSpPr txBox="1"/>
            <p:nvPr/>
          </p:nvSpPr>
          <p:spPr>
            <a:xfrm>
              <a:off x="1926467" y="2770468"/>
              <a:ext cx="245743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75" indent="-257175">
                <a:buClr>
                  <a:schemeClr val="accent6">
                    <a:lumMod val="50000"/>
                  </a:schemeClr>
                </a:buClr>
                <a:buFont typeface="Wingdings" panose="05000000000000000000" pitchFamily="2" charset="2"/>
                <a:buChar char="q"/>
              </a:pPr>
              <a:r>
                <a:rPr lang="fr-FR" sz="1500" b="1" dirty="0"/>
                <a:t>De la plante sauvage à la plante domestiquée</a:t>
              </a:r>
              <a:endParaRPr lang="fr-MQ" sz="1500" b="1" dirty="0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B8BCFE8-0C86-4A44-A324-2B96B27D2D5D}"/>
                </a:ext>
              </a:extLst>
            </p:cNvPr>
            <p:cNvSpPr txBox="1"/>
            <p:nvPr/>
          </p:nvSpPr>
          <p:spPr>
            <a:xfrm>
              <a:off x="1902097" y="3623721"/>
              <a:ext cx="245742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75" indent="-257175">
                <a:buClr>
                  <a:schemeClr val="accent6">
                    <a:lumMod val="50000"/>
                  </a:schemeClr>
                </a:buClr>
                <a:buFont typeface="Wingdings" panose="05000000000000000000" pitchFamily="2" charset="2"/>
                <a:buChar char="q"/>
              </a:pPr>
              <a:r>
                <a:rPr lang="fr-FR" sz="1500" b="1" dirty="0"/>
                <a:t>Les climats de la Terre</a:t>
              </a:r>
              <a:endParaRPr lang="fr-MQ" sz="1500" b="1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E38E6B4-A38F-48B6-BFB5-FC853D41F81D}"/>
                </a:ext>
              </a:extLst>
            </p:cNvPr>
            <p:cNvSpPr txBox="1"/>
            <p:nvPr/>
          </p:nvSpPr>
          <p:spPr>
            <a:xfrm>
              <a:off x="1901647" y="4435402"/>
              <a:ext cx="277696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75" indent="-257175">
                <a:buClr>
                  <a:schemeClr val="accent2">
                    <a:lumMod val="75000"/>
                  </a:schemeClr>
                </a:buClr>
                <a:buFont typeface="Wingdings" panose="05000000000000000000" pitchFamily="2" charset="2"/>
                <a:buChar char="q"/>
              </a:pPr>
              <a:r>
                <a:rPr lang="fr-FR" sz="1500" dirty="0"/>
                <a:t>Comportements, mouvements et système nerveux</a:t>
              </a:r>
              <a:endParaRPr lang="fr-MQ" sz="1500" dirty="0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3493D9E-F036-4B81-844D-4844B88624A4}"/>
                </a:ext>
              </a:extLst>
            </p:cNvPr>
            <p:cNvSpPr txBox="1"/>
            <p:nvPr/>
          </p:nvSpPr>
          <p:spPr>
            <a:xfrm>
              <a:off x="1919584" y="5529240"/>
              <a:ext cx="339328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75" indent="-257175">
                <a:buClr>
                  <a:schemeClr val="accent2">
                    <a:lumMod val="75000"/>
                  </a:schemeClr>
                </a:buClr>
                <a:buFont typeface="Wingdings" panose="05000000000000000000" pitchFamily="2" charset="2"/>
                <a:buChar char="q"/>
              </a:pPr>
              <a:r>
                <a:rPr lang="fr-FR" sz="1500" b="1" dirty="0"/>
                <a:t>Comportement et stress</a:t>
              </a:r>
              <a:endParaRPr lang="fr-MQ" sz="1500" b="1" dirty="0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66730E4-5019-45CA-910A-A82725D112BC}"/>
                </a:ext>
              </a:extLst>
            </p:cNvPr>
            <p:cNvSpPr txBox="1"/>
            <p:nvPr/>
          </p:nvSpPr>
          <p:spPr>
            <a:xfrm>
              <a:off x="5033966" y="871811"/>
              <a:ext cx="35147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/>
                <a:t>Origine du génotype des individus</a:t>
              </a:r>
              <a:endParaRPr lang="fr-MQ" sz="1050" dirty="0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2FC4903-2082-49A6-A3A1-92718CB7A5EF}"/>
                </a:ext>
              </a:extLst>
            </p:cNvPr>
            <p:cNvSpPr txBox="1"/>
            <p:nvPr/>
          </p:nvSpPr>
          <p:spPr>
            <a:xfrm>
              <a:off x="5037385" y="1101450"/>
              <a:ext cx="29655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/>
                <a:t>Complémentarité des génomes</a:t>
              </a:r>
              <a:endParaRPr lang="fr-MQ" sz="1050" dirty="0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8D66F8A-F9E7-499E-A673-78282679BC84}"/>
                </a:ext>
              </a:extLst>
            </p:cNvPr>
            <p:cNvSpPr txBox="1"/>
            <p:nvPr/>
          </p:nvSpPr>
          <p:spPr>
            <a:xfrm>
              <a:off x="5030737" y="1359767"/>
              <a:ext cx="312360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/>
                <a:t>L’inéluctable évolution des génomes</a:t>
              </a:r>
              <a:endParaRPr lang="fr-MQ" sz="1050" dirty="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D697AA3-B67F-4A7F-BC3D-8DF91D66B1A1}"/>
                </a:ext>
              </a:extLst>
            </p:cNvPr>
            <p:cNvSpPr txBox="1"/>
            <p:nvPr/>
          </p:nvSpPr>
          <p:spPr>
            <a:xfrm>
              <a:off x="5040576" y="1628483"/>
              <a:ext cx="41652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/>
                <a:t>D’autres mécanismes contribuent à la diversité du vivant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1B25041E-8815-42D8-B12F-315B68D3393C}"/>
                </a:ext>
              </a:extLst>
            </p:cNvPr>
            <p:cNvSpPr txBox="1"/>
            <p:nvPr/>
          </p:nvSpPr>
          <p:spPr>
            <a:xfrm>
              <a:off x="5039648" y="1972940"/>
              <a:ext cx="183594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/>
                <a:t>Le temps et les roches</a:t>
              </a:r>
              <a:endParaRPr lang="fr-MQ" sz="105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EB66EB2-F100-4BFF-8E66-8E17DC52EFC4}"/>
                </a:ext>
              </a:extLst>
            </p:cNvPr>
            <p:cNvSpPr txBox="1"/>
            <p:nvPr/>
          </p:nvSpPr>
          <p:spPr>
            <a:xfrm>
              <a:off x="5030736" y="2230513"/>
              <a:ext cx="3228975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dirty="0"/>
                <a:t>Les traces du passé mouvementé de la Terre 	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4085F59-2E05-4C5F-A3A5-6FC748EC980F}"/>
                </a:ext>
              </a:extLst>
            </p:cNvPr>
            <p:cNvSpPr txBox="1"/>
            <p:nvPr/>
          </p:nvSpPr>
          <p:spPr>
            <a:xfrm>
              <a:off x="5053535" y="2552384"/>
              <a:ext cx="41652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/>
                <a:t>L’organisation fonctionnelle des plantes à fleurs</a:t>
              </a:r>
              <a:endParaRPr lang="fr-MQ" sz="1050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68185AF-444E-4129-A1E1-E5C075B49486}"/>
                </a:ext>
              </a:extLst>
            </p:cNvPr>
            <p:cNvSpPr txBox="1"/>
            <p:nvPr/>
          </p:nvSpPr>
          <p:spPr>
            <a:xfrm>
              <a:off x="5053535" y="2769880"/>
              <a:ext cx="4647009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dirty="0"/>
                <a:t>La plante, productrice de matière organique 	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22EC171B-3375-4CEC-A18C-3AE7F1BA8800}"/>
                </a:ext>
              </a:extLst>
            </p:cNvPr>
            <p:cNvSpPr txBox="1"/>
            <p:nvPr/>
          </p:nvSpPr>
          <p:spPr>
            <a:xfrm>
              <a:off x="5053535" y="3023630"/>
              <a:ext cx="3999464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dirty="0"/>
                <a:t>Reproduction de la plante entre vie fixée et mobilité 	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9073CB0D-F1A5-47C3-8E0A-3AC869357ACD}"/>
                </a:ext>
              </a:extLst>
            </p:cNvPr>
            <p:cNvSpPr txBox="1"/>
            <p:nvPr/>
          </p:nvSpPr>
          <p:spPr>
            <a:xfrm>
              <a:off x="5072742" y="3289589"/>
              <a:ext cx="238333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/>
                <a:t>La domestication des plantes</a:t>
              </a:r>
              <a:endParaRPr lang="fr-MQ" sz="1050" b="1" dirty="0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F64C606-6BAD-40C0-A1BF-25D390E4B1AD}"/>
                </a:ext>
              </a:extLst>
            </p:cNvPr>
            <p:cNvSpPr txBox="1"/>
            <p:nvPr/>
          </p:nvSpPr>
          <p:spPr>
            <a:xfrm>
              <a:off x="5126525" y="4318961"/>
              <a:ext cx="268714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/>
                <a:t>Les réflexes</a:t>
              </a:r>
              <a:endParaRPr lang="fr-MQ" sz="1050" dirty="0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D9D229B-41DC-42CC-8B9A-ABF9575A6DCB}"/>
                </a:ext>
              </a:extLst>
            </p:cNvPr>
            <p:cNvSpPr txBox="1"/>
            <p:nvPr/>
          </p:nvSpPr>
          <p:spPr>
            <a:xfrm>
              <a:off x="5115993" y="4459191"/>
              <a:ext cx="36383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/>
                <a:t>Cerveau et mouvement volontaire</a:t>
              </a:r>
              <a:endParaRPr lang="fr-MQ" sz="1050" dirty="0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A24ADB8-B360-4763-8A6D-2600F5216A19}"/>
                </a:ext>
              </a:extLst>
            </p:cNvPr>
            <p:cNvSpPr txBox="1"/>
            <p:nvPr/>
          </p:nvSpPr>
          <p:spPr>
            <a:xfrm>
              <a:off x="5126524" y="4839783"/>
              <a:ext cx="2625635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dirty="0"/>
                <a:t>La cellule musculaire 	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FD39C6CB-23C7-4768-8F1D-C1572C48CB7C}"/>
                </a:ext>
              </a:extLst>
            </p:cNvPr>
            <p:cNvSpPr txBox="1"/>
            <p:nvPr/>
          </p:nvSpPr>
          <p:spPr>
            <a:xfrm>
              <a:off x="5135997" y="5038283"/>
              <a:ext cx="235453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olidFill>
                    <a:srgbClr val="000000"/>
                  </a:solidFill>
                </a:rPr>
                <a:t>Origine de l’ATP 	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B7562CF5-E90C-4BC0-A594-8F62CF1AC7F6}"/>
                </a:ext>
              </a:extLst>
            </p:cNvPr>
            <p:cNvSpPr txBox="1"/>
            <p:nvPr/>
          </p:nvSpPr>
          <p:spPr>
            <a:xfrm>
              <a:off x="5165999" y="5224535"/>
              <a:ext cx="513635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dirty="0"/>
                <a:t>Le contrôle des flux de glucose	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2814EB89-CBC8-4DD4-B77C-E5030DD225F3}"/>
                </a:ext>
              </a:extLst>
            </p:cNvPr>
            <p:cNvSpPr txBox="1"/>
            <p:nvPr/>
          </p:nvSpPr>
          <p:spPr>
            <a:xfrm>
              <a:off x="5126525" y="5509791"/>
              <a:ext cx="2965034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dirty="0"/>
                <a:t>L’adaptabilité de l’organisme 	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838E0EE1-FABA-4F4C-958E-B4021A55167A}"/>
                </a:ext>
              </a:extLst>
            </p:cNvPr>
            <p:cNvSpPr txBox="1"/>
            <p:nvPr/>
          </p:nvSpPr>
          <p:spPr>
            <a:xfrm>
              <a:off x="5126524" y="5707370"/>
              <a:ext cx="5147072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b="1" dirty="0"/>
                <a:t>L’organisme débordé dans ses capacités d’adaptation 	</a:t>
              </a:r>
            </a:p>
          </p:txBody>
        </p: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445EC97D-58DA-438A-AFE2-5E14C07392CF}"/>
                </a:ext>
              </a:extLst>
            </p:cNvPr>
            <p:cNvCxnSpPr/>
            <p:nvPr/>
          </p:nvCxnSpPr>
          <p:spPr>
            <a:xfrm>
              <a:off x="1877366" y="970066"/>
              <a:ext cx="0" cy="491786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A7E668C-AD32-4C70-B056-0310B587876A}"/>
                </a:ext>
              </a:extLst>
            </p:cNvPr>
            <p:cNvSpPr txBox="1"/>
            <p:nvPr/>
          </p:nvSpPr>
          <p:spPr>
            <a:xfrm>
              <a:off x="5126524" y="3880918"/>
              <a:ext cx="4349141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b="1" dirty="0"/>
                <a:t>Comprendre les conséquences du réchauffement climatique…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2638D52-7D09-4589-A361-5D159A1CEB6B}"/>
                </a:ext>
              </a:extLst>
            </p:cNvPr>
            <p:cNvSpPr txBox="1"/>
            <p:nvPr/>
          </p:nvSpPr>
          <p:spPr>
            <a:xfrm>
              <a:off x="5076187" y="3602042"/>
              <a:ext cx="424341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dirty="0"/>
                <a:t>Reconstituer et comprendre les variations climatiques passées </a:t>
              </a:r>
            </a:p>
          </p:txBody>
        </p:sp>
        <p:cxnSp>
          <p:nvCxnSpPr>
            <p:cNvPr id="109" name="Connecteur droit avec flèche 108">
              <a:extLst>
                <a:ext uri="{FF2B5EF4-FFF2-40B4-BE49-F238E27FC236}">
                  <a16:creationId xmlns:a16="http://schemas.microsoft.com/office/drawing/2014/main" id="{B2ABE909-DBE1-4E6B-A1C6-522796D4FBAD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>
              <a:off x="4295612" y="5122293"/>
              <a:ext cx="840385" cy="429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Connecteur : en arc 135">
              <a:extLst>
                <a:ext uri="{FF2B5EF4-FFF2-40B4-BE49-F238E27FC236}">
                  <a16:creationId xmlns:a16="http://schemas.microsoft.com/office/drawing/2014/main" id="{8D7782FF-8B5B-404D-8EDD-A079ABAF2AB3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 flipV="1">
              <a:off x="4192191" y="998769"/>
              <a:ext cx="841775" cy="254953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Connecteur : en arc 136">
              <a:extLst>
                <a:ext uri="{FF2B5EF4-FFF2-40B4-BE49-F238E27FC236}">
                  <a16:creationId xmlns:a16="http://schemas.microsoft.com/office/drawing/2014/main" id="{15B6532F-725D-47DC-A8AC-9646C3BAD75A}"/>
                </a:ext>
              </a:extLst>
            </p:cNvPr>
            <p:cNvCxnSpPr>
              <a:cxnSpLocks/>
              <a:endCxn id="23" idx="1"/>
            </p:cNvCxnSpPr>
            <p:nvPr/>
          </p:nvCxnSpPr>
          <p:spPr>
            <a:xfrm>
              <a:off x="4186752" y="1254927"/>
              <a:ext cx="853824" cy="500514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Connecteur : en arc 137">
              <a:extLst>
                <a:ext uri="{FF2B5EF4-FFF2-40B4-BE49-F238E27FC236}">
                  <a16:creationId xmlns:a16="http://schemas.microsoft.com/office/drawing/2014/main" id="{2FEF7D43-F3B5-48A1-91B7-F974239FE326}"/>
                </a:ext>
              </a:extLst>
            </p:cNvPr>
            <p:cNvCxnSpPr>
              <a:cxnSpLocks/>
              <a:endCxn id="21" idx="1"/>
            </p:cNvCxnSpPr>
            <p:nvPr/>
          </p:nvCxnSpPr>
          <p:spPr>
            <a:xfrm flipV="1">
              <a:off x="4186752" y="1228408"/>
              <a:ext cx="850633" cy="26361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Connecteur : en arc 138">
              <a:extLst>
                <a:ext uri="{FF2B5EF4-FFF2-40B4-BE49-F238E27FC236}">
                  <a16:creationId xmlns:a16="http://schemas.microsoft.com/office/drawing/2014/main" id="{46A75F01-16DB-49A4-954A-1D7C723DF139}"/>
                </a:ext>
              </a:extLst>
            </p:cNvPr>
            <p:cNvCxnSpPr>
              <a:cxnSpLocks/>
            </p:cNvCxnSpPr>
            <p:nvPr/>
          </p:nvCxnSpPr>
          <p:spPr>
            <a:xfrm>
              <a:off x="4186752" y="1254927"/>
              <a:ext cx="893059" cy="218309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Connecteur : en arc 147">
              <a:extLst>
                <a:ext uri="{FF2B5EF4-FFF2-40B4-BE49-F238E27FC236}">
                  <a16:creationId xmlns:a16="http://schemas.microsoft.com/office/drawing/2014/main" id="{D73E9DFB-6FE0-4F4E-BE65-3F2965FE1CD0}"/>
                </a:ext>
              </a:extLst>
            </p:cNvPr>
            <p:cNvCxnSpPr/>
            <p:nvPr/>
          </p:nvCxnSpPr>
          <p:spPr>
            <a:xfrm flipV="1">
              <a:off x="4186752" y="2028825"/>
              <a:ext cx="843985" cy="107648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Connecteur : en arc 149">
              <a:extLst>
                <a:ext uri="{FF2B5EF4-FFF2-40B4-BE49-F238E27FC236}">
                  <a16:creationId xmlns:a16="http://schemas.microsoft.com/office/drawing/2014/main" id="{BCC7F577-333D-4085-ACEE-601882B9EDFC}"/>
                </a:ext>
              </a:extLst>
            </p:cNvPr>
            <p:cNvCxnSpPr>
              <a:cxnSpLocks/>
              <a:endCxn id="26" idx="1"/>
            </p:cNvCxnSpPr>
            <p:nvPr/>
          </p:nvCxnSpPr>
          <p:spPr>
            <a:xfrm>
              <a:off x="4192191" y="2136473"/>
              <a:ext cx="838545" cy="220998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Connecteur : en arc 156">
              <a:extLst>
                <a:ext uri="{FF2B5EF4-FFF2-40B4-BE49-F238E27FC236}">
                  <a16:creationId xmlns:a16="http://schemas.microsoft.com/office/drawing/2014/main" id="{82F40A67-30EE-4EF2-8109-D92898C3CF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50027" y="2677672"/>
              <a:ext cx="841775" cy="266492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Connecteur : en arc 157">
              <a:extLst>
                <a:ext uri="{FF2B5EF4-FFF2-40B4-BE49-F238E27FC236}">
                  <a16:creationId xmlns:a16="http://schemas.microsoft.com/office/drawing/2014/main" id="{6710E611-E798-4112-9CCE-19ADDDF2C856}"/>
                </a:ext>
              </a:extLst>
            </p:cNvPr>
            <p:cNvCxnSpPr>
              <a:cxnSpLocks/>
            </p:cNvCxnSpPr>
            <p:nvPr/>
          </p:nvCxnSpPr>
          <p:spPr>
            <a:xfrm>
              <a:off x="4244588" y="2945371"/>
              <a:ext cx="853825" cy="488973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Connecteur : en arc 158">
              <a:extLst>
                <a:ext uri="{FF2B5EF4-FFF2-40B4-BE49-F238E27FC236}">
                  <a16:creationId xmlns:a16="http://schemas.microsoft.com/office/drawing/2014/main" id="{D51EA59C-0F32-4D3E-9D11-75199CAE9C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4588" y="2907311"/>
              <a:ext cx="850633" cy="37901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Connecteur : en arc 159">
              <a:extLst>
                <a:ext uri="{FF2B5EF4-FFF2-40B4-BE49-F238E27FC236}">
                  <a16:creationId xmlns:a16="http://schemas.microsoft.com/office/drawing/2014/main" id="{72EF4480-BE63-4F37-A645-467185050455}"/>
                </a:ext>
              </a:extLst>
            </p:cNvPr>
            <p:cNvCxnSpPr>
              <a:cxnSpLocks/>
            </p:cNvCxnSpPr>
            <p:nvPr/>
          </p:nvCxnSpPr>
          <p:spPr>
            <a:xfrm>
              <a:off x="4244588" y="2945371"/>
              <a:ext cx="893059" cy="218309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Connecteur : en arc 160">
              <a:extLst>
                <a:ext uri="{FF2B5EF4-FFF2-40B4-BE49-F238E27FC236}">
                  <a16:creationId xmlns:a16="http://schemas.microsoft.com/office/drawing/2014/main" id="{F5BBE5EB-EE6B-4F35-87BD-FE6D151811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95612" y="3705456"/>
              <a:ext cx="816068" cy="145574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Connecteur : en arc 161">
              <a:extLst>
                <a:ext uri="{FF2B5EF4-FFF2-40B4-BE49-F238E27FC236}">
                  <a16:creationId xmlns:a16="http://schemas.microsoft.com/office/drawing/2014/main" id="{3B71465C-F51E-4861-9657-28A9270D85A1}"/>
                </a:ext>
              </a:extLst>
            </p:cNvPr>
            <p:cNvCxnSpPr>
              <a:cxnSpLocks/>
            </p:cNvCxnSpPr>
            <p:nvPr/>
          </p:nvCxnSpPr>
          <p:spPr>
            <a:xfrm>
              <a:off x="4295612" y="3850873"/>
              <a:ext cx="816068" cy="171688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Connecteur : en arc 167">
              <a:extLst>
                <a:ext uri="{FF2B5EF4-FFF2-40B4-BE49-F238E27FC236}">
                  <a16:creationId xmlns:a16="http://schemas.microsoft.com/office/drawing/2014/main" id="{3613A88C-13D6-4773-8FF5-4CB675CD2490}"/>
                </a:ext>
              </a:extLst>
            </p:cNvPr>
            <p:cNvCxnSpPr>
              <a:cxnSpLocks/>
              <a:endCxn id="45" idx="1"/>
            </p:cNvCxnSpPr>
            <p:nvPr/>
          </p:nvCxnSpPr>
          <p:spPr>
            <a:xfrm flipV="1">
              <a:off x="4339130" y="5636749"/>
              <a:ext cx="787395" cy="62493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Connecteur : en arc 168">
              <a:extLst>
                <a:ext uri="{FF2B5EF4-FFF2-40B4-BE49-F238E27FC236}">
                  <a16:creationId xmlns:a16="http://schemas.microsoft.com/office/drawing/2014/main" id="{0A0F05C9-859F-4DBE-9A1C-CF99837FF1AE}"/>
                </a:ext>
              </a:extLst>
            </p:cNvPr>
            <p:cNvCxnSpPr>
              <a:cxnSpLocks/>
            </p:cNvCxnSpPr>
            <p:nvPr/>
          </p:nvCxnSpPr>
          <p:spPr>
            <a:xfrm>
              <a:off x="4339129" y="5699085"/>
              <a:ext cx="816068" cy="171688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Connecteur : en arc 172">
              <a:extLst>
                <a:ext uri="{FF2B5EF4-FFF2-40B4-BE49-F238E27FC236}">
                  <a16:creationId xmlns:a16="http://schemas.microsoft.com/office/drawing/2014/main" id="{9D8C3E64-E4F2-4EC1-9557-69751AE72BED}"/>
                </a:ext>
              </a:extLst>
            </p:cNvPr>
            <p:cNvCxnSpPr>
              <a:cxnSpLocks/>
              <a:endCxn id="40" idx="1"/>
            </p:cNvCxnSpPr>
            <p:nvPr/>
          </p:nvCxnSpPr>
          <p:spPr>
            <a:xfrm flipV="1">
              <a:off x="4290243" y="4966741"/>
              <a:ext cx="836281" cy="155553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Connecteur : en arc 177">
              <a:extLst>
                <a:ext uri="{FF2B5EF4-FFF2-40B4-BE49-F238E27FC236}">
                  <a16:creationId xmlns:a16="http://schemas.microsoft.com/office/drawing/2014/main" id="{28ED39E0-1626-40F5-80EF-D9E396B54A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33280" y="4433724"/>
              <a:ext cx="513258" cy="175836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Connecteur : en arc 178">
              <a:extLst>
                <a:ext uri="{FF2B5EF4-FFF2-40B4-BE49-F238E27FC236}">
                  <a16:creationId xmlns:a16="http://schemas.microsoft.com/office/drawing/2014/main" id="{D9354ABA-C5EF-4B7B-A2F6-37FC0165081E}"/>
                </a:ext>
              </a:extLst>
            </p:cNvPr>
            <p:cNvCxnSpPr>
              <a:cxnSpLocks/>
            </p:cNvCxnSpPr>
            <p:nvPr/>
          </p:nvCxnSpPr>
          <p:spPr>
            <a:xfrm>
              <a:off x="4633280" y="4608569"/>
              <a:ext cx="513258" cy="142260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Connecteur droit avec flèche 184">
              <a:extLst>
                <a:ext uri="{FF2B5EF4-FFF2-40B4-BE49-F238E27FC236}">
                  <a16:creationId xmlns:a16="http://schemas.microsoft.com/office/drawing/2014/main" id="{84126588-5351-463D-A1B2-848B92B77C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33280" y="4594835"/>
              <a:ext cx="505325" cy="144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0F916F3A-3C4A-4140-B1CB-2E1956298979}"/>
              </a:ext>
            </a:extLst>
          </p:cNvPr>
          <p:cNvSpPr txBox="1"/>
          <p:nvPr/>
        </p:nvSpPr>
        <p:spPr>
          <a:xfrm>
            <a:off x="606056" y="161851"/>
            <a:ext cx="8240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rial Black" panose="020B0A04020102020204" pitchFamily="34" charset="0"/>
              </a:rPr>
              <a:t>AMENAGEMENT DES PROGRAMMES TERMINALE SPECIALITE</a:t>
            </a:r>
          </a:p>
        </p:txBody>
      </p:sp>
    </p:spTree>
    <p:extLst>
      <p:ext uri="{BB962C8B-B14F-4D97-AF65-F5344CB8AC3E}">
        <p14:creationId xmlns:p14="http://schemas.microsoft.com/office/powerpoint/2010/main" val="120199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5D9464-CE90-4443-9C04-BF5A3F74C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GRAND ORAL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565AE80-4F6D-0E41-A661-63BB97B1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42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0F4667-62DE-2948-AF48-130E52B9A4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FB092B-8804-CF42-AEA0-DC860C5B1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31039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11A60E-FB82-3E48-AEA1-E45560ED7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400" y="182889"/>
            <a:ext cx="7881400" cy="707127"/>
          </a:xfrm>
        </p:spPr>
        <p:txBody>
          <a:bodyPr/>
          <a:lstStyle/>
          <a:p>
            <a:pPr algn="ctr"/>
            <a:r>
              <a:rPr lang="fr-FR" dirty="0"/>
              <a:t>PRESENTATION DE L’EPREUVE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4DA8EC-A342-9B49-B7DC-F3B4D5BC0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88" y="890016"/>
            <a:ext cx="8802624" cy="5785095"/>
          </a:xfrm>
        </p:spPr>
        <p:txBody>
          <a:bodyPr/>
          <a:lstStyle/>
          <a:p>
            <a:r>
              <a:rPr lang="fr-FR" dirty="0"/>
              <a:t>Epreuve obligatoire d’une </a:t>
            </a:r>
            <a:r>
              <a:rPr lang="fr-FR" dirty="0" err="1"/>
              <a:t>durée</a:t>
            </a:r>
            <a:r>
              <a:rPr lang="fr-FR" dirty="0"/>
              <a:t> de 20 minutes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Projet adossé à 1 ou 2 enseignement(s) de </a:t>
            </a:r>
            <a:r>
              <a:rPr lang="fr-FR" sz="1600" dirty="0" err="1"/>
              <a:t>spécialite</a:t>
            </a:r>
            <a:r>
              <a:rPr lang="fr-FR" sz="1600" dirty="0"/>
              <a:t>́ suivi(s) par le candidat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Se </a:t>
            </a:r>
            <a:r>
              <a:rPr lang="fr-FR" sz="1600" dirty="0" err="1"/>
              <a:t>déroule</a:t>
            </a:r>
            <a:r>
              <a:rPr lang="fr-FR" sz="1600" dirty="0"/>
              <a:t>  en trois temps de 5 min, 10 min et 5 min:</a:t>
            </a:r>
          </a:p>
          <a:p>
            <a:pPr lvl="2">
              <a:buFont typeface="Wingdings" pitchFamily="2" charset="2"/>
              <a:buChar char="ü"/>
            </a:pPr>
            <a:r>
              <a:rPr lang="fr-FR" sz="1600" dirty="0"/>
              <a:t>Exposé d’une des deux questions traitées (choix du jury)</a:t>
            </a:r>
          </a:p>
          <a:p>
            <a:pPr lvl="2">
              <a:buFont typeface="Wingdings" pitchFamily="2" charset="2"/>
              <a:buChar char="ü"/>
            </a:pPr>
            <a:r>
              <a:rPr lang="fr-FR" sz="1600" dirty="0"/>
              <a:t>Entretien avec le jury</a:t>
            </a:r>
          </a:p>
          <a:p>
            <a:pPr lvl="2">
              <a:buFont typeface="Wingdings" pitchFamily="2" charset="2"/>
              <a:buChar char="ü"/>
            </a:pPr>
            <a:r>
              <a:rPr lang="fr-FR" sz="1600" dirty="0"/>
              <a:t>Exposé du projet d’orientation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La grille d’évaluation : 5 critères et des indicateurs pour 4 niveaux de réussite: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50FE49-4DF0-D148-AE61-8BBA632C9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43</a:t>
            </a:fld>
            <a:endParaRPr lang="fr-FR"/>
          </a:p>
        </p:txBody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5B86D6A0-1201-7047-A731-7EFF05174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009328"/>
              </p:ext>
            </p:extLst>
          </p:nvPr>
        </p:nvGraphicFramePr>
        <p:xfrm>
          <a:off x="12924" y="3645175"/>
          <a:ext cx="9131076" cy="3212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846">
                  <a:extLst>
                    <a:ext uri="{9D8B030D-6E8A-4147-A177-3AD203B41FA5}">
                      <a16:colId xmlns:a16="http://schemas.microsoft.com/office/drawing/2014/main" val="105949653"/>
                    </a:ext>
                  </a:extLst>
                </a:gridCol>
                <a:gridCol w="1521846">
                  <a:extLst>
                    <a:ext uri="{9D8B030D-6E8A-4147-A177-3AD203B41FA5}">
                      <a16:colId xmlns:a16="http://schemas.microsoft.com/office/drawing/2014/main" val="761685608"/>
                    </a:ext>
                  </a:extLst>
                </a:gridCol>
                <a:gridCol w="1521846">
                  <a:extLst>
                    <a:ext uri="{9D8B030D-6E8A-4147-A177-3AD203B41FA5}">
                      <a16:colId xmlns:a16="http://schemas.microsoft.com/office/drawing/2014/main" val="2955546309"/>
                    </a:ext>
                  </a:extLst>
                </a:gridCol>
                <a:gridCol w="1521846">
                  <a:extLst>
                    <a:ext uri="{9D8B030D-6E8A-4147-A177-3AD203B41FA5}">
                      <a16:colId xmlns:a16="http://schemas.microsoft.com/office/drawing/2014/main" val="3649427637"/>
                    </a:ext>
                  </a:extLst>
                </a:gridCol>
                <a:gridCol w="1521846">
                  <a:extLst>
                    <a:ext uri="{9D8B030D-6E8A-4147-A177-3AD203B41FA5}">
                      <a16:colId xmlns:a16="http://schemas.microsoft.com/office/drawing/2014/main" val="186085327"/>
                    </a:ext>
                  </a:extLst>
                </a:gridCol>
                <a:gridCol w="1521846">
                  <a:extLst>
                    <a:ext uri="{9D8B030D-6E8A-4147-A177-3AD203B41FA5}">
                      <a16:colId xmlns:a16="http://schemas.microsoft.com/office/drawing/2014/main" val="3262307793"/>
                    </a:ext>
                  </a:extLst>
                </a:gridCol>
              </a:tblGrid>
              <a:tr h="59793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Qualite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́ orale de l'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épreuve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Qualite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́ de la prise de parole en continu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Qualite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́ des connaissances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Qualite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́ de l'interaction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Qualite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NimbusSan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́ et construction de l'argumentation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76577469"/>
                  </a:ext>
                </a:extLst>
              </a:tr>
              <a:tr h="597935">
                <a:tc>
                  <a:txBody>
                    <a:bodyPr/>
                    <a:lstStyle/>
                    <a:p>
                      <a:r>
                        <a:rPr lang="fr-FR" sz="1600" dirty="0"/>
                        <a:t>Très insuffisant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496895"/>
                  </a:ext>
                </a:extLst>
              </a:tr>
              <a:tr h="597935">
                <a:tc>
                  <a:txBody>
                    <a:bodyPr/>
                    <a:lstStyle/>
                    <a:p>
                      <a:r>
                        <a:rPr lang="fr-FR" dirty="0"/>
                        <a:t>insuffisant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494674"/>
                  </a:ext>
                </a:extLst>
              </a:tr>
              <a:tr h="597935">
                <a:tc>
                  <a:txBody>
                    <a:bodyPr/>
                    <a:lstStyle/>
                    <a:p>
                      <a:r>
                        <a:rPr lang="fr-FR" dirty="0"/>
                        <a:t>Satisfaisant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965220"/>
                  </a:ext>
                </a:extLst>
              </a:tr>
              <a:tr h="759890">
                <a:tc>
                  <a:txBody>
                    <a:bodyPr/>
                    <a:lstStyle/>
                    <a:p>
                      <a:r>
                        <a:rPr lang="fr-FR" dirty="0"/>
                        <a:t>Très satisfaisant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891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263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31DD3B-694F-474E-9038-20D37810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400" y="182889"/>
            <a:ext cx="7881400" cy="805939"/>
          </a:xfrm>
        </p:spPr>
        <p:txBody>
          <a:bodyPr/>
          <a:lstStyle/>
          <a:p>
            <a:pPr algn="ctr"/>
            <a:r>
              <a:rPr lang="fr-FR" dirty="0"/>
              <a:t>FORMATION AU GRAND ORAL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69E58-570F-8E40-ACF5-5CC88E88C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447" y="988828"/>
            <a:ext cx="8793125" cy="5486400"/>
          </a:xfrm>
        </p:spPr>
        <p:txBody>
          <a:bodyPr>
            <a:normAutofit/>
          </a:bodyPr>
          <a:lstStyle/>
          <a:p>
            <a:r>
              <a:rPr lang="fr-FR" dirty="0"/>
              <a:t>Distinguer la pratique de l’oral tout au long de la scolarité: </a:t>
            </a:r>
          </a:p>
          <a:p>
            <a:pPr lvl="1"/>
            <a:r>
              <a:rPr lang="fr-FR" dirty="0"/>
              <a:t>EOL</a:t>
            </a:r>
          </a:p>
          <a:p>
            <a:pPr lvl="1"/>
            <a:r>
              <a:rPr lang="fr-FR" dirty="0"/>
              <a:t>Au fil des séances de SVT, comme de toutes les disciplines</a:t>
            </a:r>
          </a:p>
          <a:p>
            <a:pPr lvl="1"/>
            <a:r>
              <a:rPr lang="fr-FR" dirty="0"/>
              <a:t>Implique tous les enseignants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De la préparation de l’épreuve:</a:t>
            </a:r>
          </a:p>
          <a:p>
            <a:pPr lvl="1"/>
            <a:r>
              <a:rPr lang="fr-FR" dirty="0"/>
              <a:t>Le choix des questions</a:t>
            </a:r>
          </a:p>
          <a:p>
            <a:pPr lvl="1"/>
            <a:r>
              <a:rPr lang="fr-FR" dirty="0"/>
              <a:t>Le « formatage » à l’épreuve: à renforcer au 3</a:t>
            </a:r>
            <a:r>
              <a:rPr lang="fr-FR" baseline="30000" dirty="0"/>
              <a:t>ème</a:t>
            </a:r>
            <a:r>
              <a:rPr lang="fr-FR" dirty="0"/>
              <a:t> trimestre de terminale</a:t>
            </a:r>
          </a:p>
          <a:p>
            <a:pPr marL="457200" lvl="1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Les ressources </a:t>
            </a:r>
            <a:r>
              <a:rPr lang="fr-FR" dirty="0" err="1"/>
              <a:t>éduscol</a:t>
            </a:r>
            <a:r>
              <a:rPr lang="fr-FR" dirty="0">
                <a:solidFill>
                  <a:srgbClr val="C00000"/>
                </a:solidFill>
              </a:rPr>
              <a:t>: </a:t>
            </a:r>
            <a:r>
              <a:rPr lang="fr-FR" dirty="0">
                <a:hlinkClick r:id="rId2"/>
              </a:rPr>
              <a:t>https://eduscol.education.fr/cid153457/plan-de-formation-grand-oral.html</a:t>
            </a:r>
            <a:endParaRPr lang="fr-FR" dirty="0"/>
          </a:p>
          <a:p>
            <a:endParaRPr lang="fr-FR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r>
              <a:rPr lang="fr-FR" dirty="0"/>
              <a:t>Un parcours d’auto-formation en ligne dès octobre sur magistère </a:t>
            </a:r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6CDF3E-F657-5743-8326-F1F50C024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44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4E216A-AA32-8C49-A326-132D29550EDD}"/>
              </a:ext>
            </a:extLst>
          </p:cNvPr>
          <p:cNvSpPr txBox="1"/>
          <p:nvPr/>
        </p:nvSpPr>
        <p:spPr>
          <a:xfrm>
            <a:off x="6956385" y="23265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105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13BC75-87BE-EC49-8B43-2080B0B64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890"/>
            <a:ext cx="9144000" cy="904756"/>
          </a:xfrm>
        </p:spPr>
        <p:txBody>
          <a:bodyPr/>
          <a:lstStyle/>
          <a:p>
            <a:pPr algn="ctr"/>
            <a:r>
              <a:rPr lang="fr-FR" dirty="0"/>
              <a:t>QUELQUES PISTES DE PRATIQUE DE L’ORAL EN SVT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603669-238E-2147-93FF-B37F806DF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496" y="1087646"/>
            <a:ext cx="8528304" cy="5587464"/>
          </a:xfrm>
        </p:spPr>
        <p:txBody>
          <a:bodyPr>
            <a:normAutofit/>
          </a:bodyPr>
          <a:lstStyle/>
          <a:p>
            <a:r>
              <a:rPr lang="fr-FR" dirty="0"/>
              <a:t>Instaurer des rituels en classe: </a:t>
            </a:r>
          </a:p>
          <a:p>
            <a:pPr lvl="1"/>
            <a:r>
              <a:rPr lang="fr-FR" dirty="0"/>
              <a:t>En classe entière: </a:t>
            </a:r>
          </a:p>
          <a:p>
            <a:pPr marL="457200" lvl="1" indent="0">
              <a:buNone/>
            </a:pPr>
            <a:r>
              <a:rPr lang="fr-FR" dirty="0"/>
              <a:t>    </a:t>
            </a:r>
            <a:r>
              <a:rPr lang="fr-FR" b="0" dirty="0"/>
              <a:t>Formulation des acquis de séances antérieures</a:t>
            </a:r>
          </a:p>
          <a:p>
            <a:pPr lvl="2"/>
            <a:r>
              <a:rPr lang="fr-FR" dirty="0"/>
              <a:t>Reformulation de consigne</a:t>
            </a:r>
          </a:p>
          <a:p>
            <a:pPr lvl="2"/>
            <a:r>
              <a:rPr lang="fr-FR" dirty="0"/>
              <a:t>Explicitation de la production attendue</a:t>
            </a:r>
          </a:p>
          <a:p>
            <a:pPr lvl="2"/>
            <a:r>
              <a:rPr lang="fr-FR" dirty="0"/>
              <a:t>Faire de tous élèves des « observateurs avertis »:  mettre à disposition de tous les élèves des grilles d’évaluation avec critères…rotation de rôles à mettre en place…</a:t>
            </a:r>
          </a:p>
          <a:p>
            <a:pPr lvl="2"/>
            <a:endParaRPr lang="fr-FR" dirty="0"/>
          </a:p>
          <a:p>
            <a:pPr lvl="1"/>
            <a:r>
              <a:rPr lang="fr-FR" dirty="0"/>
              <a:t>En travaux de groupes ou de binômes</a:t>
            </a:r>
          </a:p>
          <a:p>
            <a:pPr marL="457200" lvl="1" indent="0">
              <a:buNone/>
            </a:pPr>
            <a:r>
              <a:rPr lang="fr-FR" dirty="0"/>
              <a:t>Instituer l’écoute attentive: utilisation habituelle de la fiche de réussite</a:t>
            </a:r>
          </a:p>
          <a:p>
            <a:pPr marL="457200" lvl="1" indent="0">
              <a:buNone/>
            </a:pPr>
            <a:r>
              <a:rPr lang="fr-FR" dirty="0"/>
              <a:t>Faire des binômes Emetteur/ récepteur</a:t>
            </a:r>
          </a:p>
          <a:p>
            <a:pPr marL="457200" lvl="1" indent="0">
              <a:buNone/>
            </a:pPr>
            <a:endParaRPr lang="fr-FR" dirty="0"/>
          </a:p>
          <a:p>
            <a:r>
              <a:rPr lang="fr-FR" dirty="0"/>
              <a:t> Quels objets pour la pratique de l’oral en SVT</a:t>
            </a:r>
          </a:p>
          <a:p>
            <a:pPr lvl="1"/>
            <a:r>
              <a:rPr lang="fr-FR" dirty="0"/>
              <a:t>Chaque étape de la démarche d’investigation</a:t>
            </a:r>
          </a:p>
          <a:p>
            <a:pPr lvl="1"/>
            <a:r>
              <a:rPr lang="fr-FR" dirty="0"/>
              <a:t>Chaque synthèse, ou bilan…d’une démarche, d’un concept</a:t>
            </a:r>
          </a:p>
          <a:p>
            <a:pPr lvl="1"/>
            <a:endParaRPr lang="fr-FR" dirty="0"/>
          </a:p>
          <a:p>
            <a:pPr marL="177800" lvl="1" indent="-177800">
              <a:buSzPct val="114000"/>
              <a:buFont typeface="Wingdings" charset="2"/>
              <a:buChar char="§"/>
            </a:pPr>
            <a:r>
              <a:rPr lang="fr-FR" sz="1800" dirty="0">
                <a:solidFill>
                  <a:srgbClr val="00A6BE"/>
                </a:solidFill>
              </a:rPr>
              <a:t>Quelles modalités dans et hors la classe</a:t>
            </a:r>
            <a:endParaRPr lang="fr-FR" sz="1300" b="1" dirty="0">
              <a:latin typeface="Arial" charset="0"/>
              <a:cs typeface="Arial" charset="0"/>
            </a:endParaRPr>
          </a:p>
          <a:p>
            <a:pPr lvl="1">
              <a:lnSpc>
                <a:spcPct val="110000"/>
              </a:lnSpc>
            </a:pPr>
            <a:r>
              <a:rPr lang="fr-FR" dirty="0"/>
              <a:t>Encourager l’enregistrement entre élèves</a:t>
            </a:r>
          </a:p>
          <a:p>
            <a:pPr lvl="1">
              <a:lnSpc>
                <a:spcPct val="110000"/>
              </a:lnSpc>
            </a:pPr>
            <a:r>
              <a:rPr lang="fr-FR" dirty="0"/>
              <a:t>Encourager l’analyse (en réel ou enregistré)</a:t>
            </a:r>
          </a:p>
          <a:p>
            <a:pPr lvl="1">
              <a:lnSpc>
                <a:spcPct val="110000"/>
              </a:lnSpc>
            </a:pPr>
            <a:r>
              <a:rPr lang="fr-FR" dirty="0"/>
              <a:t>Répartir les points d’observation par les élèves….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1505E8-6EFC-6743-AC46-574883E17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060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0C37F9-1512-9E44-BA17-A765F5B2B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EVOLUTION DES PROGRAMMES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3AE6313-2626-0040-9CC4-BEA2262E7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46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4C420F-9059-8848-AF30-DE45F60753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B385EC-9993-6342-9EA6-CEEE748B2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32185" y="3370130"/>
            <a:ext cx="6523892" cy="115698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27813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E1AFF9-28A2-384A-AF69-F62E29DFD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816" y="0"/>
            <a:ext cx="7881400" cy="1286937"/>
          </a:xfrm>
        </p:spPr>
        <p:txBody>
          <a:bodyPr/>
          <a:lstStyle/>
          <a:p>
            <a:r>
              <a:rPr lang="fr-FR" dirty="0"/>
              <a:t>UN CIBLAGE PLUS FORT DES ENJEUX ENVIRONNEMENTAUX : CYCLE 3</a:t>
            </a:r>
            <a:endParaRPr lang="fr-FR" b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F8127B-0D7C-6949-A746-624C59D50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398477"/>
          </a:xfrm>
        </p:spPr>
        <p:txBody>
          <a:bodyPr>
            <a:normAutofit/>
          </a:bodyPr>
          <a:lstStyle/>
          <a:p>
            <a:r>
              <a:rPr lang="fr-FR" dirty="0"/>
              <a:t>Voir le BO n° 30 du 31 juillet 2020: des suppressions (en rouge) des ajouts (en vert): </a:t>
            </a:r>
            <a:r>
              <a:rPr lang="fr-FR" dirty="0">
                <a:highlight>
                  <a:srgbClr val="FFFF00"/>
                </a:highlight>
              </a:rPr>
              <a:t>une relecture s’impose</a:t>
            </a:r>
          </a:p>
          <a:p>
            <a:pPr marL="0" indent="0" algn="ctr">
              <a:buNone/>
            </a:pPr>
            <a:endParaRPr lang="fr-FR" u="sng" dirty="0"/>
          </a:p>
          <a:p>
            <a:r>
              <a:rPr lang="fr-FR" dirty="0"/>
              <a:t>Paragraphe introductif.</a:t>
            </a:r>
          </a:p>
          <a:p>
            <a:pPr lvl="1"/>
            <a:r>
              <a:rPr lang="fr-FR" sz="1600" dirty="0">
                <a:solidFill>
                  <a:srgbClr val="00B050"/>
                </a:solidFill>
              </a:rPr>
              <a:t>Les élèves sont sensibilisés aux enjeux du changement climatique, de la </a:t>
            </a:r>
            <a:r>
              <a:rPr lang="fr-FR" sz="1600" dirty="0" err="1">
                <a:solidFill>
                  <a:srgbClr val="00B050"/>
                </a:solidFill>
              </a:rPr>
              <a:t>biodiversite</a:t>
            </a:r>
            <a:r>
              <a:rPr lang="fr-FR" sz="1600" dirty="0">
                <a:solidFill>
                  <a:srgbClr val="00B050"/>
                </a:solidFill>
              </a:rPr>
              <a:t>́ et du développement durable. </a:t>
            </a:r>
          </a:p>
          <a:p>
            <a:pPr marL="457200" lvl="1" indent="0">
              <a:buNone/>
            </a:pPr>
            <a:endParaRPr lang="fr-FR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rgbClr val="00B050"/>
              </a:solidFill>
            </a:endParaRPr>
          </a:p>
          <a:p>
            <a:r>
              <a:rPr lang="fr-FR" dirty="0"/>
              <a:t>Attendus de fin de cycle:  Le vivant, sa diversité et les fonctions qui le caractérisent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Mettre en évidence la place et l’</a:t>
            </a:r>
            <a:r>
              <a:rPr lang="fr-FR" sz="1600" dirty="0" err="1">
                <a:solidFill>
                  <a:srgbClr val="00B050"/>
                </a:solidFill>
              </a:rPr>
              <a:t>interdépendance</a:t>
            </a:r>
            <a:r>
              <a:rPr lang="fr-FR" sz="1600" dirty="0">
                <a:solidFill>
                  <a:srgbClr val="00B050"/>
                </a:solidFill>
              </a:rPr>
              <a:t> de </a:t>
            </a:r>
            <a:r>
              <a:rPr lang="fr-FR" sz="1600" dirty="0" err="1">
                <a:solidFill>
                  <a:srgbClr val="00B050"/>
                </a:solidFill>
              </a:rPr>
              <a:t>différents</a:t>
            </a:r>
            <a:r>
              <a:rPr lang="fr-FR" sz="1600" dirty="0">
                <a:solidFill>
                  <a:srgbClr val="00B050"/>
                </a:solidFill>
              </a:rPr>
              <a:t> </a:t>
            </a:r>
            <a:r>
              <a:rPr lang="fr-FR" sz="1600" dirty="0" err="1">
                <a:solidFill>
                  <a:srgbClr val="00B050"/>
                </a:solidFill>
              </a:rPr>
              <a:t>êtres</a:t>
            </a:r>
            <a:r>
              <a:rPr lang="fr-FR" sz="1600" dirty="0">
                <a:solidFill>
                  <a:srgbClr val="00B050"/>
                </a:solidFill>
              </a:rPr>
              <a:t> vivants dans un </a:t>
            </a:r>
            <a:r>
              <a:rPr lang="fr-FR" sz="1600" dirty="0" err="1">
                <a:solidFill>
                  <a:srgbClr val="00B050"/>
                </a:solidFill>
              </a:rPr>
              <a:t>réseau</a:t>
            </a:r>
            <a:r>
              <a:rPr lang="fr-FR" sz="1600" dirty="0">
                <a:solidFill>
                  <a:srgbClr val="00B050"/>
                </a:solidFill>
              </a:rPr>
              <a:t> trophique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endParaRPr lang="fr-FR" sz="1200" dirty="0">
              <a:solidFill>
                <a:srgbClr val="00B050"/>
              </a:solidFill>
            </a:endParaRPr>
          </a:p>
          <a:p>
            <a:endParaRPr lang="fr-FR" sz="1400" dirty="0">
              <a:solidFill>
                <a:srgbClr val="00B050"/>
              </a:solidFill>
            </a:endParaRPr>
          </a:p>
          <a:p>
            <a:endParaRPr lang="fr-FR" dirty="0"/>
          </a:p>
          <a:p>
            <a:endParaRPr lang="fr-FR" dirty="0"/>
          </a:p>
          <a:p>
            <a:pPr lvl="1"/>
            <a:endParaRPr lang="fr-FR" dirty="0">
              <a:solidFill>
                <a:srgbClr val="00B050"/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ECABFE-BF32-EF47-A8B4-3479F536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171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B9A190-0A7F-4543-944B-B1513A934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18" y="182890"/>
            <a:ext cx="8378982" cy="904756"/>
          </a:xfrm>
        </p:spPr>
        <p:txBody>
          <a:bodyPr/>
          <a:lstStyle/>
          <a:p>
            <a:r>
              <a:rPr lang="fr-FR" dirty="0"/>
              <a:t>UN CIBLAGE PLUS FORT DES ENJEUX ENVIRONNEMENTAUX : CYCLE 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36DBC6-1A08-5245-93F6-39879CA67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637" y="1231272"/>
            <a:ext cx="8818685" cy="4770988"/>
          </a:xfrm>
        </p:spPr>
        <p:txBody>
          <a:bodyPr/>
          <a:lstStyle/>
          <a:p>
            <a:r>
              <a:rPr lang="fr-FR" dirty="0"/>
              <a:t>Paragraphe introductif.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L’</a:t>
            </a:r>
            <a:r>
              <a:rPr lang="fr-FR" dirty="0" err="1">
                <a:solidFill>
                  <a:srgbClr val="00B050"/>
                </a:solidFill>
              </a:rPr>
              <a:t>éducation</a:t>
            </a:r>
            <a:r>
              <a:rPr lang="fr-FR" dirty="0">
                <a:solidFill>
                  <a:srgbClr val="00B050"/>
                </a:solidFill>
              </a:rPr>
              <a:t> au </a:t>
            </a:r>
            <a:r>
              <a:rPr lang="fr-FR" dirty="0" err="1">
                <a:solidFill>
                  <a:srgbClr val="00B050"/>
                </a:solidFill>
              </a:rPr>
              <a:t>développement</a:t>
            </a:r>
            <a:r>
              <a:rPr lang="fr-FR" dirty="0">
                <a:solidFill>
                  <a:srgbClr val="00B050"/>
                </a:solidFill>
              </a:rPr>
              <a:t> durable, au changement climatique et à la </a:t>
            </a:r>
            <a:r>
              <a:rPr lang="fr-FR" dirty="0" err="1">
                <a:solidFill>
                  <a:srgbClr val="00B050"/>
                </a:solidFill>
              </a:rPr>
              <a:t>biodiversite</a:t>
            </a:r>
            <a:r>
              <a:rPr lang="fr-FR" dirty="0">
                <a:solidFill>
                  <a:srgbClr val="00B050"/>
                </a:solidFill>
              </a:rPr>
              <a:t>́ est un enjeu majeur de formation des </a:t>
            </a:r>
            <a:r>
              <a:rPr lang="fr-FR" dirty="0" err="1">
                <a:solidFill>
                  <a:srgbClr val="00B050"/>
                </a:solidFill>
              </a:rPr>
              <a:t>élèves</a:t>
            </a:r>
            <a:r>
              <a:rPr lang="fr-FR" dirty="0">
                <a:solidFill>
                  <a:srgbClr val="00B050"/>
                </a:solidFill>
              </a:rPr>
              <a:t>. Les savoirs et </a:t>
            </a:r>
            <a:r>
              <a:rPr lang="fr-FR" dirty="0" err="1">
                <a:solidFill>
                  <a:srgbClr val="00B050"/>
                </a:solidFill>
              </a:rPr>
              <a:t>compétences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 err="1">
                <a:solidFill>
                  <a:srgbClr val="00B050"/>
                </a:solidFill>
              </a:rPr>
              <a:t>nécessaires</a:t>
            </a:r>
            <a:r>
              <a:rPr lang="fr-FR" dirty="0">
                <a:solidFill>
                  <a:srgbClr val="00B050"/>
                </a:solidFill>
              </a:rPr>
              <a:t> pour </a:t>
            </a:r>
            <a:r>
              <a:rPr lang="fr-FR" dirty="0" err="1">
                <a:solidFill>
                  <a:srgbClr val="00B050"/>
                </a:solidFill>
              </a:rPr>
              <a:t>étudier</a:t>
            </a:r>
            <a:r>
              <a:rPr lang="fr-FR" dirty="0">
                <a:solidFill>
                  <a:srgbClr val="00B050"/>
                </a:solidFill>
              </a:rPr>
              <a:t> ces </a:t>
            </a:r>
            <a:r>
              <a:rPr lang="fr-FR" dirty="0" err="1">
                <a:solidFill>
                  <a:srgbClr val="00B050"/>
                </a:solidFill>
              </a:rPr>
              <a:t>thématiques</a:t>
            </a:r>
            <a:r>
              <a:rPr lang="fr-FR" dirty="0">
                <a:solidFill>
                  <a:srgbClr val="00B050"/>
                </a:solidFill>
              </a:rPr>
              <a:t> constituent l’un des fils conducteurs de l’enseignement des sciences de la vie et de la Terre. Il s’agit de comprendre l’effet de certaines </a:t>
            </a:r>
            <a:r>
              <a:rPr lang="fr-FR" dirty="0" err="1">
                <a:solidFill>
                  <a:srgbClr val="00B050"/>
                </a:solidFill>
              </a:rPr>
              <a:t>activités</a:t>
            </a:r>
            <a:r>
              <a:rPr lang="fr-FR" dirty="0">
                <a:solidFill>
                  <a:srgbClr val="00B050"/>
                </a:solidFill>
              </a:rPr>
              <a:t> humaines sur l’environnement sans se limiter à une vision </a:t>
            </a:r>
            <a:r>
              <a:rPr lang="fr-FR" dirty="0" err="1">
                <a:solidFill>
                  <a:srgbClr val="00B050"/>
                </a:solidFill>
              </a:rPr>
              <a:t>anthropocentrée</a:t>
            </a:r>
            <a:r>
              <a:rPr lang="fr-FR" dirty="0">
                <a:solidFill>
                  <a:srgbClr val="00B050"/>
                </a:solidFill>
              </a:rPr>
              <a:t> du monde. Il s’agit aussi de permettre aux jeunes de distinguer faits et savoirs scientifiques des opinions et des croyances</a:t>
            </a:r>
          </a:p>
          <a:p>
            <a:pPr lvl="1"/>
            <a:endParaRPr lang="fr-FR" dirty="0"/>
          </a:p>
          <a:p>
            <a:r>
              <a:rPr lang="fr-FR" dirty="0"/>
              <a:t>Les compétences travaillées: </a:t>
            </a:r>
          </a:p>
          <a:p>
            <a:pPr lvl="1"/>
            <a:r>
              <a:rPr lang="fr-FR" dirty="0"/>
              <a:t>Proposer une ou des </a:t>
            </a:r>
            <a:r>
              <a:rPr lang="fr-FR" dirty="0" err="1"/>
              <a:t>hypothèses</a:t>
            </a:r>
            <a:r>
              <a:rPr lang="fr-FR" dirty="0"/>
              <a:t> pour </a:t>
            </a:r>
            <a:r>
              <a:rPr lang="fr-FR" dirty="0" err="1"/>
              <a:t>résoudre</a:t>
            </a:r>
            <a:r>
              <a:rPr lang="fr-FR" dirty="0"/>
              <a:t> un </a:t>
            </a:r>
            <a:r>
              <a:rPr lang="fr-FR" dirty="0" err="1"/>
              <a:t>problème</a:t>
            </a:r>
            <a:r>
              <a:rPr lang="fr-FR" dirty="0"/>
              <a:t> ou </a:t>
            </a:r>
            <a:r>
              <a:rPr lang="fr-FR" dirty="0" err="1">
                <a:solidFill>
                  <a:srgbClr val="00B050"/>
                </a:solidFill>
              </a:rPr>
              <a:t>répondre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/>
              <a:t>à une question. Concevoir et </a:t>
            </a:r>
            <a:r>
              <a:rPr lang="fr-FR" dirty="0">
                <a:solidFill>
                  <a:srgbClr val="00B050"/>
                </a:solidFill>
              </a:rPr>
              <a:t>mettre en œuvre </a:t>
            </a:r>
            <a:r>
              <a:rPr lang="fr-FR" dirty="0"/>
              <a:t>des </a:t>
            </a:r>
            <a:r>
              <a:rPr lang="fr-FR" dirty="0" err="1"/>
              <a:t>expériences</a:t>
            </a:r>
            <a:r>
              <a:rPr lang="fr-FR" dirty="0"/>
              <a:t> ou </a:t>
            </a:r>
            <a:r>
              <a:rPr lang="fr-FR" dirty="0">
                <a:solidFill>
                  <a:srgbClr val="00B050"/>
                </a:solidFill>
              </a:rPr>
              <a:t>d’autres </a:t>
            </a:r>
            <a:r>
              <a:rPr lang="fr-FR" dirty="0" err="1">
                <a:solidFill>
                  <a:srgbClr val="00B050"/>
                </a:solidFill>
              </a:rPr>
              <a:t>stratégies</a:t>
            </a:r>
            <a:r>
              <a:rPr lang="fr-FR" dirty="0">
                <a:solidFill>
                  <a:srgbClr val="00B050"/>
                </a:solidFill>
              </a:rPr>
              <a:t> de </a:t>
            </a:r>
            <a:r>
              <a:rPr lang="fr-FR" dirty="0" err="1">
                <a:solidFill>
                  <a:srgbClr val="00B050"/>
                </a:solidFill>
              </a:rPr>
              <a:t>résolution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/>
              <a:t>pour tester </a:t>
            </a:r>
            <a:r>
              <a:rPr lang="fr-FR" dirty="0">
                <a:solidFill>
                  <a:srgbClr val="00B050"/>
                </a:solidFill>
              </a:rPr>
              <a:t>cette ou ces </a:t>
            </a:r>
            <a:r>
              <a:rPr lang="fr-FR" dirty="0" err="1">
                <a:solidFill>
                  <a:srgbClr val="00B050"/>
                </a:solidFill>
              </a:rPr>
              <a:t>hypothèses</a:t>
            </a:r>
            <a:r>
              <a:rPr lang="fr-FR" dirty="0">
                <a:solidFill>
                  <a:srgbClr val="00B050"/>
                </a:solidFill>
              </a:rPr>
              <a:t>. </a:t>
            </a:r>
          </a:p>
          <a:p>
            <a:pPr lvl="1"/>
            <a:endParaRPr lang="fr-FR" dirty="0"/>
          </a:p>
          <a:p>
            <a:r>
              <a:rPr lang="fr-FR" dirty="0"/>
              <a:t>La </a:t>
            </a:r>
            <a:r>
              <a:rPr lang="fr-FR" dirty="0" err="1"/>
              <a:t>planète</a:t>
            </a:r>
            <a:r>
              <a:rPr lang="fr-FR" dirty="0"/>
              <a:t> Terre, l’environnement et l’action humaine </a:t>
            </a:r>
          </a:p>
          <a:p>
            <a:pPr lvl="1"/>
            <a:r>
              <a:rPr lang="fr-FR" sz="1400" dirty="0">
                <a:solidFill>
                  <a:srgbClr val="00B050"/>
                </a:solidFill>
              </a:rPr>
              <a:t>Cette partie de programme est propice à effectuer une </a:t>
            </a:r>
            <a:r>
              <a:rPr lang="fr-FR" sz="1400" dirty="0" err="1">
                <a:solidFill>
                  <a:srgbClr val="00B050"/>
                </a:solidFill>
              </a:rPr>
              <a:t>synthèse</a:t>
            </a:r>
            <a:r>
              <a:rPr lang="fr-FR" sz="1400" dirty="0">
                <a:solidFill>
                  <a:srgbClr val="00B050"/>
                </a:solidFill>
              </a:rPr>
              <a:t> montrant les liens entre le changement climatique actuel et l’influence humaine dans ce processus. Les notions de </a:t>
            </a:r>
            <a:r>
              <a:rPr lang="fr-FR" sz="1400" dirty="0" err="1">
                <a:solidFill>
                  <a:srgbClr val="00B050"/>
                </a:solidFill>
              </a:rPr>
              <a:t>météorologie</a:t>
            </a:r>
            <a:r>
              <a:rPr lang="fr-FR" sz="1400" dirty="0">
                <a:solidFill>
                  <a:srgbClr val="00B050"/>
                </a:solidFill>
              </a:rPr>
              <a:t> et de climat sont </a:t>
            </a:r>
            <a:r>
              <a:rPr lang="fr-FR" sz="1400" dirty="0" err="1">
                <a:solidFill>
                  <a:srgbClr val="00B050"/>
                </a:solidFill>
              </a:rPr>
              <a:t>définies</a:t>
            </a:r>
            <a:r>
              <a:rPr lang="fr-FR" sz="1400" dirty="0">
                <a:solidFill>
                  <a:srgbClr val="00B050"/>
                </a:solidFill>
              </a:rPr>
              <a:t>. On </a:t>
            </a:r>
            <a:r>
              <a:rPr lang="fr-FR" sz="1400" dirty="0" err="1">
                <a:solidFill>
                  <a:srgbClr val="00B050"/>
                </a:solidFill>
              </a:rPr>
              <a:t>étudie</a:t>
            </a:r>
            <a:r>
              <a:rPr lang="fr-FR" sz="1400" dirty="0">
                <a:solidFill>
                  <a:srgbClr val="00B050"/>
                </a:solidFill>
              </a:rPr>
              <a:t> les enjeux de l’exploitation des ressources naturelles dans une perspective de </a:t>
            </a:r>
            <a:r>
              <a:rPr lang="fr-FR" sz="1400" dirty="0" err="1">
                <a:solidFill>
                  <a:srgbClr val="00B050"/>
                </a:solidFill>
              </a:rPr>
              <a:t>développement</a:t>
            </a:r>
            <a:r>
              <a:rPr lang="fr-FR" sz="1400" dirty="0">
                <a:solidFill>
                  <a:srgbClr val="00B050"/>
                </a:solidFill>
              </a:rPr>
              <a:t> durable ainsi que les </a:t>
            </a:r>
            <a:r>
              <a:rPr lang="fr-FR" sz="1400" dirty="0" err="1">
                <a:solidFill>
                  <a:srgbClr val="00B050"/>
                </a:solidFill>
              </a:rPr>
              <a:t>conséquences</a:t>
            </a:r>
            <a:r>
              <a:rPr lang="fr-FR" sz="1400" dirty="0">
                <a:solidFill>
                  <a:srgbClr val="00B050"/>
                </a:solidFill>
              </a:rPr>
              <a:t> positives ou </a:t>
            </a:r>
            <a:r>
              <a:rPr lang="fr-FR" sz="1400" dirty="0" err="1">
                <a:solidFill>
                  <a:srgbClr val="00B050"/>
                </a:solidFill>
              </a:rPr>
              <a:t>négatives</a:t>
            </a:r>
            <a:r>
              <a:rPr lang="fr-FR" sz="1400" dirty="0">
                <a:solidFill>
                  <a:srgbClr val="00B050"/>
                </a:solidFill>
              </a:rPr>
              <a:t> des </a:t>
            </a:r>
            <a:r>
              <a:rPr lang="fr-FR" sz="1400" dirty="0" err="1">
                <a:solidFill>
                  <a:srgbClr val="00B050"/>
                </a:solidFill>
              </a:rPr>
              <a:t>activités</a:t>
            </a:r>
            <a:r>
              <a:rPr lang="fr-FR" sz="1400" dirty="0">
                <a:solidFill>
                  <a:srgbClr val="00B050"/>
                </a:solidFill>
              </a:rPr>
              <a:t> humaines sur la </a:t>
            </a:r>
            <a:r>
              <a:rPr lang="fr-FR" sz="1400" dirty="0" err="1">
                <a:solidFill>
                  <a:srgbClr val="00B050"/>
                </a:solidFill>
              </a:rPr>
              <a:t>préservation</a:t>
            </a:r>
            <a:r>
              <a:rPr lang="fr-FR" sz="1400" dirty="0">
                <a:solidFill>
                  <a:srgbClr val="00B050"/>
                </a:solidFill>
              </a:rPr>
              <a:t> de la </a:t>
            </a:r>
            <a:r>
              <a:rPr lang="fr-FR" sz="1400" dirty="0" err="1">
                <a:solidFill>
                  <a:srgbClr val="00B050"/>
                </a:solidFill>
              </a:rPr>
              <a:t>biodiversite</a:t>
            </a:r>
            <a:r>
              <a:rPr lang="fr-FR" sz="1400" dirty="0">
                <a:solidFill>
                  <a:srgbClr val="00B050"/>
                </a:solidFill>
              </a:rPr>
              <a:t>́. 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7B4FD7-6076-E140-B20D-6126EA069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716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94DE12-3A41-DE45-9938-1A6001DFC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SVT ET COMPETENCES TRANSVERSALES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52737D2-5C6B-BA41-B9CE-AFCE77437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49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F7255-0E58-DF4C-B471-404DBB5AE6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2A854A-DC52-D948-BAB5-A727FDF9B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5127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D57471-FF59-8A4C-80E3-BBA345058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04" y="182889"/>
            <a:ext cx="8608396" cy="1286937"/>
          </a:xfrm>
        </p:spPr>
        <p:txBody>
          <a:bodyPr/>
          <a:lstStyle/>
          <a:p>
            <a:pPr algn="ctr"/>
            <a:r>
              <a:rPr lang="fr-FR" dirty="0"/>
              <a:t>Evaluation et Certification des compétences numériques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620A04-12AB-744A-986F-B88227149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383B3D-4C8D-FB41-8499-64A07C66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50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8AD6DF-6B3C-6E47-B903-642E3308E2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61"/>
          <a:stretch/>
        </p:blipFill>
        <p:spPr>
          <a:xfrm>
            <a:off x="250526" y="1098185"/>
            <a:ext cx="881507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3398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DC7AB0-C3E8-9041-8AF1-16701132E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7B8A95-A6B2-1641-8801-28289E207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E6E633-09F3-694B-B948-D914648A5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51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43FE78-1F5F-E049-8D1E-DA0D3482FC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08"/>
          <a:stretch/>
        </p:blipFill>
        <p:spPr>
          <a:xfrm>
            <a:off x="191661" y="476250"/>
            <a:ext cx="8760677" cy="540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613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Titre de page </a:t>
            </a:r>
            <a:br>
              <a:rPr lang="fr-FR" dirty="0"/>
            </a:br>
            <a:r>
              <a:rPr lang="fr-FR" dirty="0"/>
              <a:t>sur une ou deux lignes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52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189326"/>
          </a:xfrm>
        </p:spPr>
        <p:txBody>
          <a:bodyPr/>
          <a:lstStyle/>
          <a:p>
            <a:pPr>
              <a:buSzPct val="100000"/>
            </a:pPr>
            <a:r>
              <a:rPr lang="fr-FR" dirty="0"/>
              <a:t> Titre de niveau 1 </a:t>
            </a:r>
          </a:p>
          <a:p>
            <a:pPr lvl="1"/>
            <a:r>
              <a:rPr lang="fr-FR" dirty="0"/>
              <a:t>Titre de niveau 2</a:t>
            </a:r>
          </a:p>
          <a:p>
            <a:pPr lvl="2"/>
            <a:r>
              <a:rPr lang="fr-FR" dirty="0"/>
              <a:t>Texte courant Texte courant Texte courant Texte courant Texte courant Texte courant</a:t>
            </a:r>
          </a:p>
          <a:p>
            <a:pPr lvl="2"/>
            <a:r>
              <a:rPr lang="fr-FR" dirty="0"/>
              <a:t>Texte courant Texte courant Texte courant Texte courant Texte courant Texte courant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 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</a:t>
            </a:r>
          </a:p>
          <a:p>
            <a:pPr lvl="2">
              <a:buClr>
                <a:srgbClr val="1B8ED9"/>
              </a:buClr>
            </a:pPr>
            <a:endParaRPr lang="fr-FR" dirty="0"/>
          </a:p>
          <a:p>
            <a:r>
              <a:rPr lang="fr-FR" dirty="0"/>
              <a:t> Titre de niveau 1 </a:t>
            </a:r>
          </a:p>
          <a:p>
            <a:pPr lvl="1"/>
            <a:r>
              <a:rPr lang="fr-FR" dirty="0"/>
              <a:t>Titre de niveau 2</a:t>
            </a:r>
          </a:p>
          <a:p>
            <a:pPr lvl="2"/>
            <a:r>
              <a:rPr lang="fr-FR" dirty="0"/>
              <a:t>Texte courant Texte courant Texte courant Texte courant Texte courant Texte courant</a:t>
            </a:r>
          </a:p>
          <a:p>
            <a:pPr lvl="2"/>
            <a:r>
              <a:rPr lang="fr-FR" dirty="0"/>
              <a:t>Texte courant Texte courant Texte courant Texte courant Texte courant Texte courant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 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</a:t>
            </a:r>
          </a:p>
          <a:p>
            <a:pPr marL="804863" lvl="2" indent="-177800">
              <a:buClr>
                <a:srgbClr val="00A6BE"/>
              </a:buClr>
              <a:buFont typeface="Lucida Grande"/>
              <a:buChar char="-"/>
            </a:pPr>
            <a:r>
              <a:rPr lang="fr-FR" dirty="0"/>
              <a:t>Liste à puce</a:t>
            </a:r>
          </a:p>
        </p:txBody>
      </p:sp>
      <p:grpSp>
        <p:nvGrpSpPr>
          <p:cNvPr id="10" name="Grouper 9"/>
          <p:cNvGrpSpPr/>
          <p:nvPr/>
        </p:nvGrpSpPr>
        <p:grpSpPr>
          <a:xfrm>
            <a:off x="902669" y="199050"/>
            <a:ext cx="525531" cy="171686"/>
            <a:chOff x="5391302" y="1426464"/>
            <a:chExt cx="604579" cy="197510"/>
          </a:xfrm>
          <a:solidFill>
            <a:srgbClr val="00A6BE"/>
          </a:solidFill>
        </p:grpSpPr>
        <p:sp>
          <p:nvSpPr>
            <p:cNvPr id="11" name="Rectangle 10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6CA4549B-B21A-3645-96B9-790FD03F84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61" t="13464" r="9463" b="4373"/>
          <a:stretch/>
        </p:blipFill>
        <p:spPr>
          <a:xfrm>
            <a:off x="204872" y="660400"/>
            <a:ext cx="8734256" cy="51308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13718BF-E808-431F-B5F3-541B4857ED45}"/>
              </a:ext>
            </a:extLst>
          </p:cNvPr>
          <p:cNvSpPr txBox="1"/>
          <p:nvPr/>
        </p:nvSpPr>
        <p:spPr>
          <a:xfrm>
            <a:off x="6262390" y="104061"/>
            <a:ext cx="2898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Calendrier valable pour le lycée</a:t>
            </a:r>
            <a:endParaRPr lang="fr-MQ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7586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DF32E-A3E3-4CBF-97DB-F8A678DD3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Arial Black"/>
              </a:rPr>
              <a:t>Des pistes pour intégrer les usages de Pix dans nos pratiques</a:t>
            </a:r>
            <a:endParaRPr lang="fr-FR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617952B6-346F-5045-85AB-50A45E011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400" y="1476296"/>
            <a:ext cx="5081050" cy="4525963"/>
          </a:xfrm>
        </p:spPr>
        <p:txBody>
          <a:bodyPr>
            <a:normAutofit fontScale="92500"/>
          </a:bodyPr>
          <a:lstStyle/>
          <a:p>
            <a:pPr lvl="0"/>
            <a:r>
              <a:rPr lang="fr-FR" sz="2400"/>
              <a:t>Tâche à réaliser avant et après une activité en classe</a:t>
            </a:r>
          </a:p>
          <a:p>
            <a:pPr marL="0" lvl="0" indent="0">
              <a:buNone/>
            </a:pPr>
            <a:endParaRPr lang="fr-FR" sz="2400"/>
          </a:p>
          <a:p>
            <a:r>
              <a:rPr lang="fr-FR" sz="2400"/>
              <a:t>Pour consolider des compétences numériques mais en les travaillant dans le cadre des capacités à mettre en œuvre dans les programmes de SVT</a:t>
            </a:r>
          </a:p>
          <a:p>
            <a:endParaRPr lang="fr-FR" sz="2400"/>
          </a:p>
          <a:p>
            <a:r>
              <a:rPr lang="fr-FR" sz="2400"/>
              <a:t>Pour réaliser la contribution des SVT dans le parcours de validation des compétences CRCN</a:t>
            </a:r>
          </a:p>
          <a:p>
            <a:pPr lvl="0"/>
            <a:endParaRPr lang="fr-FR" sz="240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C554C4-A887-441C-9824-C8537F10D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53</a:t>
            </a:fld>
            <a:endParaRPr lang="fr-FR"/>
          </a:p>
        </p:txBody>
      </p:sp>
      <p:pic>
        <p:nvPicPr>
          <p:cNvPr id="2050" name="Picture 2" descr="Votre QR Code">
            <a:hlinkClick r:id="rId2"/>
            <a:extLst>
              <a:ext uri="{FF2B5EF4-FFF2-40B4-BE49-F238E27FC236}">
                <a16:creationId xmlns:a16="http://schemas.microsoft.com/office/drawing/2014/main" id="{5E7EF1F2-82B4-634D-B8B7-B8EB120FA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5443" y="4433672"/>
            <a:ext cx="1824736" cy="18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258DA0-0ACF-A440-80D6-CC2E434D477A}"/>
              </a:ext>
            </a:extLst>
          </p:cNvPr>
          <p:cNvSpPr txBox="1"/>
          <p:nvPr/>
        </p:nvSpPr>
        <p:spPr>
          <a:xfrm>
            <a:off x="6905593" y="419192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>
                <a:latin typeface="The Hand" panose="020F0502020204030204" pitchFamily="34" charset="0"/>
              </a:rPr>
              <a:t>Consulter le CRCN !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C05AB10-7AB3-8E44-A202-1A9BAD5928F5}"/>
              </a:ext>
            </a:extLst>
          </p:cNvPr>
          <p:cNvGrpSpPr/>
          <p:nvPr/>
        </p:nvGrpSpPr>
        <p:grpSpPr>
          <a:xfrm>
            <a:off x="5954797" y="1782615"/>
            <a:ext cx="3005138" cy="2276356"/>
            <a:chOff x="5960097" y="1882630"/>
            <a:chExt cx="3005138" cy="2276356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FD04379-0697-C947-A67C-8A148B250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60097" y="1882630"/>
              <a:ext cx="2390775" cy="1231486"/>
            </a:xfrm>
            <a:prstGeom prst="rect">
              <a:avLst/>
            </a:prstGeom>
          </p:spPr>
        </p:pic>
        <p:pic>
          <p:nvPicPr>
            <p:cNvPr id="2052" name="Picture 4" descr="Votre QR Code">
              <a:hlinkClick r:id="rId5"/>
              <a:extLst>
                <a:ext uri="{FF2B5EF4-FFF2-40B4-BE49-F238E27FC236}">
                  <a16:creationId xmlns:a16="http://schemas.microsoft.com/office/drawing/2014/main" id="{306A6F4C-C945-964B-A884-C1404539E3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3135" y="2596886"/>
              <a:ext cx="1562100" cy="1562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B7629E94-AC6F-EB4D-99C5-0C7D4E9726F5}"/>
              </a:ext>
            </a:extLst>
          </p:cNvPr>
          <p:cNvSpPr txBox="1"/>
          <p:nvPr/>
        </p:nvSpPr>
        <p:spPr>
          <a:xfrm>
            <a:off x="6104412" y="1074729"/>
            <a:ext cx="2860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>
                <a:latin typeface="The Hand" panose="020F0502020204030204" pitchFamily="34" charset="0"/>
              </a:rPr>
              <a:t>Voir la présentation du cadre de référence des compétences numériques </a:t>
            </a:r>
          </a:p>
        </p:txBody>
      </p:sp>
    </p:spTree>
    <p:extLst>
      <p:ext uri="{BB962C8B-B14F-4D97-AF65-F5344CB8AC3E}">
        <p14:creationId xmlns:p14="http://schemas.microsoft.com/office/powerpoint/2010/main" val="28392347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DF32E-A3E3-4CBF-97DB-F8A678DD3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Arial Black"/>
              </a:rPr>
              <a:t>Des pistes pour intégrer les usages de Pix dans nos pratiques</a:t>
            </a:r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C554C4-A887-441C-9824-C8537F10D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54</a:t>
            </a:fld>
            <a:endParaRPr lang="fr-F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7A0642-11F1-7A44-AB6A-D52A98E0B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" y="1444473"/>
            <a:ext cx="1178003" cy="166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15">
            <a:extLst>
              <a:ext uri="{FF2B5EF4-FFF2-40B4-BE49-F238E27FC236}">
                <a16:creationId xmlns:a16="http://schemas.microsoft.com/office/drawing/2014/main" id="{F7DBCCD2-2B6A-7943-BC10-75C0728B7E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6100" y="1420732"/>
            <a:ext cx="1178003" cy="17311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2E7825-E0BF-7049-B2CD-2ED01900AF8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390" y="3785945"/>
            <a:ext cx="1129184" cy="1627582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00482CB3-0A5B-8A4C-9A19-2BF7A00DEE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19964" y="3429000"/>
            <a:ext cx="1178003" cy="166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5">
            <a:extLst>
              <a:ext uri="{FF2B5EF4-FFF2-40B4-BE49-F238E27FC236}">
                <a16:creationId xmlns:a16="http://schemas.microsoft.com/office/drawing/2014/main" id="{DD9DC7A1-E0F3-4948-9FA6-5E5492F75F6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3617" y="4833945"/>
            <a:ext cx="1239126" cy="17395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8BE001-DA9D-2649-8DCE-1C5EC42989F5}"/>
              </a:ext>
            </a:extLst>
          </p:cNvPr>
          <p:cNvSpPr/>
          <p:nvPr/>
        </p:nvSpPr>
        <p:spPr>
          <a:xfrm>
            <a:off x="1673677" y="1578985"/>
            <a:ext cx="25552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600" dirty="0"/>
              <a:t>En amont d’un travail impliquant une recherche documentaire comme un dossier , un exposé, la préparation des questions de grand oral…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1CB645-636C-9048-AA6D-E6B4F8209393}"/>
              </a:ext>
            </a:extLst>
          </p:cNvPr>
          <p:cNvSpPr/>
          <p:nvPr/>
        </p:nvSpPr>
        <p:spPr>
          <a:xfrm>
            <a:off x="1639930" y="3688754"/>
            <a:ext cx="25552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600"/>
              <a:t>S’approprier et comprendre les fonctionnalités de base d’un logiciel de traitement texte pour produire des dossiers, des affiches, des présentations respectant les règles de communication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CE5E96-07A6-DF4D-8FF9-076B9979AFAF}"/>
              </a:ext>
            </a:extLst>
          </p:cNvPr>
          <p:cNvSpPr/>
          <p:nvPr/>
        </p:nvSpPr>
        <p:spPr>
          <a:xfrm>
            <a:off x="6044530" y="4041555"/>
            <a:ext cx="29359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1600" dirty="0"/>
              <a:t>S’approprier et comprendre les fonctionnalités d’un tableur pour atteindre les compétences     </a:t>
            </a:r>
          </a:p>
          <a:p>
            <a:pPr lvl="0" algn="just"/>
            <a:r>
              <a:rPr lang="fr-FR" sz="1600" dirty="0"/>
              <a:t>        attendues en SVT sur le    </a:t>
            </a:r>
          </a:p>
          <a:p>
            <a:pPr lvl="0" algn="just"/>
            <a:r>
              <a:rPr lang="fr-FR" sz="1600" dirty="0"/>
              <a:t>        traitement et la gestion de </a:t>
            </a:r>
          </a:p>
          <a:p>
            <a:pPr lvl="0" algn="just"/>
            <a:r>
              <a:rPr lang="fr-FR" sz="1600" dirty="0"/>
              <a:t>        données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795189-14EA-704A-99DC-5F3A428B3671}"/>
              </a:ext>
            </a:extLst>
          </p:cNvPr>
          <p:cNvSpPr/>
          <p:nvPr/>
        </p:nvSpPr>
        <p:spPr>
          <a:xfrm>
            <a:off x="6061445" y="1383603"/>
            <a:ext cx="29190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1600"/>
              <a:t>Utiliser des outils  collaboratifs (traitement de texte, wiki, pad…) pour réaliser des productions multimédia pour un compte-rendu de sortie, des fiches de révisions, des outils de mémorisation…</a:t>
            </a:r>
          </a:p>
        </p:txBody>
      </p:sp>
    </p:spTree>
    <p:extLst>
      <p:ext uri="{BB962C8B-B14F-4D97-AF65-F5344CB8AC3E}">
        <p14:creationId xmlns:p14="http://schemas.microsoft.com/office/powerpoint/2010/main" val="22897694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FA0C6B-4E22-114A-91C4-C006CD742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55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D82518-1CC0-BB4A-B311-9E20C8676B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817" y="1594176"/>
            <a:ext cx="8734366" cy="366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112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B3C156-E526-EE45-861C-780F101D4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56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A01EA2-1877-5740-A020-BC22FC7F29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410" y="269510"/>
            <a:ext cx="6827004" cy="592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045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6F6C61D-9899-9849-AEAA-60ABC29BA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Bulletin veille scientifique et pédagogique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D2FEC3F-F7E4-C54E-B6EC-E392213B7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57</a:t>
            </a:fld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DFF0A09-2C2D-2645-BA10-1941DCF340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4694" y="1779407"/>
            <a:ext cx="3881887" cy="3689871"/>
          </a:xfrm>
        </p:spPr>
        <p:txBody>
          <a:bodyPr>
            <a:normAutofit/>
          </a:bodyPr>
          <a:lstStyle/>
          <a:p>
            <a:r>
              <a:rPr lang="fr-FR" b="0" dirty="0"/>
              <a:t>Redémarrage de la diffusion de bulletin mensuel de veille scientifique et pédagogique. </a:t>
            </a:r>
          </a:p>
          <a:p>
            <a:r>
              <a:rPr lang="fr-FR" b="0" dirty="0"/>
              <a:t>Publication : dernière semaine de chaque mois</a:t>
            </a:r>
          </a:p>
          <a:p>
            <a:r>
              <a:rPr lang="fr-FR" b="0" dirty="0"/>
              <a:t>Où trouver le bulletin du mois</a:t>
            </a:r>
          </a:p>
          <a:p>
            <a:pPr lvl="1"/>
            <a:r>
              <a:rPr lang="fr-FR" sz="1200" b="0" dirty="0"/>
              <a:t>Page d’accueil du site académique, Rubrique actualités</a:t>
            </a:r>
          </a:p>
          <a:p>
            <a:pPr lvl="1"/>
            <a:endParaRPr lang="fr-FR" sz="1200" b="0" dirty="0"/>
          </a:p>
          <a:p>
            <a:r>
              <a:rPr lang="fr-FR" b="0" dirty="0"/>
              <a:t>Où trouver les archives des bulletins</a:t>
            </a:r>
          </a:p>
          <a:p>
            <a:pPr lvl="1"/>
            <a:r>
              <a:rPr lang="fr-FR" sz="1200" b="0" dirty="0"/>
              <a:t>Page « Numérique et SVT »/ </a:t>
            </a:r>
            <a:r>
              <a:rPr lang="fr-FR" sz="1200" b="0" dirty="0" err="1"/>
              <a:t>Pearltrees</a:t>
            </a:r>
            <a:r>
              <a:rPr lang="fr-FR" sz="1200" b="0" dirty="0"/>
              <a:t> « Numérique et SVT- Actualités »/ Section actualités </a:t>
            </a:r>
          </a:p>
        </p:txBody>
      </p:sp>
      <p:pic>
        <p:nvPicPr>
          <p:cNvPr id="10" name="Image 9">
            <a:hlinkClick r:id="rId2"/>
            <a:extLst>
              <a:ext uri="{FF2B5EF4-FFF2-40B4-BE49-F238E27FC236}">
                <a16:creationId xmlns:a16="http://schemas.microsoft.com/office/drawing/2014/main" id="{6E61A20E-4311-CC49-A277-1941AAC1CC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419" y="2078532"/>
            <a:ext cx="4569693" cy="270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826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D11048C-007C-8049-B1EC-9FC920EB2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8085" y="994418"/>
            <a:ext cx="4348716" cy="965203"/>
          </a:xfrm>
        </p:spPr>
        <p:txBody>
          <a:bodyPr/>
          <a:lstStyle/>
          <a:p>
            <a:r>
              <a:rPr lang="fr-FR" dirty="0"/>
              <a:t>Les étapes à suivre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14826A0-24C2-DE47-827D-783419196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58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CA6418B-8705-6443-908B-5B5D74D80E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3043" y="1960562"/>
            <a:ext cx="4623759" cy="344924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b="0" dirty="0">
                <a:solidFill>
                  <a:schemeClr val="tx1"/>
                </a:solidFill>
              </a:rPr>
              <a:t>Plusieurs tableaux </a:t>
            </a:r>
            <a:r>
              <a:rPr lang="fr-FR" b="0" dirty="0" err="1">
                <a:solidFill>
                  <a:schemeClr val="tx1"/>
                </a:solidFill>
              </a:rPr>
              <a:t>Pearltrees</a:t>
            </a:r>
            <a:r>
              <a:rPr lang="fr-FR" b="0" dirty="0">
                <a:solidFill>
                  <a:schemeClr val="tx1"/>
                </a:solidFill>
              </a:rPr>
              <a:t> ont été intégrés sur le site académique.</a:t>
            </a:r>
          </a:p>
          <a:p>
            <a:pPr algn="just"/>
            <a:endParaRPr lang="fr-FR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/>
              <a:t>Objectifs</a:t>
            </a:r>
            <a:r>
              <a:rPr lang="fr-FR" b="0" dirty="0"/>
              <a:t>:</a:t>
            </a:r>
          </a:p>
          <a:p>
            <a:pPr marL="0" indent="0">
              <a:buNone/>
            </a:pPr>
            <a:r>
              <a:rPr lang="fr-FR" b="0" dirty="0"/>
              <a:t> </a:t>
            </a:r>
          </a:p>
          <a:p>
            <a:r>
              <a:rPr lang="fr-FR" b="0" dirty="0">
                <a:solidFill>
                  <a:schemeClr val="tx1"/>
                </a:solidFill>
              </a:rPr>
              <a:t>Compiler et diffuser dans environnement plus simple d’usage</a:t>
            </a:r>
          </a:p>
          <a:p>
            <a:endParaRPr lang="fr-FR" b="0" dirty="0">
              <a:solidFill>
                <a:schemeClr val="tx1"/>
              </a:solidFill>
            </a:endParaRPr>
          </a:p>
          <a:p>
            <a:r>
              <a:rPr lang="fr-FR" b="0" dirty="0">
                <a:solidFill>
                  <a:schemeClr val="tx1"/>
                </a:solidFill>
              </a:rPr>
              <a:t>Permettre un abonnement au collections afin de faciliter la veille des enseignants de la discipline dans l’académie</a:t>
            </a:r>
          </a:p>
          <a:p>
            <a:endParaRPr lang="fr-FR" b="0" dirty="0">
              <a:solidFill>
                <a:schemeClr val="tx1"/>
              </a:solidFill>
            </a:endParaRPr>
          </a:p>
          <a:p>
            <a:r>
              <a:rPr lang="fr-FR" b="0" dirty="0">
                <a:solidFill>
                  <a:schemeClr val="tx1"/>
                </a:solidFill>
              </a:rPr>
              <a:t>Permettre une veille plus dynamique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A88C9D-8237-AA45-8D2E-216D53E215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34" y="857250"/>
            <a:ext cx="3614420" cy="4364182"/>
          </a:xfrm>
          <a:prstGeom prst="rect">
            <a:avLst/>
          </a:prstGeom>
        </p:spPr>
      </p:pic>
      <p:pic>
        <p:nvPicPr>
          <p:cNvPr id="10" name="Picture 2" descr="Press">
            <a:extLst>
              <a:ext uri="{FF2B5EF4-FFF2-40B4-BE49-F238E27FC236}">
                <a16:creationId xmlns:a16="http://schemas.microsoft.com/office/drawing/2014/main" id="{4E7713BF-B0E8-374F-93CE-28FD40DA0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0902" y="5409803"/>
            <a:ext cx="4179497" cy="873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7269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D11048C-007C-8049-B1EC-9FC920EB2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5958" y="1095741"/>
            <a:ext cx="3920843" cy="1358305"/>
          </a:xfrm>
        </p:spPr>
        <p:txBody>
          <a:bodyPr>
            <a:normAutofit/>
          </a:bodyPr>
          <a:lstStyle/>
          <a:p>
            <a:r>
              <a:rPr lang="fr-FR" sz="2400" dirty="0"/>
              <a:t>S’abonner aux collections pour ne rien rater…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14826A0-24C2-DE47-827D-783419196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59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CA6418B-8705-6443-908B-5B5D74D80E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65958" y="2694676"/>
            <a:ext cx="3920843" cy="2715127"/>
          </a:xfrm>
        </p:spPr>
        <p:txBody>
          <a:bodyPr>
            <a:normAutofit lnSpcReduction="10000"/>
          </a:bodyPr>
          <a:lstStyle/>
          <a:p>
            <a:pPr marL="385763" indent="-385763">
              <a:buFont typeface="+mj-lt"/>
              <a:buAutoNum type="arabicPeriod"/>
            </a:pPr>
            <a:r>
              <a:rPr lang="fr-FR" b="0" dirty="0"/>
              <a:t>Télécharger l’application </a:t>
            </a:r>
            <a:r>
              <a:rPr lang="fr-FR" b="0" dirty="0" err="1"/>
              <a:t>Pearltrees</a:t>
            </a:r>
            <a:endParaRPr lang="fr-FR" b="0" dirty="0"/>
          </a:p>
          <a:p>
            <a:pPr marL="385763" indent="-385763">
              <a:buFont typeface="+mj-lt"/>
              <a:buAutoNum type="arabicPeriod"/>
            </a:pPr>
            <a:r>
              <a:rPr lang="fr-FR" b="0" dirty="0"/>
              <a:t>Se connecter sur le poste</a:t>
            </a:r>
          </a:p>
          <a:p>
            <a:pPr marL="385763" indent="-385763">
              <a:buFont typeface="+mj-lt"/>
              <a:buAutoNum type="arabicPeriod"/>
            </a:pPr>
            <a:r>
              <a:rPr lang="fr-FR" b="0" dirty="0"/>
              <a:t>Ouvrir la page du site académique où se trouve la collection qui vous intéresse</a:t>
            </a:r>
          </a:p>
          <a:p>
            <a:pPr marL="385763" indent="-385763">
              <a:buFont typeface="+mj-lt"/>
              <a:buAutoNum type="arabicPeriod"/>
            </a:pPr>
            <a:r>
              <a:rPr lang="fr-FR" b="0" dirty="0"/>
              <a:t>En dessous du nom de la collection, cliquer sur le bouton « s’abonner »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A88C9D-8237-AA45-8D2E-216D53E215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34" y="857250"/>
            <a:ext cx="3614420" cy="43641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7B0ED7-27A9-8F4B-A558-DC56024249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3542" y="4177145"/>
            <a:ext cx="1818458" cy="639629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A3AE701-F192-144D-A9C7-9B1D5C608639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1953492" y="3340677"/>
            <a:ext cx="1618766" cy="86101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e 12">
            <a:extLst>
              <a:ext uri="{FF2B5EF4-FFF2-40B4-BE49-F238E27FC236}">
                <a16:creationId xmlns:a16="http://schemas.microsoft.com/office/drawing/2014/main" id="{02746531-2BA9-D84A-A3F7-D0F180E6D702}"/>
              </a:ext>
            </a:extLst>
          </p:cNvPr>
          <p:cNvSpPr/>
          <p:nvPr/>
        </p:nvSpPr>
        <p:spPr>
          <a:xfrm>
            <a:off x="3480955" y="4078432"/>
            <a:ext cx="623454" cy="841664"/>
          </a:xfrm>
          <a:prstGeom prst="ellipse">
            <a:avLst/>
          </a:prstGeom>
          <a:noFill/>
          <a:ln w="3492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14851334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3CA1C9-EC55-9D49-9ADB-FF5110C9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22" y="182889"/>
            <a:ext cx="8514678" cy="1286937"/>
          </a:xfrm>
        </p:spPr>
        <p:txBody>
          <a:bodyPr/>
          <a:lstStyle/>
          <a:p>
            <a:pPr algn="ctr"/>
            <a:r>
              <a:rPr lang="fr-FR" dirty="0"/>
              <a:t>CONTRIBUTION DES SVT A LA MAITRISE DE LA LANGUE ET AUX COMPETENCES MATHEMATIQUES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C7AF33-961D-AF43-9EE3-F889DDAA9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122" y="1469826"/>
            <a:ext cx="8166478" cy="4525963"/>
          </a:xfrm>
        </p:spPr>
        <p:txBody>
          <a:bodyPr/>
          <a:lstStyle/>
          <a:p>
            <a:r>
              <a:rPr lang="fr-FR" dirty="0"/>
              <a:t>Prendre connaissance des résultats aux évaluations nationales des élèves de 2nde</a:t>
            </a:r>
          </a:p>
          <a:p>
            <a:endParaRPr lang="fr-FR" dirty="0"/>
          </a:p>
          <a:p>
            <a:r>
              <a:rPr lang="fr-FR" dirty="0"/>
              <a:t>Participer à la remédiation</a:t>
            </a:r>
          </a:p>
          <a:p>
            <a:endParaRPr lang="fr-FR" dirty="0"/>
          </a:p>
          <a:p>
            <a:r>
              <a:rPr lang="fr-FR" dirty="0"/>
              <a:t>Intégrer très largement l’apprentissage de l’écrit dans sa diversité</a:t>
            </a:r>
          </a:p>
          <a:p>
            <a:endParaRPr lang="fr-FR" dirty="0"/>
          </a:p>
          <a:p>
            <a:r>
              <a:rPr lang="fr-FR" dirty="0"/>
              <a:t>Intégrer très largement l’apprentissage de l’oral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B42F6F-601F-AC40-B775-D5AF0578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19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153B9C-2496-F745-A477-4E9A5F890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PPCR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0CD89CD-77B0-514C-A56F-84CEC946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61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EE1FEF-C152-E841-A855-9D96B634EF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BDC60E-7B83-D64D-848A-E2453BF40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82498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47D3E1-0EDA-0D4A-8EC2-9CB40C82E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994" y="-27127"/>
            <a:ext cx="8278009" cy="1286937"/>
          </a:xfrm>
        </p:spPr>
        <p:txBody>
          <a:bodyPr/>
          <a:lstStyle/>
          <a:p>
            <a:r>
              <a:rPr lang="fr-FR" dirty="0"/>
              <a:t>LES DEUX VOLETS DU PPCR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360BCA-DADD-734C-A8E8-9F5432086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04" y="1065008"/>
            <a:ext cx="8993391" cy="5792992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Visite d’accompagnement </a:t>
            </a:r>
          </a:p>
          <a:p>
            <a:pPr lvl="1"/>
            <a:r>
              <a:rPr lang="fr-FR" sz="1800" dirty="0"/>
              <a:t>Echelons inférieurs à 6 </a:t>
            </a:r>
          </a:p>
          <a:p>
            <a:pPr lvl="1"/>
            <a:r>
              <a:rPr lang="fr-FR" sz="1800" dirty="0"/>
              <a:t>Echelons supérieurs à 6 autres que 8 et 9 CN</a:t>
            </a:r>
          </a:p>
          <a:p>
            <a:endParaRPr lang="fr-FR" dirty="0"/>
          </a:p>
          <a:p>
            <a:r>
              <a:rPr lang="fr-FR" dirty="0"/>
              <a:t>Visite d’évaluation</a:t>
            </a:r>
          </a:p>
          <a:p>
            <a:pPr marL="0" indent="0">
              <a:buNone/>
            </a:pPr>
            <a:r>
              <a:rPr lang="fr-FR" dirty="0"/>
              <a:t>Pour les échelons 6, 8 et 9: avec conditions d’ancienneté</a:t>
            </a:r>
          </a:p>
          <a:p>
            <a:pPr lvl="1"/>
            <a:r>
              <a:rPr lang="fr-FR" sz="1800" dirty="0"/>
              <a:t>Année 2019-2020</a:t>
            </a:r>
          </a:p>
          <a:p>
            <a:pPr lvl="1"/>
            <a:r>
              <a:rPr lang="fr-FR" sz="1800" dirty="0"/>
              <a:t>Année 2020-2021</a:t>
            </a:r>
          </a:p>
          <a:p>
            <a:pPr marL="0" indent="0" algn="ctr">
              <a:buNone/>
            </a:pPr>
            <a:r>
              <a:rPr lang="fr-FR" dirty="0"/>
              <a:t>Préparer son entretien d’évaluation</a:t>
            </a:r>
          </a:p>
          <a:p>
            <a:pPr marL="0" indent="0" algn="ctr">
              <a:buNone/>
            </a:pPr>
            <a:endParaRPr lang="fr-FR" dirty="0"/>
          </a:p>
          <a:p>
            <a:r>
              <a:rPr lang="fr-FR" dirty="0"/>
              <a:t>le « guide du rendez-vous de carrière » à cette adresse :</a:t>
            </a:r>
          </a:p>
          <a:p>
            <a:r>
              <a:rPr lang="fr-FR" u="sng" dirty="0">
                <a:hlinkClick r:id="rId2"/>
              </a:rPr>
              <a:t>http://www.education.gouv.fr/cid118572/rendez-vous-de-car-riere-mode-d-emploi.html</a:t>
            </a:r>
            <a:r>
              <a:rPr lang="fr-FR" dirty="0">
                <a:hlinkClick r:id="rId2"/>
              </a:rPr>
              <a:t>. </a:t>
            </a:r>
            <a:r>
              <a:rPr lang="fr-FR" dirty="0"/>
              <a:t> </a:t>
            </a:r>
          </a:p>
          <a:p>
            <a:pPr marL="0" indent="0">
              <a:buNone/>
            </a:pPr>
            <a:br>
              <a:rPr lang="fr-FR" dirty="0"/>
            </a:br>
            <a:r>
              <a:rPr lang="fr-FR" dirty="0"/>
              <a:t>En annexe de ce guide:  un document de référence pour l’entretien. </a:t>
            </a:r>
          </a:p>
          <a:p>
            <a:pPr marL="0" indent="0">
              <a:buNone/>
            </a:pPr>
            <a:r>
              <a:rPr lang="fr-FR" dirty="0"/>
              <a:t>Possibilité de le compléter en amont de l’entretien et de l’envoyer </a:t>
            </a:r>
            <a:r>
              <a:rPr lang="fr-FR" i="1" dirty="0"/>
              <a:t>:  </a:t>
            </a:r>
            <a:r>
              <a:rPr lang="fr-FR" i="1" u="sng" dirty="0">
                <a:hlinkClick r:id="rId3"/>
              </a:rPr>
              <a:t>florence.godard@ac-martinique.fr</a:t>
            </a:r>
            <a:r>
              <a:rPr lang="fr-FR" i="1" dirty="0"/>
              <a:t> </a:t>
            </a:r>
            <a:endParaRPr lang="fr-FR" dirty="0"/>
          </a:p>
          <a:p>
            <a:endParaRPr lang="fr-FR" dirty="0"/>
          </a:p>
          <a:p>
            <a:pPr marL="0" indent="0" algn="ctr">
              <a:buNone/>
            </a:pPr>
            <a:r>
              <a:rPr lang="fr-FR" u="sng" dirty="0"/>
              <a:t>Documents à prévoir </a:t>
            </a:r>
          </a:p>
          <a:p>
            <a:r>
              <a:rPr lang="fr-FR" dirty="0"/>
              <a:t>accès aux cahiers de textes numériques plusieurs jours avant le rendez-vous ; :</a:t>
            </a:r>
          </a:p>
          <a:p>
            <a:pPr lvl="0"/>
            <a:r>
              <a:rPr lang="fr-FR" dirty="0"/>
              <a:t>l’extraction I-Prof</a:t>
            </a:r>
          </a:p>
          <a:p>
            <a:pPr lvl="0"/>
            <a:r>
              <a:rPr lang="fr-FR" dirty="0"/>
              <a:t>Les programmations annuelles/de cycle</a:t>
            </a:r>
          </a:p>
          <a:p>
            <a:pPr lvl="0"/>
            <a:r>
              <a:rPr lang="fr-FR" dirty="0"/>
              <a:t>La progression de la séquence en cours</a:t>
            </a:r>
          </a:p>
          <a:p>
            <a:pPr lvl="0"/>
            <a:r>
              <a:rPr lang="fr-FR" dirty="0"/>
              <a:t>Les évaluations (énoncés et copies corrigées d’élèves) de tous les niveaux enseignés</a:t>
            </a:r>
          </a:p>
          <a:p>
            <a:pPr lvl="0"/>
            <a:r>
              <a:rPr lang="fr-FR" dirty="0"/>
              <a:t>Des échantillons de bulletins trimestriels ou bilans périodiques</a:t>
            </a:r>
          </a:p>
          <a:p>
            <a:pPr lvl="0"/>
            <a:r>
              <a:rPr lang="fr-FR" dirty="0"/>
              <a:t>L’ensemble des documents témoignant des projets et actions menés par vos soins dans l’établissement, au niveau académique ou national. </a:t>
            </a:r>
          </a:p>
          <a:p>
            <a:r>
              <a:rPr lang="fr-FR" dirty="0"/>
              <a:t>Des classeurs ou cahiers d’élèves de tous les niveaux enseignés</a:t>
            </a:r>
          </a:p>
          <a:p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695612-6974-3248-B055-A3032CD4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62</a:t>
            </a:fld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ADC34FF-2602-FB4D-A0C0-C5BCBEB27852}"/>
              </a:ext>
            </a:extLst>
          </p:cNvPr>
          <p:cNvSpPr/>
          <p:nvPr/>
        </p:nvSpPr>
        <p:spPr>
          <a:xfrm>
            <a:off x="5560340" y="603947"/>
            <a:ext cx="2964756" cy="102197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Faite par IA IPR ou chargés de mission d’inspection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72BC60B-6E0A-E244-A52C-DB644CED0368}"/>
              </a:ext>
            </a:extLst>
          </p:cNvPr>
          <p:cNvSpPr/>
          <p:nvPr/>
        </p:nvSpPr>
        <p:spPr>
          <a:xfrm>
            <a:off x="5410414" y="1789861"/>
            <a:ext cx="2964756" cy="102197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Faite </a:t>
            </a:r>
            <a:r>
              <a:rPr lang="fr-FR" dirty="0"/>
              <a:t>par IA IPR</a:t>
            </a:r>
          </a:p>
        </p:txBody>
      </p:sp>
    </p:spTree>
    <p:extLst>
      <p:ext uri="{BB962C8B-B14F-4D97-AF65-F5344CB8AC3E}">
        <p14:creationId xmlns:p14="http://schemas.microsoft.com/office/powerpoint/2010/main" val="202373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7289" y="2131482"/>
            <a:ext cx="6084091" cy="2006323"/>
          </a:xfrm>
        </p:spPr>
        <p:txBody>
          <a:bodyPr>
            <a:normAutofit fontScale="90000"/>
          </a:bodyPr>
          <a:lstStyle/>
          <a:p>
            <a:r>
              <a:rPr lang="fr-FR" dirty="0"/>
              <a:t>ACCOMPAGNEMENT DES ENSEIGNANTS CONTRACTUELS et professeurs STAGIAIRES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63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3107055" y="4937757"/>
            <a:ext cx="7505700" cy="87598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2648438" y="4502422"/>
            <a:ext cx="5821792" cy="1599903"/>
          </a:xfrm>
        </p:spPr>
        <p:txBody>
          <a:bodyPr/>
          <a:lstStyle/>
          <a:p>
            <a:r>
              <a:rPr lang="fr-FR" dirty="0"/>
              <a:t>Une articulation entre visite sur le terrain et temps de travail individualisé, sur besoins identifiés</a:t>
            </a:r>
          </a:p>
        </p:txBody>
      </p:sp>
    </p:spTree>
    <p:extLst>
      <p:ext uri="{BB962C8B-B14F-4D97-AF65-F5344CB8AC3E}">
        <p14:creationId xmlns:p14="http://schemas.microsoft.com/office/powerpoint/2010/main" val="20509714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B0F5C0-7F35-674D-B4DA-5B6D2737B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PLANIFICATION DES VISITES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BEC065-7241-394B-87C4-EB6E11FD3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>
                <a:solidFill>
                  <a:schemeClr val="tx1"/>
                </a:solidFill>
              </a:rPr>
              <a:t>Envoyer rapidement les </a:t>
            </a:r>
            <a:r>
              <a:rPr lang="fr-FR" dirty="0">
                <a:solidFill>
                  <a:schemeClr val="tx1"/>
                </a:solidFill>
              </a:rPr>
              <a:t>emplois du temps à </a:t>
            </a:r>
            <a:r>
              <a:rPr lang="fr-FR" dirty="0">
                <a:hlinkClick r:id="rId2"/>
              </a:rPr>
              <a:t>inna-indra-mari.claverie@ac-martinique.fr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5577EE-13C8-6749-991E-24030EA87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64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9864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Contact : </a:t>
            </a:r>
            <a:br>
              <a:rPr lang="fr-FR" dirty="0"/>
            </a:br>
            <a:r>
              <a:rPr lang="fr-FR" dirty="0"/>
              <a:t>Nom et prénom </a:t>
            </a:r>
            <a:br>
              <a:rPr lang="fr-FR" dirty="0"/>
            </a:br>
            <a:r>
              <a:rPr lang="fr-FR" dirty="0"/>
              <a:t>adresse mél</a:t>
            </a:r>
            <a:br>
              <a:rPr lang="fr-FR" dirty="0"/>
            </a:br>
            <a:br>
              <a:rPr lang="fr-FR" dirty="0"/>
            </a:br>
            <a:r>
              <a:rPr lang="fr-FR" dirty="0"/>
              <a:t>site internet </a:t>
            </a:r>
          </a:p>
        </p:txBody>
      </p:sp>
    </p:spTree>
    <p:extLst>
      <p:ext uri="{BB962C8B-B14F-4D97-AF65-F5344CB8AC3E}">
        <p14:creationId xmlns:p14="http://schemas.microsoft.com/office/powerpoint/2010/main" val="1720581021"/>
      </p:ext>
    </p:extLst>
  </p:cSld>
  <p:clrMapOvr>
    <a:masterClrMapping/>
  </p:clrMapOvr>
</p:sld>
</file>

<file path=ppt/theme/theme1.xml><?xml version="1.0" encoding="utf-8"?>
<a:theme xmlns:a="http://schemas.openxmlformats.org/drawingml/2006/main" name="pages de contenu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pages de contenu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age de presentation et de 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page de sous-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page de sous-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711CBDF24E87429AD9C0273156F54A" ma:contentTypeVersion="1" ma:contentTypeDescription="Crée un document." ma:contentTypeScope="" ma:versionID="119f9b1cd9f589f93a03fb976800c80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3c27bd0fcb797d0a61d91e17cfc962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e de début de planification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E18C37-4CFE-4B35-97A3-E3D50F0274FF}">
  <ds:schemaRefs>
    <ds:schemaRef ds:uri="http://schemas.microsoft.com/sharepoint/v3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95CEEE5-92C4-4676-ADC3-FF5949841B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9EAD5D-29AB-4724-938D-960F20175E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7491</TotalTime>
  <Words>4395</Words>
  <Application>Microsoft Macintosh PowerPoint</Application>
  <PresentationFormat>Affichage à l'écran (4:3)</PresentationFormat>
  <Paragraphs>765</Paragraphs>
  <Slides>65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65</vt:i4>
      </vt:variant>
    </vt:vector>
  </HeadingPairs>
  <TitlesOfParts>
    <vt:vector size="81" baseType="lpstr">
      <vt:lpstr>Arial</vt:lpstr>
      <vt:lpstr>Arial Black</vt:lpstr>
      <vt:lpstr>Calibri</vt:lpstr>
      <vt:lpstr>Century Gothic</vt:lpstr>
      <vt:lpstr>Lato</vt:lpstr>
      <vt:lpstr>Lucida Grande</vt:lpstr>
      <vt:lpstr>NimbusSanL</vt:lpstr>
      <vt:lpstr>Roboto</vt:lpstr>
      <vt:lpstr>Segoe Print</vt:lpstr>
      <vt:lpstr>The Hand</vt:lpstr>
      <vt:lpstr>Wingdings</vt:lpstr>
      <vt:lpstr>pages de contenus</vt:lpstr>
      <vt:lpstr>1_pages de contenus</vt:lpstr>
      <vt:lpstr>page de presentation et de partie</vt:lpstr>
      <vt:lpstr>page de sous-partie</vt:lpstr>
      <vt:lpstr>1_page de sous-partie</vt:lpstr>
      <vt:lpstr>REUNION de rentrée des professeurs de SVT en Lycée</vt:lpstr>
      <vt:lpstr>SOMMAIRE</vt:lpstr>
      <vt:lpstr>L’inspection pédagogique de SVT</vt:lpstr>
      <vt:lpstr>L’INSPECTION PEDAGOGIQUE DE SVT</vt:lpstr>
      <vt:lpstr>Configurer un transfert depuis le mail académique</vt:lpstr>
      <vt:lpstr>Configurer un transfert depuis le mail académique</vt:lpstr>
      <vt:lpstr>Utiliser son Webmail personnel pour envoyer des messages avec son adresse académique</vt:lpstr>
      <vt:lpstr>Présentation PowerPoint</vt:lpstr>
      <vt:lpstr>Présentation PowerPoint</vt:lpstr>
      <vt:lpstr>Présentation PowerPoint</vt:lpstr>
      <vt:lpstr>Un FICHIER A RENVOYER pour le 15 octobre 2020  </vt:lpstr>
      <vt:lpstr>  SVT et CONDITIONS SANITAIRES </vt:lpstr>
      <vt:lpstr>SVT et Conditions sanitaires </vt:lpstr>
      <vt:lpstr>SVT et PLAN MINIRE  </vt:lpstr>
      <vt:lpstr>SVT ET PLAN MINIRE: les grands principes</vt:lpstr>
      <vt:lpstr>SVT ET PLAN MINIRE: mise en œuvre </vt:lpstr>
      <vt:lpstr>Présentation PowerPoint</vt:lpstr>
      <vt:lpstr>SVT ET PLAN MINIRE: mise en œuvre </vt:lpstr>
      <vt:lpstr>SVT ET PLAN MINIRE: mise en œuvre </vt:lpstr>
      <vt:lpstr>SVT ET PLAN MINIRE: mise en œuvre </vt:lpstr>
      <vt:lpstr>SVT ET PLAN MINIRE: mise en œuvre </vt:lpstr>
      <vt:lpstr>SVT ET PLAN MINIRE: mise en œuvre </vt:lpstr>
      <vt:lpstr>SVT ET PLAN MINIRE: mise en œuvre </vt:lpstr>
      <vt:lpstr>SVT ET PLAN MINIRE: mise en œuvre </vt:lpstr>
      <vt:lpstr>SVT et FORMATION</vt:lpstr>
      <vt:lpstr>Dispositifs ouverts au PAF 2020 - 2021 </vt:lpstr>
      <vt:lpstr>Dispositifs ouverts au PAF 2020 - 2021 </vt:lpstr>
      <vt:lpstr>Dispositifs ouverts au PAF 2020 - 2021</vt:lpstr>
      <vt:lpstr>SVT et FORMATION: PLAN CHLORDECONE IV</vt:lpstr>
      <vt:lpstr>Présentation PowerPoint</vt:lpstr>
      <vt:lpstr>Présentation PowerPoint</vt:lpstr>
      <vt:lpstr>BAC CALENDRIER GLOBAL DES EVALUATIONS</vt:lpstr>
      <vt:lpstr>Présentation PowerPoint</vt:lpstr>
      <vt:lpstr>Présentation PowerPoint</vt:lpstr>
      <vt:lpstr>Présentation PowerPoint</vt:lpstr>
      <vt:lpstr>PROGRAMMES : lien avec les évaluations du BAC</vt:lpstr>
      <vt:lpstr>PRESENTATION DES EPREUVES EPREUVES COMMUNES: BO n°17 du 25 avril 2019</vt:lpstr>
      <vt:lpstr>PRESENTATION DES EPREUVES EPREUVES COMMUNES: BO n°17 du 25 avril 2019</vt:lpstr>
      <vt:lpstr>PRESENTATION DES EPREUVES EPREUVES TERMINALES: BO Spécial n° 2 du 13 février 2020 </vt:lpstr>
      <vt:lpstr>AMENAGEMENT DES PROGRAMMES 1ère Enseignement Scientifique</vt:lpstr>
      <vt:lpstr>Présentation PowerPoint</vt:lpstr>
      <vt:lpstr>GRAND ORAL</vt:lpstr>
      <vt:lpstr>PRESENTATION DE L’EPREUVE</vt:lpstr>
      <vt:lpstr>FORMATION AU GRAND ORAL</vt:lpstr>
      <vt:lpstr>QUELQUES PISTES DE PRATIQUE DE L’ORAL EN SVT</vt:lpstr>
      <vt:lpstr>SVT et EVOLUTION DES PROGRAMMES</vt:lpstr>
      <vt:lpstr>UN CIBLAGE PLUS FORT DES ENJEUX ENVIRONNEMENTAUX : CYCLE 3</vt:lpstr>
      <vt:lpstr>UN CIBLAGE PLUS FORT DES ENJEUX ENVIRONNEMENTAUX : CYCLE 4</vt:lpstr>
      <vt:lpstr>SVT ET COMPETENCES TRANSVERSALES</vt:lpstr>
      <vt:lpstr>Evaluation et Certification des compétences numériques </vt:lpstr>
      <vt:lpstr>Présentation PowerPoint</vt:lpstr>
      <vt:lpstr>Titre de page  sur une ou deux lignes</vt:lpstr>
      <vt:lpstr>Des pistes pour intégrer les usages de Pix dans nos pratiques</vt:lpstr>
      <vt:lpstr>Des pistes pour intégrer les usages de Pix dans nos pratiques</vt:lpstr>
      <vt:lpstr>Présentation PowerPoint</vt:lpstr>
      <vt:lpstr>Présentation PowerPoint</vt:lpstr>
      <vt:lpstr>Bulletin veille scientifique et pédagogique</vt:lpstr>
      <vt:lpstr>Les étapes à suivre</vt:lpstr>
      <vt:lpstr>S’abonner aux collections pour ne rien rater…</vt:lpstr>
      <vt:lpstr>CONTRIBUTION DES SVT A LA MAITRISE DE LA LANGUE ET AUX COMPETENCES MATHEMATIQUES</vt:lpstr>
      <vt:lpstr>PPCR </vt:lpstr>
      <vt:lpstr>LES DEUX VOLETS DU PPCR</vt:lpstr>
      <vt:lpstr>ACCOMPAGNEMENT DES ENSEIGNANTS CONTRACTUELS et professeurs STAGIAIRES</vt:lpstr>
      <vt:lpstr>PLANIFICATION DES VISITES</vt:lpstr>
      <vt:lpstr>Contact :  Nom et prénom  adresse mél  site internet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Administrateur MEN</dc:creator>
  <cp:lastModifiedBy>Ludovic ZOZIME</cp:lastModifiedBy>
  <cp:revision>319</cp:revision>
  <cp:lastPrinted>2015-02-04T16:19:06Z</cp:lastPrinted>
  <dcterms:created xsi:type="dcterms:W3CDTF">2015-02-04T10:43:31Z</dcterms:created>
  <dcterms:modified xsi:type="dcterms:W3CDTF">2020-10-07T03:09:08Z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0x010100AA711CBDF24E87429AD9C0273156F54A</vt:lpwstr>
  </property>
</Properties>
</file>