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16"/>
  </p:notesMasterIdLst>
  <p:sldIdLst>
    <p:sldId id="299" r:id="rId2"/>
    <p:sldId id="290" r:id="rId3"/>
    <p:sldId id="302" r:id="rId4"/>
    <p:sldId id="305" r:id="rId5"/>
    <p:sldId id="300" r:id="rId6"/>
    <p:sldId id="287" r:id="rId7"/>
    <p:sldId id="303" r:id="rId8"/>
    <p:sldId id="306" r:id="rId9"/>
    <p:sldId id="293" r:id="rId10"/>
    <p:sldId id="304" r:id="rId11"/>
    <p:sldId id="307" r:id="rId12"/>
    <p:sldId id="295" r:id="rId13"/>
    <p:sldId id="294" r:id="rId14"/>
    <p:sldId id="29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C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84" autoAdjust="0"/>
    <p:restoredTop sz="95970"/>
  </p:normalViewPr>
  <p:slideViewPr>
    <p:cSldViewPr snapToGrid="0" snapToObjects="1">
      <p:cViewPr varScale="1">
        <p:scale>
          <a:sx n="62" d="100"/>
          <a:sy n="62" d="100"/>
        </p:scale>
        <p:origin x="1016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2C4B0A-01FD-5B47-B2D2-7BD4255D57D0}" type="datetimeFigureOut">
              <a:rPr lang="fr-FR" smtClean="0"/>
              <a:t>16/09/2024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0FCBA-CABC-6443-94B0-9C060B6EDF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6174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Q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0FCBA-CABC-6443-94B0-9C060B6EDFF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183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966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71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9/16/2024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72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9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3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65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85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153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63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45674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38231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590212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89840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9/16/2024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7018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9/16/2024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31389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389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57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9/16/2024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0771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lympiadesdebiologie.fr/oib/participer-aux-oib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457C4-1046-DF33-DF8D-BDCD3A9E4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489" y="2057400"/>
            <a:ext cx="8825658" cy="3329581"/>
          </a:xfrm>
        </p:spPr>
        <p:txBody>
          <a:bodyPr/>
          <a:lstStyle/>
          <a:p>
            <a:pPr algn="ctr"/>
            <a:r>
              <a:rPr lang="fr-FR" dirty="0"/>
              <a:t>Olympiades </a:t>
            </a:r>
            <a:br>
              <a:rPr lang="fr-FR" dirty="0"/>
            </a:br>
            <a:r>
              <a:rPr lang="fr-FR" dirty="0"/>
              <a:t>Nationales de Biologie</a:t>
            </a:r>
            <a:br>
              <a:rPr lang="fr-FR" dirty="0"/>
            </a:br>
            <a:r>
              <a:rPr lang="fr-FR" dirty="0"/>
              <a:t>2025</a:t>
            </a:r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3407225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D098F2-A351-C102-64CE-B8341D0C6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" y="155342"/>
            <a:ext cx="3591482" cy="4878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245FEFF7-71D3-5E1A-ADED-DB9B4473835D}"/>
              </a:ext>
            </a:extLst>
          </p:cNvPr>
          <p:cNvSpPr/>
          <p:nvPr/>
        </p:nvSpPr>
        <p:spPr>
          <a:xfrm rot="19115079">
            <a:off x="3424794" y="1017207"/>
            <a:ext cx="1832224" cy="3748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FA1D878-CF4D-71EC-CDE2-2AB3A13220B7}"/>
              </a:ext>
            </a:extLst>
          </p:cNvPr>
          <p:cNvSpPr/>
          <p:nvPr/>
        </p:nvSpPr>
        <p:spPr>
          <a:xfrm>
            <a:off x="1861414" y="1566387"/>
            <a:ext cx="1962461" cy="1493175"/>
          </a:xfrm>
          <a:prstGeom prst="ellipse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BF169E-0419-D5E2-FEAB-07E838CF5041}"/>
              </a:ext>
            </a:extLst>
          </p:cNvPr>
          <p:cNvSpPr txBox="1"/>
          <p:nvPr/>
        </p:nvSpPr>
        <p:spPr>
          <a:xfrm>
            <a:off x="5071683" y="172237"/>
            <a:ext cx="531858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dirty="0">
                <a:latin typeface="Arial" panose="020B0604020202020204" pitchFamily="34" charset="0"/>
              </a:rPr>
              <a:t>C</a:t>
            </a:r>
            <a:r>
              <a:rPr lang="fr-FR" sz="2400" b="0" i="0" dirty="0">
                <a:effectLst/>
                <a:latin typeface="Arial" panose="020B0604020202020204" pitchFamily="34" charset="0"/>
              </a:rPr>
              <a:t>oncours consistant à la mise en place d’un </a:t>
            </a:r>
            <a:r>
              <a:rPr lang="fr-FR" sz="2400" b="0" i="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projet scientifique </a:t>
            </a:r>
            <a:r>
              <a:rPr lang="fr-FR" sz="24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 lien avec un </a:t>
            </a:r>
            <a:r>
              <a:rPr lang="fr-FR" sz="240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Thème*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fr-FR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0" i="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en groupe </a:t>
            </a:r>
            <a:r>
              <a:rPr lang="fr-FR" sz="2400" b="0" i="0" dirty="0">
                <a:effectLst/>
                <a:latin typeface="Arial" panose="020B0604020202020204" pitchFamily="34" charset="0"/>
              </a:rPr>
              <a:t>de 2 à 4 élèves maximum sur un sujet touchant au domaine de la biologie.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7AC845C-FE8A-E2D3-112F-69D86739B725}"/>
              </a:ext>
            </a:extLst>
          </p:cNvPr>
          <p:cNvSpPr txBox="1"/>
          <p:nvPr/>
        </p:nvSpPr>
        <p:spPr>
          <a:xfrm>
            <a:off x="2497123" y="6061715"/>
            <a:ext cx="6943191" cy="461665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*Thème 2025: </a:t>
            </a:r>
            <a:r>
              <a:rPr lang="fr-FR" sz="2400" b="1" i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 Vivant en mouvement</a:t>
            </a:r>
            <a:endParaRPr lang="fr-FR" sz="2400" b="0" i="0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B3BF597-38D0-08FE-11C9-E66DA0BA19FF}"/>
              </a:ext>
            </a:extLst>
          </p:cNvPr>
          <p:cNvSpPr txBox="1"/>
          <p:nvPr/>
        </p:nvSpPr>
        <p:spPr>
          <a:xfrm>
            <a:off x="3823875" y="2253951"/>
            <a:ext cx="8083873" cy="2392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 projet élaboré par les élèves doit comporter au minimum </a:t>
            </a:r>
            <a:r>
              <a:rPr lang="fr-FR" sz="200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une mise en œuvre expérimentale </a:t>
            </a:r>
            <a:r>
              <a:rPr lang="fr-FR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réalisable en laboratoire au Lycée.</a:t>
            </a:r>
            <a:endParaRPr lang="fr-MQ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Production attendue: </a:t>
            </a:r>
            <a:r>
              <a:rPr lang="fr-FR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Vidéo de 5 min max + abstract de 20 lignes</a:t>
            </a:r>
          </a:p>
          <a:p>
            <a:pPr marL="0" indent="0" algn="ctr">
              <a:buNone/>
            </a:pPr>
            <a:endParaRPr lang="fr-FR" sz="2000" dirty="0">
              <a:solidFill>
                <a:schemeClr val="accent3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 concours est ouvert aux élèves de 1</a:t>
            </a:r>
            <a:r>
              <a:rPr lang="fr-FR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ère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Tle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générale, ST2S, STL, Public, Privé, lycées agricole</a:t>
            </a:r>
            <a:endParaRPr lang="fr-MQ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fr-MQ" sz="2000" dirty="0">
              <a:solidFill>
                <a:schemeClr val="accent3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9FB490-9343-305D-3A12-63230DD8474F}"/>
              </a:ext>
            </a:extLst>
          </p:cNvPr>
          <p:cNvSpPr txBox="1"/>
          <p:nvPr/>
        </p:nvSpPr>
        <p:spPr>
          <a:xfrm>
            <a:off x="3823874" y="4596629"/>
            <a:ext cx="80838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contribue à développer le goût des sciences chez les lycéens préparer à l’épreuve orale terminale du baccalauréat</a:t>
            </a:r>
            <a:r>
              <a:rPr lang="fr-F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souligner le lien étroit entre la biologie et l’éventail des métiers qui lui sont associés.</a:t>
            </a:r>
          </a:p>
        </p:txBody>
      </p:sp>
    </p:spTree>
    <p:extLst>
      <p:ext uri="{BB962C8B-B14F-4D97-AF65-F5344CB8AC3E}">
        <p14:creationId xmlns:p14="http://schemas.microsoft.com/office/powerpoint/2010/main" val="543730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C9681916-EDBF-64A2-4ABF-C09C8108A13D}"/>
              </a:ext>
            </a:extLst>
          </p:cNvPr>
          <p:cNvSpPr txBox="1"/>
          <p:nvPr/>
        </p:nvSpPr>
        <p:spPr>
          <a:xfrm>
            <a:off x="308224" y="5054885"/>
            <a:ext cx="361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Inscriptions des équipes par l’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enseignant.e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sur la plateforme ADAGE  au plus tard le 10 Décembre 2024</a:t>
            </a:r>
            <a:endParaRPr lang="fr-MQ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E1B3E13-40E4-E849-6B5E-B16A9F7D382A}"/>
              </a:ext>
            </a:extLst>
          </p:cNvPr>
          <p:cNvGrpSpPr/>
          <p:nvPr/>
        </p:nvGrpSpPr>
        <p:grpSpPr>
          <a:xfrm>
            <a:off x="-64861" y="6886"/>
            <a:ext cx="12269063" cy="4756935"/>
            <a:chOff x="-64861" y="6886"/>
            <a:chExt cx="12269063" cy="4756935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86CBC25-79E2-D766-C9B0-5BE3BEEAE3DC}"/>
                </a:ext>
              </a:extLst>
            </p:cNvPr>
            <p:cNvGrpSpPr/>
            <p:nvPr/>
          </p:nvGrpSpPr>
          <p:grpSpPr>
            <a:xfrm>
              <a:off x="-64861" y="6886"/>
              <a:ext cx="12269063" cy="4756935"/>
              <a:chOff x="-77063" y="852754"/>
              <a:chExt cx="12269063" cy="4756935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73E0723-917B-1951-EAA7-58B2E7BBF73C}"/>
                  </a:ext>
                </a:extLst>
              </p:cNvPr>
              <p:cNvSpPr/>
              <p:nvPr/>
            </p:nvSpPr>
            <p:spPr>
              <a:xfrm>
                <a:off x="0" y="852754"/>
                <a:ext cx="12192000" cy="4756935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Q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22E2392F-4A2D-B983-4844-4366869949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530899" y="987050"/>
                <a:ext cx="3298010" cy="1215057"/>
              </a:xfrm>
              <a:prstGeom prst="rect">
                <a:avLst/>
              </a:prstGeom>
            </p:spPr>
          </p:pic>
          <p:sp>
            <p:nvSpPr>
              <p:cNvPr id="5" name="Flèche : droite 4">
                <a:extLst>
                  <a:ext uri="{FF2B5EF4-FFF2-40B4-BE49-F238E27FC236}">
                    <a16:creationId xmlns:a16="http://schemas.microsoft.com/office/drawing/2014/main" id="{A9130F9E-64AA-2087-76C7-BA56642ED2BF}"/>
                  </a:ext>
                </a:extLst>
              </p:cNvPr>
              <p:cNvSpPr/>
              <p:nvPr/>
            </p:nvSpPr>
            <p:spPr>
              <a:xfrm>
                <a:off x="410966" y="2202108"/>
                <a:ext cx="3821987" cy="2691816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Q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Flèche : droite 5">
                <a:extLst>
                  <a:ext uri="{FF2B5EF4-FFF2-40B4-BE49-F238E27FC236}">
                    <a16:creationId xmlns:a16="http://schemas.microsoft.com/office/drawing/2014/main" id="{8D5410DB-2044-2619-D190-B734AFECB590}"/>
                  </a:ext>
                </a:extLst>
              </p:cNvPr>
              <p:cNvSpPr/>
              <p:nvPr/>
            </p:nvSpPr>
            <p:spPr>
              <a:xfrm>
                <a:off x="4944653" y="2221486"/>
                <a:ext cx="3900754" cy="2691816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Q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Flèche : droite 6">
                <a:extLst>
                  <a:ext uri="{FF2B5EF4-FFF2-40B4-BE49-F238E27FC236}">
                    <a16:creationId xmlns:a16="http://schemas.microsoft.com/office/drawing/2014/main" id="{BDCF8F37-7B30-3889-7E6D-A33044AA9C11}"/>
                  </a:ext>
                </a:extLst>
              </p:cNvPr>
              <p:cNvSpPr/>
              <p:nvPr/>
            </p:nvSpPr>
            <p:spPr>
              <a:xfrm>
                <a:off x="9196658" y="2170914"/>
                <a:ext cx="2995342" cy="273363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Q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Organigramme : Connecteur 7">
                <a:extLst>
                  <a:ext uri="{FF2B5EF4-FFF2-40B4-BE49-F238E27FC236}">
                    <a16:creationId xmlns:a16="http://schemas.microsoft.com/office/drawing/2014/main" id="{1729B2C8-2DFA-A4A9-0C5D-E8C8D0CCF267}"/>
                  </a:ext>
                </a:extLst>
              </p:cNvPr>
              <p:cNvSpPr/>
              <p:nvPr/>
            </p:nvSpPr>
            <p:spPr>
              <a:xfrm>
                <a:off x="-77063" y="2840191"/>
                <a:ext cx="1448656" cy="1454407"/>
              </a:xfrm>
              <a:prstGeom prst="flowChartConnector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Q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Organigramme : Connecteur 8">
                <a:extLst>
                  <a:ext uri="{FF2B5EF4-FFF2-40B4-BE49-F238E27FC236}">
                    <a16:creationId xmlns:a16="http://schemas.microsoft.com/office/drawing/2014/main" id="{214FED15-38EF-033C-492B-67DB6110E3BA}"/>
                  </a:ext>
                </a:extLst>
              </p:cNvPr>
              <p:cNvSpPr/>
              <p:nvPr/>
            </p:nvSpPr>
            <p:spPr>
              <a:xfrm>
                <a:off x="8796609" y="2789155"/>
                <a:ext cx="1314658" cy="1477327"/>
              </a:xfrm>
              <a:prstGeom prst="flowChartConnector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Q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Organigramme : Connecteur 9">
                <a:extLst>
                  <a:ext uri="{FF2B5EF4-FFF2-40B4-BE49-F238E27FC236}">
                    <a16:creationId xmlns:a16="http://schemas.microsoft.com/office/drawing/2014/main" id="{31A32593-2B1C-B6C0-A024-618B0CD6F67B}"/>
                  </a:ext>
                </a:extLst>
              </p:cNvPr>
              <p:cNvSpPr/>
              <p:nvPr/>
            </p:nvSpPr>
            <p:spPr>
              <a:xfrm>
                <a:off x="4212405" y="2840191"/>
                <a:ext cx="1448656" cy="1425987"/>
              </a:xfrm>
              <a:prstGeom prst="flowChartConnector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Q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5326BCF-2FC1-8469-9A36-423CC7DC1DC5}"/>
                  </a:ext>
                </a:extLst>
              </p:cNvPr>
              <p:cNvSpPr txBox="1"/>
              <p:nvPr/>
            </p:nvSpPr>
            <p:spPr>
              <a:xfrm>
                <a:off x="-54586" y="3172487"/>
                <a:ext cx="1448656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Septembre à Décembre</a:t>
                </a:r>
              </a:p>
              <a:p>
                <a:pPr algn="ctr"/>
                <a:r>
                  <a:rPr lang="fr-FR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2024</a:t>
                </a:r>
                <a:endParaRPr lang="fr-MQ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5110462-DF5B-ADBA-29A6-978CE44B7959}"/>
                  </a:ext>
                </a:extLst>
              </p:cNvPr>
              <p:cNvSpPr txBox="1"/>
              <p:nvPr/>
            </p:nvSpPr>
            <p:spPr>
              <a:xfrm>
                <a:off x="1347199" y="2973977"/>
                <a:ext cx="250475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Constitution des équipes- Début des travaux</a:t>
                </a:r>
                <a:endParaRPr lang="fr-MQ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fr-F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Inscription avant le 10/12</a:t>
                </a: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5201183-ED64-50B5-DF97-A9BD0A320DA7}"/>
                  </a:ext>
                </a:extLst>
              </p:cNvPr>
              <p:cNvSpPr txBox="1"/>
              <p:nvPr/>
            </p:nvSpPr>
            <p:spPr>
              <a:xfrm>
                <a:off x="5772364" y="3343309"/>
                <a:ext cx="23930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fr-MQ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1DE8DFB5-8310-5534-6704-BEC20023C826}"/>
                </a:ext>
              </a:extLst>
            </p:cNvPr>
            <p:cNvSpPr txBox="1"/>
            <p:nvPr/>
          </p:nvSpPr>
          <p:spPr>
            <a:xfrm>
              <a:off x="4593402" y="2426504"/>
              <a:ext cx="952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Mars 2025</a:t>
              </a:r>
              <a:endParaRPr lang="fr-MQ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4643F8C3-4748-A60D-B91A-AB625476790E}"/>
                </a:ext>
              </a:extLst>
            </p:cNvPr>
            <p:cNvSpPr txBox="1"/>
            <p:nvPr/>
          </p:nvSpPr>
          <p:spPr>
            <a:xfrm>
              <a:off x="9174181" y="2361809"/>
              <a:ext cx="952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Avril 2025</a:t>
              </a:r>
              <a:endParaRPr lang="fr-MQ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534BA889-3EC5-2D34-BB52-B6154EFC6CB9}"/>
                </a:ext>
              </a:extLst>
            </p:cNvPr>
            <p:cNvSpPr txBox="1"/>
            <p:nvPr/>
          </p:nvSpPr>
          <p:spPr>
            <a:xfrm>
              <a:off x="5558856" y="1994323"/>
              <a:ext cx="296431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anose="020B0604020202020204" pitchFamily="34" charset="0"/>
                  <a:cs typeface="Arial" panose="020B0604020202020204" pitchFamily="34" charset="0"/>
                </a:rPr>
                <a:t>10 Mars*: retour des vidéos et abstracts</a:t>
              </a:r>
            </a:p>
            <a:p>
              <a:endParaRPr lang="fr-FR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fr-FR" dirty="0">
                  <a:latin typeface="Arial" panose="020B0604020202020204" pitchFamily="34" charset="0"/>
                  <a:cs typeface="Arial" panose="020B0604020202020204" pitchFamily="34" charset="0"/>
                </a:rPr>
                <a:t>13 Mars: Finale </a:t>
              </a:r>
            </a:p>
            <a:p>
              <a:r>
                <a:rPr lang="fr-FR" dirty="0">
                  <a:latin typeface="Arial" panose="020B0604020202020204" pitchFamily="34" charset="0"/>
                  <a:cs typeface="Arial" panose="020B0604020202020204" pitchFamily="34" charset="0"/>
                </a:rPr>
                <a:t>académique</a:t>
              </a:r>
            </a:p>
            <a:p>
              <a:endParaRPr lang="fr-MQ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8493383-A62F-148D-99DB-FCD0E3EBCB49}"/>
                </a:ext>
              </a:extLst>
            </p:cNvPr>
            <p:cNvSpPr txBox="1"/>
            <p:nvPr/>
          </p:nvSpPr>
          <p:spPr>
            <a:xfrm>
              <a:off x="10294063" y="2258177"/>
              <a:ext cx="156231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anose="020B0604020202020204" pitchFamily="34" charset="0"/>
                  <a:cs typeface="Arial" panose="020B0604020202020204" pitchFamily="34" charset="0"/>
                </a:rPr>
                <a:t>05 Avril: finale nationale</a:t>
              </a:r>
              <a:endParaRPr lang="fr-MQ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4921A493-35E6-13A9-C938-C41FEBCDC8C3}"/>
              </a:ext>
            </a:extLst>
          </p:cNvPr>
          <p:cNvSpPr txBox="1"/>
          <p:nvPr/>
        </p:nvSpPr>
        <p:spPr>
          <a:xfrm>
            <a:off x="4150755" y="4775304"/>
            <a:ext cx="485968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Finale intra-établissement: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à organiser en amont de la finale académique si plusieurs équipes d’un même établissement participent*</a:t>
            </a:r>
          </a:p>
          <a:p>
            <a:pPr algn="ctr"/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Envoi des productions: </a:t>
            </a:r>
          </a:p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Vidéos + abstracts à déposer sur un Drive académique </a:t>
            </a:r>
          </a:p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pour le 10 Mars 2025</a:t>
            </a:r>
            <a:endParaRPr lang="fr-MQ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D41F800-93ED-535E-C0C3-51B46B3D3F3D}"/>
              </a:ext>
            </a:extLst>
          </p:cNvPr>
          <p:cNvSpPr txBox="1"/>
          <p:nvPr/>
        </p:nvSpPr>
        <p:spPr>
          <a:xfrm>
            <a:off x="9606337" y="4756935"/>
            <a:ext cx="25856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Finale nationale: </a:t>
            </a:r>
          </a:p>
          <a:p>
            <a:endParaRPr lang="fr-FR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visio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ou sur place (billets d’avion et logement à la charge de l’établissement)</a:t>
            </a:r>
            <a:endParaRPr lang="fr-MQ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467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457C4-1046-DF33-DF8D-BDCD3A9E4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489" y="2057400"/>
            <a:ext cx="8825658" cy="3329581"/>
          </a:xfrm>
        </p:spPr>
        <p:txBody>
          <a:bodyPr/>
          <a:lstStyle/>
          <a:p>
            <a:pPr algn="ctr"/>
            <a:r>
              <a:rPr lang="fr-FR" dirty="0"/>
              <a:t>Olympiades </a:t>
            </a:r>
            <a:br>
              <a:rPr lang="fr-FR" dirty="0"/>
            </a:br>
            <a:r>
              <a:rPr lang="fr-FR" dirty="0"/>
              <a:t>Internationales de Biologie</a:t>
            </a:r>
            <a:br>
              <a:rPr lang="fr-FR" dirty="0"/>
            </a:br>
            <a:r>
              <a:rPr lang="fr-FR" dirty="0"/>
              <a:t>2025</a:t>
            </a:r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2607441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A895614-B305-367B-E3EC-45D1EBAF7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27" y="168943"/>
            <a:ext cx="4687583" cy="636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2523CBED-167F-F237-14F3-0C73FD8CED2A}"/>
              </a:ext>
            </a:extLst>
          </p:cNvPr>
          <p:cNvSpPr/>
          <p:nvPr/>
        </p:nvSpPr>
        <p:spPr>
          <a:xfrm>
            <a:off x="3220098" y="3821987"/>
            <a:ext cx="1818526" cy="1202076"/>
          </a:xfrm>
          <a:prstGeom prst="ellipse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561334F5-DA54-8D25-69AB-3B86AFA5841A}"/>
              </a:ext>
            </a:extLst>
          </p:cNvPr>
          <p:cNvSpPr/>
          <p:nvPr/>
        </p:nvSpPr>
        <p:spPr>
          <a:xfrm rot="17714040">
            <a:off x="4609660" y="3373702"/>
            <a:ext cx="1185248" cy="3711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2D4445D-F014-C0ED-8965-9F2C6BE45030}"/>
              </a:ext>
            </a:extLst>
          </p:cNvPr>
          <p:cNvSpPr txBox="1"/>
          <p:nvPr/>
        </p:nvSpPr>
        <p:spPr>
          <a:xfrm>
            <a:off x="5584777" y="460855"/>
            <a:ext cx="484655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0" i="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Compétition internationale </a:t>
            </a:r>
            <a:r>
              <a:rPr lang="fr-FR" sz="2000" b="0" i="0" dirty="0">
                <a:effectLst/>
                <a:latin typeface="Arial" panose="020B0604020202020204" pitchFamily="34" charset="0"/>
              </a:rPr>
              <a:t>se déroulant chaque année en juillet dans un des quelques 70 pays participants.</a:t>
            </a:r>
          </a:p>
          <a:p>
            <a:pPr algn="just"/>
            <a:r>
              <a:rPr lang="fr-FR" sz="2000" b="0" i="0" dirty="0">
                <a:effectLst/>
                <a:latin typeface="Arial" panose="020B0604020202020204" pitchFamily="34" charset="0"/>
              </a:rPr>
              <a:t>Ce concours couvre tous les champs de la biologie (biologie cellulaire, anatomie et physiologie végétale et animale, éthologie, génétique et évolution, écologie…).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918EB9-93D4-E32F-3A1D-8C20277B6E3D}"/>
              </a:ext>
            </a:extLst>
          </p:cNvPr>
          <p:cNvSpPr txBox="1"/>
          <p:nvPr/>
        </p:nvSpPr>
        <p:spPr>
          <a:xfrm>
            <a:off x="5622807" y="3221822"/>
            <a:ext cx="60977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</a:rPr>
              <a:t>Ouvert aux l</a:t>
            </a:r>
            <a:r>
              <a:rPr lang="fr-FR" b="0" i="0" dirty="0">
                <a:effectLst/>
                <a:latin typeface="Arial" panose="020B0604020202020204" pitchFamily="34" charset="0"/>
              </a:rPr>
              <a:t>ycéens de Seconde, de Première et de Terminale de la série générale ainsi qu’aux élèves des séries technologiques STL et ST2S de l’enseignement public et privé sous contrat. </a:t>
            </a:r>
          </a:p>
          <a:p>
            <a:endParaRPr lang="fr-FR" dirty="0">
              <a:latin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</a:rPr>
              <a:t>Une délégation de 4 élèves sera sélectionnée et représentera la France aux épreuves finales en Juillet 2025.</a:t>
            </a:r>
            <a:endParaRPr lang="fr-MQ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8A383AE-3CCC-04E4-9694-526143B77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1336" y="0"/>
            <a:ext cx="1760664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375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4DF7DF6-E1F7-0A1C-7AE8-4BD547BF6C04}"/>
              </a:ext>
            </a:extLst>
          </p:cNvPr>
          <p:cNvSpPr txBox="1"/>
          <p:nvPr/>
        </p:nvSpPr>
        <p:spPr>
          <a:xfrm>
            <a:off x="1453317" y="616566"/>
            <a:ext cx="857892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0" i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Objectifs pédagogiques: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fr-FR" sz="2400" b="0" i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Découverte d’un pays étranger et sa culture.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fr-FR" sz="2400" b="0" i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Transdisciplinarité des secteurs de la biologie à haut niveau scientifique.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fr-FR" sz="2400" b="0" i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Pratique de l’anglais scientifique.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fr-FR" sz="2400" b="0" i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Échanges internationaux entre étudiants et partenaires.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fr-FR" sz="2400" b="0" i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Ouverture sur le monde de la recherche et les biotechnologies.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050845-886B-3624-B56E-C67121FE9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697" y="0"/>
            <a:ext cx="1854295" cy="21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2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B96F56F-535E-AA07-2B7D-A11AF871C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93" y="8768"/>
            <a:ext cx="11722813" cy="357319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8B98574-968D-0040-CBE7-0B5BA2A9D06D}"/>
              </a:ext>
            </a:extLst>
          </p:cNvPr>
          <p:cNvSpPr txBox="1"/>
          <p:nvPr/>
        </p:nvSpPr>
        <p:spPr>
          <a:xfrm>
            <a:off x="3442484" y="3581967"/>
            <a:ext cx="434532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fr-MQ" sz="18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 de sélection INDIVIDUEL en ligne </a:t>
            </a:r>
            <a:r>
              <a:rPr lang="fr-MQ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d’une durée de 2h sera mis en place </a:t>
            </a:r>
            <a:r>
              <a:rPr lang="fr-MQ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semaine du 03 février 2025</a:t>
            </a:r>
            <a:r>
              <a:rPr lang="fr-MQ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fr-F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fr-MQ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fr-MQ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fr-FR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élèves </a:t>
            </a:r>
            <a:r>
              <a:rPr lang="fr-MQ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seront sélectionnés sur le </a:t>
            </a:r>
            <a:r>
              <a:rPr lang="fr-MQ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test uniquement</a:t>
            </a:r>
            <a:endParaRPr lang="fr-FR" sz="18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fr-MQ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2 autres</a:t>
            </a:r>
            <a:r>
              <a:rPr lang="fr-FR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élèves seront sélectionnés</a:t>
            </a:r>
            <a:r>
              <a:rPr lang="fr-MQ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à partir du </a:t>
            </a:r>
            <a:r>
              <a:rPr lang="fr-MQ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test de sélection ET de leurs résultats aux ONB</a:t>
            </a:r>
            <a:r>
              <a:rPr lang="fr-MQ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 </a:t>
            </a:r>
            <a:endParaRPr lang="fr-F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MQ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n’est donc plus obligatoire d’avoir participé aux ONB pour être membre de la délégation. </a:t>
            </a:r>
            <a:endParaRPr lang="fr-MQ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111A10F-9B64-F37A-3E4B-AC9FF96F70F7}"/>
              </a:ext>
            </a:extLst>
          </p:cNvPr>
          <p:cNvSpPr txBox="1"/>
          <p:nvPr/>
        </p:nvSpPr>
        <p:spPr>
          <a:xfrm>
            <a:off x="312604" y="3582235"/>
            <a:ext cx="282101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Inscriptions des élèves (inscriptions </a:t>
            </a:r>
            <a:r>
              <a:rPr lang="fr-FR" dirty="0">
                <a:latin typeface="Arial" panose="020B0604020202020204" pitchFamily="34" charset="0"/>
              </a:rPr>
              <a:t>individuelles):</a:t>
            </a:r>
          </a:p>
          <a:p>
            <a:pPr algn="just"/>
            <a:r>
              <a:rPr lang="fr-FR" dirty="0">
                <a:latin typeface="Arial" panose="020B0604020202020204" pitchFamily="34" charset="0"/>
              </a:rPr>
              <a:t>e</a:t>
            </a:r>
            <a:r>
              <a:rPr lang="fr-FR" b="0" i="0" dirty="0">
                <a:effectLst/>
                <a:latin typeface="Arial" panose="020B0604020202020204" pitchFamily="34" charset="0"/>
              </a:rPr>
              <a:t>ntre Septembre et Décembre 2024:</a:t>
            </a:r>
          </a:p>
          <a:p>
            <a:pPr algn="just"/>
            <a:r>
              <a:rPr lang="fr-FR" b="0" i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Sur le </a:t>
            </a:r>
            <a:r>
              <a:rPr lang="fr-FR" b="0" i="0" u="sng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site internet des Olympiades onglet OIB-&gt;Participer.</a:t>
            </a:r>
            <a:endParaRPr lang="fr-MQ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237F5D4-1F7D-3BDE-C184-D07F4FA41F31}"/>
              </a:ext>
            </a:extLst>
          </p:cNvPr>
          <p:cNvSpPr txBox="1"/>
          <p:nvPr/>
        </p:nvSpPr>
        <p:spPr>
          <a:xfrm>
            <a:off x="8111231" y="3581967"/>
            <a:ext cx="392418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fr-FR" i="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Mars/Avril </a:t>
            </a:r>
            <a:r>
              <a:rPr lang="fr-FR" i="0" dirty="0">
                <a:effectLst/>
                <a:latin typeface="Arial" panose="020B0604020202020204" pitchFamily="34" charset="0"/>
              </a:rPr>
              <a:t>: publication des résultats du test de sélection, entretiens téléphoniques,  et nomination de la délégation française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fr-FR" i="0" dirty="0">
              <a:effectLst/>
              <a:latin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fr-FR" i="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Mai/Juin : </a:t>
            </a:r>
            <a:r>
              <a:rPr lang="fr-FR" i="0" dirty="0">
                <a:effectLst/>
                <a:latin typeface="Arial" panose="020B0604020202020204" pitchFamily="34" charset="0"/>
              </a:rPr>
              <a:t>stage de préparation pour l’équipe des 4 élèves sélectionnés.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fr-FR" i="0" dirty="0">
              <a:effectLst/>
              <a:latin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fr-FR" i="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Juillet : </a:t>
            </a:r>
            <a:r>
              <a:rPr lang="fr-FR" i="0" dirty="0">
                <a:effectLst/>
                <a:latin typeface="Arial" panose="020B0604020202020204" pitchFamily="34" charset="0"/>
              </a:rPr>
              <a:t>participation aux OIB dans le pays d’accueil et cérémonie de récompense</a:t>
            </a:r>
          </a:p>
        </p:txBody>
      </p:sp>
    </p:spTree>
    <p:extLst>
      <p:ext uri="{BB962C8B-B14F-4D97-AF65-F5344CB8AC3E}">
        <p14:creationId xmlns:p14="http://schemas.microsoft.com/office/powerpoint/2010/main" val="623615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457C4-1046-DF33-DF8D-BDCD3A9E4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489" y="2235200"/>
            <a:ext cx="8825658" cy="3329581"/>
          </a:xfrm>
        </p:spPr>
        <p:txBody>
          <a:bodyPr/>
          <a:lstStyle/>
          <a:p>
            <a:pPr algn="ctr"/>
            <a:r>
              <a:rPr lang="fr-FR" dirty="0"/>
              <a:t>Olympiades </a:t>
            </a:r>
            <a:br>
              <a:rPr lang="fr-FR" dirty="0"/>
            </a:br>
            <a:r>
              <a:rPr lang="fr-FR" dirty="0"/>
              <a:t>Nationales de Géosciences</a:t>
            </a:r>
            <a:br>
              <a:rPr lang="fr-FR" dirty="0"/>
            </a:br>
            <a:r>
              <a:rPr lang="fr-FR" dirty="0"/>
              <a:t>2025</a:t>
            </a:r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4240658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BCC4C63-F543-948A-BEE1-72FE9629F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075" y="0"/>
            <a:ext cx="7703051" cy="280644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97EDA81-7379-751B-0020-56ECB08A51CE}"/>
              </a:ext>
            </a:extLst>
          </p:cNvPr>
          <p:cNvSpPr txBox="1"/>
          <p:nvPr/>
        </p:nvSpPr>
        <p:spPr>
          <a:xfrm>
            <a:off x="945222" y="2914262"/>
            <a:ext cx="10523524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fr-F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Les élèves travaillent en </a:t>
            </a:r>
            <a:r>
              <a:rPr lang="fr-FR" sz="2000" b="0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équipe limitée à 3 élèves </a:t>
            </a:r>
            <a:r>
              <a:rPr lang="fr-F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et réalisent un projet en lien avec le thème proposé*</a:t>
            </a:r>
          </a:p>
          <a:p>
            <a:pPr algn="l" rtl="0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Ils produisent un </a:t>
            </a:r>
            <a:r>
              <a:rPr lang="fr-FR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film de 5 minutes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résumant leur projet, ainsi qu</a:t>
            </a:r>
            <a:r>
              <a:rPr lang="fr-F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’un </a:t>
            </a:r>
            <a:r>
              <a:rPr lang="fr-FR" sz="2000" b="0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texte</a:t>
            </a:r>
            <a:r>
              <a:rPr lang="fr-F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limité à 20 lignes explicitant leur démarche.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Les élèves peuvent appartenir à différentes classes d'un même niveau mais également de différentes classes de différents niveaux.</a:t>
            </a:r>
          </a:p>
          <a:p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000" b="0" i="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Elèves pouvant candidater: </a:t>
            </a:r>
            <a:r>
              <a:rPr lang="fr-F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lycéens de seconde, première et terminale de la série générale de l'enseignement public et privé sous contrat ainsi que ceux appartenant aux établissements du réseau de l’AEFE.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600" b="1" i="1" dirty="0">
                <a:solidFill>
                  <a:srgbClr val="C18C7E"/>
                </a:solidFill>
                <a:effectLst/>
                <a:latin typeface="RockwellNova-BoldItalic"/>
              </a:rPr>
              <a:t>Thème 2025: L'eau et les roches</a:t>
            </a:r>
            <a:endParaRPr lang="fr-FR" sz="36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071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C3A70E5A-B8B4-5FD9-24A7-17B4C7153BF8}"/>
              </a:ext>
            </a:extLst>
          </p:cNvPr>
          <p:cNvSpPr/>
          <p:nvPr/>
        </p:nvSpPr>
        <p:spPr>
          <a:xfrm>
            <a:off x="0" y="2194514"/>
            <a:ext cx="11345239" cy="6986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MQ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4EBBE7-384C-F863-6D36-E2F67884B9F2}"/>
              </a:ext>
            </a:extLst>
          </p:cNvPr>
          <p:cNvSpPr txBox="1"/>
          <p:nvPr/>
        </p:nvSpPr>
        <p:spPr>
          <a:xfrm>
            <a:off x="599752" y="1125759"/>
            <a:ext cx="1941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Septembre à Décembre 2024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BC6BD2-3C50-B603-4892-2D9AB890DA15}"/>
              </a:ext>
            </a:extLst>
          </p:cNvPr>
          <p:cNvSpPr txBox="1"/>
          <p:nvPr/>
        </p:nvSpPr>
        <p:spPr>
          <a:xfrm>
            <a:off x="326204" y="2897312"/>
            <a:ext cx="25668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Constitution des équipes</a:t>
            </a:r>
          </a:p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Début des travaux</a:t>
            </a:r>
          </a:p>
          <a:p>
            <a:pPr algn="just"/>
            <a:r>
              <a:rPr lang="fr-FR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Inscriptions des équipes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par l’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enseignant.e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sur la plateforme ADAGE  jusqu’au 31 Décembre 2024</a:t>
            </a:r>
            <a:endParaRPr lang="fr-MQ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25C184-410E-6B55-B1F3-95C11AC580F2}"/>
              </a:ext>
            </a:extLst>
          </p:cNvPr>
          <p:cNvSpPr txBox="1"/>
          <p:nvPr/>
        </p:nvSpPr>
        <p:spPr>
          <a:xfrm>
            <a:off x="3769071" y="1279646"/>
            <a:ext cx="15064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Février 2025</a:t>
            </a:r>
            <a:endParaRPr lang="fr-MQ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5B89AD0-B225-F802-6B08-1067ED348C06}"/>
              </a:ext>
            </a:extLst>
          </p:cNvPr>
          <p:cNvSpPr txBox="1"/>
          <p:nvPr/>
        </p:nvSpPr>
        <p:spPr>
          <a:xfrm>
            <a:off x="3577119" y="2786829"/>
            <a:ext cx="278258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Envoi des productions: </a:t>
            </a:r>
          </a:p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Film+ texte à déposer sur un Drive académique </a:t>
            </a:r>
          </a:p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pour le 07 Février 2025</a:t>
            </a:r>
          </a:p>
          <a:p>
            <a:pPr algn="just"/>
            <a:endParaRPr lang="fr-FR" sz="2000" dirty="0"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Finale intra-établissement: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à organiser en amont de la finale académique si plusieurs équipes d’un même établissement participent*</a:t>
            </a:r>
          </a:p>
          <a:p>
            <a:pPr algn="just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89D9FC9-67D0-9A1D-2196-8E5B34F81A00}"/>
              </a:ext>
            </a:extLst>
          </p:cNvPr>
          <p:cNvSpPr txBox="1"/>
          <p:nvPr/>
        </p:nvSpPr>
        <p:spPr>
          <a:xfrm>
            <a:off x="6874676" y="1437486"/>
            <a:ext cx="1086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Mars 2025</a:t>
            </a:r>
            <a:endParaRPr lang="fr-MQ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306635D-09AD-8EB5-6313-752B7822A2A9}"/>
              </a:ext>
            </a:extLst>
          </p:cNvPr>
          <p:cNvSpPr txBox="1"/>
          <p:nvPr/>
        </p:nvSpPr>
        <p:spPr>
          <a:xfrm>
            <a:off x="8729610" y="3060036"/>
            <a:ext cx="278258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0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Finale nationale: (date à confirmer)</a:t>
            </a:r>
          </a:p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les ac</a:t>
            </a:r>
            <a:r>
              <a:rPr lang="fr-F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adémies ou les établissements prennent en charge les frais de déplacement et d’hébergement des élèves lauréats qui représentent leur académie lors de la cérémonie nationale.</a:t>
            </a:r>
            <a:endParaRPr lang="fr-MQ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5953043-08BE-8E55-3871-2610AEAA4614}"/>
              </a:ext>
            </a:extLst>
          </p:cNvPr>
          <p:cNvCxnSpPr/>
          <p:nvPr/>
        </p:nvCxnSpPr>
        <p:spPr>
          <a:xfrm>
            <a:off x="1489753" y="2167847"/>
            <a:ext cx="0" cy="1643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DA2003C-EDA7-CE3F-6A48-DD9AEC02BA35}"/>
              </a:ext>
            </a:extLst>
          </p:cNvPr>
          <p:cNvCxnSpPr/>
          <p:nvPr/>
        </p:nvCxnSpPr>
        <p:spPr>
          <a:xfrm>
            <a:off x="4143910" y="2103245"/>
            <a:ext cx="0" cy="2289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02D3BFA-84E8-4ABB-57C0-B7AD7A8EFCB0}"/>
              </a:ext>
            </a:extLst>
          </p:cNvPr>
          <p:cNvCxnSpPr/>
          <p:nvPr/>
        </p:nvCxnSpPr>
        <p:spPr>
          <a:xfrm>
            <a:off x="7216881" y="2111917"/>
            <a:ext cx="0" cy="2289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05CB1A76-A3A6-B13E-F03F-D85039838599}"/>
              </a:ext>
            </a:extLst>
          </p:cNvPr>
          <p:cNvSpPr txBox="1"/>
          <p:nvPr/>
        </p:nvSpPr>
        <p:spPr>
          <a:xfrm>
            <a:off x="6863137" y="2931092"/>
            <a:ext cx="16541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Finale académique: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 13 Mars 2025</a:t>
            </a:r>
          </a:p>
          <a:p>
            <a:endParaRPr lang="fr-MQ" sz="20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2B11500-08F5-F821-ED80-6993595000BB}"/>
              </a:ext>
            </a:extLst>
          </p:cNvPr>
          <p:cNvSpPr txBox="1"/>
          <p:nvPr/>
        </p:nvSpPr>
        <p:spPr>
          <a:xfrm>
            <a:off x="9184336" y="1424743"/>
            <a:ext cx="2327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Entre Avril et Mai 2025?</a:t>
            </a:r>
            <a:endParaRPr lang="fr-MQ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2052AC8-5BDD-8974-E645-BEB6D80ACF89}"/>
              </a:ext>
            </a:extLst>
          </p:cNvPr>
          <p:cNvCxnSpPr/>
          <p:nvPr/>
        </p:nvCxnSpPr>
        <p:spPr>
          <a:xfrm>
            <a:off x="9993948" y="2145372"/>
            <a:ext cx="0" cy="2289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45BA3591-7765-E9B6-429F-DCED96A909C4}"/>
              </a:ext>
            </a:extLst>
          </p:cNvPr>
          <p:cNvSpPr txBox="1"/>
          <p:nvPr/>
        </p:nvSpPr>
        <p:spPr>
          <a:xfrm>
            <a:off x="2144065" y="87500"/>
            <a:ext cx="75861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Calendrier des Olympiades Nationales de Géosciences</a:t>
            </a:r>
            <a:endParaRPr lang="fr-MQ" sz="2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190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457C4-1046-DF33-DF8D-BDCD3A9E4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489" y="2057400"/>
            <a:ext cx="8825658" cy="3329581"/>
          </a:xfrm>
        </p:spPr>
        <p:txBody>
          <a:bodyPr/>
          <a:lstStyle/>
          <a:p>
            <a:pPr algn="ctr"/>
            <a:r>
              <a:rPr lang="fr-FR" dirty="0"/>
              <a:t>Olympiades </a:t>
            </a:r>
            <a:br>
              <a:rPr lang="fr-FR" dirty="0"/>
            </a:br>
            <a:r>
              <a:rPr lang="fr-FR" dirty="0"/>
              <a:t>Internationales de Géosciences</a:t>
            </a:r>
            <a:br>
              <a:rPr lang="fr-FR" dirty="0"/>
            </a:br>
            <a:endParaRPr lang="fr-MQ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5BC3531-1ABC-9627-1107-D244AAC4C621}"/>
              </a:ext>
            </a:extLst>
          </p:cNvPr>
          <p:cNvSpPr txBox="1"/>
          <p:nvPr/>
        </p:nvSpPr>
        <p:spPr>
          <a:xfrm>
            <a:off x="2413000" y="5074398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Pas encore d’informations sur la session 2025. Les diapositives suivantes concernent la session précédente. </a:t>
            </a:r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3174455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BD6DE83-D72A-5C58-D7F2-976CAB75F078}"/>
              </a:ext>
            </a:extLst>
          </p:cNvPr>
          <p:cNvSpPr txBox="1"/>
          <p:nvPr/>
        </p:nvSpPr>
        <p:spPr>
          <a:xfrm>
            <a:off x="739740" y="1659425"/>
            <a:ext cx="686313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C’est u</a:t>
            </a:r>
            <a:r>
              <a:rPr lang="fr-FR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 compétition internationale annuelle dans le domaine des géosciences (géologie, météorologie, hydrologie et astronomie) </a:t>
            </a:r>
          </a:p>
          <a:p>
            <a:pPr algn="just"/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Plusieurs étapes pour sélectionner puis former les 4 élèves de la délégation française qui participeront à la finale internationale à Pékin. </a:t>
            </a:r>
          </a:p>
          <a:p>
            <a:pPr algn="just"/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965B45C-4384-4B24-B5EA-AB4BD720173E}"/>
              </a:ext>
            </a:extLst>
          </p:cNvPr>
          <p:cNvSpPr txBox="1"/>
          <p:nvPr/>
        </p:nvSpPr>
        <p:spPr>
          <a:xfrm>
            <a:off x="408398" y="345808"/>
            <a:ext cx="89513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Olympiades Internationales de Géosciences (IESO, International </a:t>
            </a:r>
            <a:r>
              <a:rPr lang="fr-FR" sz="2800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Earth</a:t>
            </a:r>
            <a:r>
              <a:rPr lang="fr-FR" sz="2800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Science </a:t>
            </a:r>
            <a:r>
              <a:rPr lang="fr-FR" sz="2800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Olympiad</a:t>
            </a:r>
            <a:r>
              <a:rPr lang="fr-FR" sz="2800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pic>
        <p:nvPicPr>
          <p:cNvPr id="9" name="Picture 2" descr="Ouverture des inscriptions aux IESO 2024">
            <a:extLst>
              <a:ext uri="{FF2B5EF4-FFF2-40B4-BE49-F238E27FC236}">
                <a16:creationId xmlns:a16="http://schemas.microsoft.com/office/drawing/2014/main" id="{8FEFCFA2-F2A3-3707-900C-561D084D9F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45"/>
          <a:stretch/>
        </p:blipFill>
        <p:spPr bwMode="auto">
          <a:xfrm>
            <a:off x="5887092" y="5404783"/>
            <a:ext cx="6249933" cy="145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Ouverture des inscriptions aux IESO 2024">
            <a:extLst>
              <a:ext uri="{FF2B5EF4-FFF2-40B4-BE49-F238E27FC236}">
                <a16:creationId xmlns:a16="http://schemas.microsoft.com/office/drawing/2014/main" id="{6542C211-834C-C54E-6D74-DE0964BC71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0" t="11086" r="4639" b="72435"/>
          <a:stretch/>
        </p:blipFill>
        <p:spPr bwMode="auto">
          <a:xfrm>
            <a:off x="9739900" y="0"/>
            <a:ext cx="2126751" cy="233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5B16B41-03E4-D112-F66C-0557D156D3B4}"/>
              </a:ext>
            </a:extLst>
          </p:cNvPr>
          <p:cNvSpPr txBox="1"/>
          <p:nvPr/>
        </p:nvSpPr>
        <p:spPr>
          <a:xfrm>
            <a:off x="9614043" y="3028895"/>
            <a:ext cx="225260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b="0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Elèves de Première et Terminale, quelles que soient les spécialités choisies. </a:t>
            </a:r>
            <a:endParaRPr lang="fr-MQ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969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uverture des inscriptions aux IESO 2024">
            <a:extLst>
              <a:ext uri="{FF2B5EF4-FFF2-40B4-BE49-F238E27FC236}">
                <a16:creationId xmlns:a16="http://schemas.microsoft.com/office/drawing/2014/main" id="{44D38BE6-5C95-2703-59F9-18B038E81D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40" r="1783" b="16481"/>
          <a:stretch/>
        </p:blipFill>
        <p:spPr bwMode="auto">
          <a:xfrm>
            <a:off x="3270605" y="1211776"/>
            <a:ext cx="5606266" cy="454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F05B2C3-AB28-78DD-E889-7EE24CDC652A}"/>
              </a:ext>
            </a:extLst>
          </p:cNvPr>
          <p:cNvSpPr txBox="1"/>
          <p:nvPr/>
        </p:nvSpPr>
        <p:spPr>
          <a:xfrm>
            <a:off x="4726113" y="5773019"/>
            <a:ext cx="3369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8 élèves sélectionnés</a:t>
            </a:r>
            <a:endParaRPr lang="fr-MQ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D333868-1EB4-C49B-A26F-FFA27F813EC1}"/>
              </a:ext>
            </a:extLst>
          </p:cNvPr>
          <p:cNvSpPr txBox="1"/>
          <p:nvPr/>
        </p:nvSpPr>
        <p:spPr>
          <a:xfrm>
            <a:off x="1674688" y="4477650"/>
            <a:ext cx="1801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4 élèves sélectionnés</a:t>
            </a:r>
            <a:endParaRPr lang="fr-MQ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DE0C70-54C2-0C80-7FD1-A4E7759149C1}"/>
              </a:ext>
            </a:extLst>
          </p:cNvPr>
          <p:cNvSpPr txBox="1"/>
          <p:nvPr/>
        </p:nvSpPr>
        <p:spPr>
          <a:xfrm>
            <a:off x="392131" y="195209"/>
            <a:ext cx="422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CALENDRIER</a:t>
            </a:r>
            <a:endParaRPr lang="fr-MQ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3A15E44-C1B1-E962-85E8-028B3F7F7473}"/>
              </a:ext>
            </a:extLst>
          </p:cNvPr>
          <p:cNvSpPr txBox="1"/>
          <p:nvPr/>
        </p:nvSpPr>
        <p:spPr>
          <a:xfrm>
            <a:off x="4330557" y="202613"/>
            <a:ext cx="38579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Inscriptions des élèves </a:t>
            </a:r>
            <a:r>
              <a:rPr lang="fr-FR" b="1" dirty="0"/>
              <a:t>par l’enseignant </a:t>
            </a:r>
          </a:p>
          <a:p>
            <a:pPr algn="ctr"/>
            <a:r>
              <a:rPr lang="fr-FR" dirty="0"/>
              <a:t>Sur le site de Science à l’école</a:t>
            </a:r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2613086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F0055BD-8108-9D5B-B89B-92DE1C79BE09}"/>
              </a:ext>
            </a:extLst>
          </p:cNvPr>
          <p:cNvSpPr txBox="1"/>
          <p:nvPr/>
        </p:nvSpPr>
        <p:spPr>
          <a:xfrm>
            <a:off x="1027415" y="544529"/>
            <a:ext cx="896933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Une fois inscrits, les élèves auront accès à:</a:t>
            </a:r>
          </a:p>
          <a:p>
            <a:pPr algn="just"/>
            <a:endParaRPr lang="fr-FR" sz="2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- d</a:t>
            </a:r>
            <a:r>
              <a:rPr lang="fr-FR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 ressources pédagogiques disponibles sur le site de Sciences à l’École</a:t>
            </a:r>
          </a:p>
          <a:p>
            <a:pPr algn="just"/>
            <a:endParaRPr lang="fr-FR" sz="2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une préparation au Grand Oral (pistes de réflexion dans le domaine des géosciences pour choisir leur sujet et formuler leur problématique)</a:t>
            </a:r>
          </a:p>
          <a:p>
            <a:pPr algn="just"/>
            <a:endParaRPr lang="fr-FR" sz="2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des fiches méthodes pour les aider à acquérir ou renforcer les compétences orales attendues pour présenter leur démarche</a:t>
            </a:r>
            <a:endParaRPr lang="fr-MQ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1579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7823</TotalTime>
  <Words>935</Words>
  <Application>Microsoft Office PowerPoint</Application>
  <PresentationFormat>Grand écran</PresentationFormat>
  <Paragraphs>94</Paragraphs>
  <Slides>14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RockwellNova-BoldItalic</vt:lpstr>
      <vt:lpstr>Wingdings 3</vt:lpstr>
      <vt:lpstr>Ion</vt:lpstr>
      <vt:lpstr>Olympiades  Nationales de Biologie 2025</vt:lpstr>
      <vt:lpstr>Présentation PowerPoint</vt:lpstr>
      <vt:lpstr>Présentation PowerPoint</vt:lpstr>
      <vt:lpstr>Olympiades  Internationales de Biologie 2025</vt:lpstr>
      <vt:lpstr>Présentation PowerPoint</vt:lpstr>
      <vt:lpstr>Présentation PowerPoint</vt:lpstr>
      <vt:lpstr>Présentation PowerPoint</vt:lpstr>
      <vt:lpstr>Olympiades  Nationales de Géosciences 2025</vt:lpstr>
      <vt:lpstr>Présentation PowerPoint</vt:lpstr>
      <vt:lpstr>Présentation PowerPoint</vt:lpstr>
      <vt:lpstr>Olympiades  Internationales de Géosciences 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des chargés de mission svt</dc:title>
  <dc:creator>Microsoft Office User</dc:creator>
  <cp:lastModifiedBy>Inna Claverie</cp:lastModifiedBy>
  <cp:revision>149</cp:revision>
  <dcterms:created xsi:type="dcterms:W3CDTF">2022-11-22T23:16:32Z</dcterms:created>
  <dcterms:modified xsi:type="dcterms:W3CDTF">2024-09-16T19:42:57Z</dcterms:modified>
</cp:coreProperties>
</file>