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161"/>
  </p:normalViewPr>
  <p:slideViewPr>
    <p:cSldViewPr snapToGrid="0">
      <p:cViewPr varScale="1">
        <p:scale>
          <a:sx n="95" d="100"/>
          <a:sy n="95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466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8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5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9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57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1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2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965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935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00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77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35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148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297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6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78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258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9.svg"/><Relationship Id="rId21" Type="http://schemas.openxmlformats.org/officeDocument/2006/relationships/image" Target="../media/image27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23" Type="http://schemas.openxmlformats.org/officeDocument/2006/relationships/image" Target="../media/image29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.ac-martinique.fr/svt/wp-content/uploads/sites/97/2016/12/sujet-5i&#232;me.pdf" TargetMode="External"/><Relationship Id="rId2" Type="http://schemas.openxmlformats.org/officeDocument/2006/relationships/hyperlink" Target="https://site.ac-martinique.fr/svt/wp-content/uploads/sites/97/2016/12/sujet6e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ite.ac-martinique.fr/svt/wp-content/uploads/sites/97/2016/12/sujet-6&#232;me-5&#232;me-rallye-g&#233;oscienc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0CF4D-9B36-EC63-8F62-7E5B3970E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94" y="2844474"/>
            <a:ext cx="8377612" cy="2843632"/>
          </a:xfrm>
        </p:spPr>
        <p:txBody>
          <a:bodyPr>
            <a:noAutofit/>
          </a:bodyPr>
          <a:lstStyle/>
          <a:p>
            <a:pPr algn="ctr"/>
            <a:r>
              <a:rPr lang="fr-FR" sz="6000" b="1" dirty="0"/>
              <a:t>RALLYE GEOSCIENCES</a:t>
            </a:r>
            <a:br>
              <a:rPr lang="fr-FR" sz="6000" b="1" dirty="0"/>
            </a:br>
            <a:r>
              <a:rPr lang="fr-FR" sz="6000" b="1" dirty="0"/>
              <a:t>2025</a:t>
            </a:r>
            <a:br>
              <a:rPr lang="fr-FR" sz="6000" b="1" dirty="0"/>
            </a:br>
            <a:r>
              <a:rPr lang="fr-FR" sz="6000" b="1" dirty="0"/>
              <a:t>Académie Martinique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C13728E-3D8A-8850-7C1B-34BDB740C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95992" cy="225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1E6CF1-2930-38FF-5AB0-7ED575097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759" y="0"/>
            <a:ext cx="3152241" cy="225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9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FA9A91-33BD-A74F-4B5D-4C3B25272C01}"/>
              </a:ext>
            </a:extLst>
          </p:cNvPr>
          <p:cNvSpPr/>
          <p:nvPr/>
        </p:nvSpPr>
        <p:spPr>
          <a:xfrm>
            <a:off x="4538660" y="2407444"/>
            <a:ext cx="3114675" cy="1014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Un sujet de Géosciences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8D01323-F8E2-1B33-822F-0A0D0C94B959}"/>
              </a:ext>
            </a:extLst>
          </p:cNvPr>
          <p:cNvGrpSpPr/>
          <p:nvPr/>
        </p:nvGrpSpPr>
        <p:grpSpPr>
          <a:xfrm>
            <a:off x="319087" y="400050"/>
            <a:ext cx="4118442" cy="2686050"/>
            <a:chOff x="319087" y="400050"/>
            <a:chExt cx="4118442" cy="268605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DACE231-783E-A37B-0EDF-FF65D1AD7476}"/>
                </a:ext>
              </a:extLst>
            </p:cNvPr>
            <p:cNvSpPr/>
            <p:nvPr/>
          </p:nvSpPr>
          <p:spPr>
            <a:xfrm>
              <a:off x="319087" y="400050"/>
              <a:ext cx="3114676" cy="26860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kern="1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fr-FR" sz="3200" kern="15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oncours interclasses académique</a:t>
              </a:r>
              <a:endParaRPr lang="fr-FR" sz="3200" dirty="0"/>
            </a:p>
          </p:txBody>
        </p:sp>
        <p:sp>
          <p:nvSpPr>
            <p:cNvPr id="2" name="Flèche vers la droite 1">
              <a:extLst>
                <a:ext uri="{FF2B5EF4-FFF2-40B4-BE49-F238E27FC236}">
                  <a16:creationId xmlns:a16="http://schemas.microsoft.com/office/drawing/2014/main" id="{4E80C1AC-8A3D-10BC-48A9-5B0C01C82081}"/>
                </a:ext>
              </a:extLst>
            </p:cNvPr>
            <p:cNvSpPr/>
            <p:nvPr/>
          </p:nvSpPr>
          <p:spPr>
            <a:xfrm rot="11930071">
              <a:off x="3433763" y="1990165"/>
              <a:ext cx="1003766" cy="4172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0200C34-3DAF-2982-8BC3-C4DAADAF3867}"/>
              </a:ext>
            </a:extLst>
          </p:cNvPr>
          <p:cNvGrpSpPr/>
          <p:nvPr/>
        </p:nvGrpSpPr>
        <p:grpSpPr>
          <a:xfrm>
            <a:off x="7743116" y="400050"/>
            <a:ext cx="4129797" cy="2686050"/>
            <a:chOff x="7743116" y="400050"/>
            <a:chExt cx="4129797" cy="2686050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18C5278-578D-F0B8-CC59-E650EB56EBE7}"/>
                </a:ext>
              </a:extLst>
            </p:cNvPr>
            <p:cNvSpPr/>
            <p:nvPr/>
          </p:nvSpPr>
          <p:spPr>
            <a:xfrm>
              <a:off x="8872538" y="400050"/>
              <a:ext cx="3000375" cy="26860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/>
                <a:t>Toutes les classes de collège </a:t>
              </a:r>
            </a:p>
          </p:txBody>
        </p:sp>
        <p:sp>
          <p:nvSpPr>
            <p:cNvPr id="5" name="Flèche vers la droite 4">
              <a:extLst>
                <a:ext uri="{FF2B5EF4-FFF2-40B4-BE49-F238E27FC236}">
                  <a16:creationId xmlns:a16="http://schemas.microsoft.com/office/drawing/2014/main" id="{1D45B3B2-BA18-3545-1A88-4619A315D6AB}"/>
                </a:ext>
              </a:extLst>
            </p:cNvPr>
            <p:cNvSpPr/>
            <p:nvPr/>
          </p:nvSpPr>
          <p:spPr>
            <a:xfrm rot="20071135">
              <a:off x="7743116" y="1990165"/>
              <a:ext cx="1003766" cy="4172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0EF643-2FC2-38A4-1680-D49E6C0B1B93}"/>
              </a:ext>
            </a:extLst>
          </p:cNvPr>
          <p:cNvGrpSpPr/>
          <p:nvPr/>
        </p:nvGrpSpPr>
        <p:grpSpPr>
          <a:xfrm>
            <a:off x="4538661" y="3421856"/>
            <a:ext cx="3114675" cy="3436144"/>
            <a:chOff x="4538661" y="3421856"/>
            <a:chExt cx="3114675" cy="343614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E979B71-53F4-756A-602B-46FC245A81A6}"/>
                </a:ext>
              </a:extLst>
            </p:cNvPr>
            <p:cNvSpPr/>
            <p:nvPr/>
          </p:nvSpPr>
          <p:spPr>
            <a:xfrm>
              <a:off x="4538661" y="4186238"/>
              <a:ext cx="3114675" cy="267176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/>
                <a:t>Concours collectif (équipe de 3 à 9 élèves)</a:t>
              </a:r>
            </a:p>
          </p:txBody>
        </p:sp>
        <p:sp>
          <p:nvSpPr>
            <p:cNvPr id="10" name="Flèche vers la droite 9">
              <a:extLst>
                <a:ext uri="{FF2B5EF4-FFF2-40B4-BE49-F238E27FC236}">
                  <a16:creationId xmlns:a16="http://schemas.microsoft.com/office/drawing/2014/main" id="{82459DB9-3D99-BB54-B647-8B5D1FAA037D}"/>
                </a:ext>
              </a:extLst>
            </p:cNvPr>
            <p:cNvSpPr/>
            <p:nvPr/>
          </p:nvSpPr>
          <p:spPr>
            <a:xfrm rot="5400000">
              <a:off x="5734993" y="3574219"/>
              <a:ext cx="764381" cy="45965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2058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13CE39-20B4-D5F9-2C94-37352279AE9F}"/>
              </a:ext>
            </a:extLst>
          </p:cNvPr>
          <p:cNvSpPr txBox="1"/>
          <p:nvPr/>
        </p:nvSpPr>
        <p:spPr>
          <a:xfrm>
            <a:off x="180974" y="185207"/>
            <a:ext cx="1183005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fr-FR" sz="3200" u="sng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Objectifs :</a:t>
            </a:r>
          </a:p>
          <a:p>
            <a:pPr hangingPunct="0"/>
            <a:endParaRPr lang="fr-FR" sz="3200" u="sng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fr-FR" sz="3200" kern="1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Présenter les géosciences sous </a:t>
            </a:r>
            <a:r>
              <a:rPr lang="fr-FR" sz="3200" b="1" kern="15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jour attrayant</a:t>
            </a: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sous une forme différente.</a:t>
            </a:r>
            <a:b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2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hangingPunct="0">
              <a:buFontTx/>
              <a:buChar char="-"/>
            </a:pP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Contribuer, à moyen terme, au </a:t>
            </a:r>
            <a:r>
              <a:rPr lang="fr-FR" sz="3200" b="1" u="sng" kern="15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développement des enseignements scientifiques et techniques</a:t>
            </a: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hangingPunct="0"/>
            <a:endParaRPr lang="fr-FR" sz="32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Réaliser un </a:t>
            </a:r>
            <a:r>
              <a:rPr lang="fr-FR" sz="3200" b="1" u="sng" kern="15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travail d'équipe </a:t>
            </a: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 non individuel</a:t>
            </a:r>
            <a:r>
              <a:rPr lang="fr-FR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fr-FR" sz="3200" kern="150" dirty="0">
                <a:latin typeface="Times New Roman" panose="02020603050405020304" pitchFamily="18" charset="0"/>
              </a:rPr>
              <a:t>les élèves d'un même niveau, d'une même classe ou de classes différentes mettent en commun leurs compétences scientifiques, autour d'une série d'épreuves de durées variables. </a:t>
            </a:r>
            <a:r>
              <a:rPr lang="fr-FR" sz="3200" b="1" u="sng" kern="150" dirty="0">
                <a:latin typeface="Times New Roman" panose="02020603050405020304" pitchFamily="18" charset="0"/>
              </a:rPr>
              <a:t>Tous les élèves, sans exception, doivent pouvoir trouver une activité à leur portée</a:t>
            </a:r>
            <a:r>
              <a:rPr lang="fr-FR" sz="3200" kern="150" dirty="0">
                <a:latin typeface="Times New Roman" panose="02020603050405020304" pitchFamily="18" charset="0"/>
              </a:rPr>
              <a:t>.</a:t>
            </a:r>
          </a:p>
          <a:p>
            <a:pPr marL="457200" indent="-457200">
              <a:buFontTx/>
              <a:buChar char="-"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81607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D05D8E-7EAE-2973-44BA-9E3878E8C854}"/>
              </a:ext>
            </a:extLst>
          </p:cNvPr>
          <p:cNvSpPr txBox="1"/>
          <p:nvPr/>
        </p:nvSpPr>
        <p:spPr>
          <a:xfrm>
            <a:off x="271463" y="1000124"/>
            <a:ext cx="117728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/>
            <a:r>
              <a:rPr lang="fr-FR" sz="3200" b="1" u="sng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Déroulement du Rallye :</a:t>
            </a:r>
          </a:p>
          <a:p>
            <a:pPr algn="just" hangingPunct="0"/>
            <a:endParaRPr lang="fr-FR" sz="32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Arial" panose="020B0604020202020204" pitchFamily="34" charset="0"/>
              <a:buChar char="•"/>
            </a:pP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Dates :  semaine du 24 au 28 mars 2025</a:t>
            </a:r>
            <a:r>
              <a:rPr lang="fr-FR" sz="3200" b="1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hangingPunct="0"/>
            <a:endParaRPr lang="fr-FR" sz="32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Arial" panose="020B0604020202020204" pitchFamily="34" charset="0"/>
              <a:buChar char="•"/>
            </a:pP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sujet pour le </a:t>
            </a:r>
            <a:r>
              <a:rPr lang="fr-FR" sz="3200" kern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cycle 3</a:t>
            </a: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un autre pour le cycle 4. </a:t>
            </a:r>
          </a:p>
          <a:p>
            <a:pPr marL="342900" lvl="0" indent="-342900" algn="just" hangingPunct="0">
              <a:buFont typeface="Arial" panose="020B0604020202020204" pitchFamily="34" charset="0"/>
              <a:buChar char="•"/>
            </a:pPr>
            <a:endParaRPr lang="fr-FR" sz="3200" kern="1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Arial" panose="020B0604020202020204" pitchFamily="34" charset="0"/>
              <a:buChar char="•"/>
            </a:pPr>
            <a:r>
              <a:rPr lang="fr-FR" sz="3200" kern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équipe, scindée en 3 groupes, travaille sur les différentes tâches.</a:t>
            </a:r>
          </a:p>
          <a:p>
            <a:pPr marL="342900" lvl="0" indent="-342900" algn="just" hangingPunct="0">
              <a:buFont typeface="Arial" panose="020B0604020202020204" pitchFamily="34" charset="0"/>
              <a:buChar char="•"/>
            </a:pPr>
            <a:endParaRPr lang="fr-FR" sz="3200" kern="1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Arial" panose="020B0604020202020204" pitchFamily="34" charset="0"/>
              <a:buChar char="•"/>
            </a:pP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rallye </a:t>
            </a:r>
            <a:r>
              <a:rPr lang="fr-FR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 déroulera à</a:t>
            </a:r>
            <a:r>
              <a:rPr lang="fr-FR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l’intérieur de l’établissement.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34934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77099A-5898-1D1F-72FF-6B2599030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372" y="813431"/>
            <a:ext cx="9289255" cy="58540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4B37DA-6ED9-1A87-DF34-8F0209097AF4}"/>
              </a:ext>
            </a:extLst>
          </p:cNvPr>
          <p:cNvSpPr txBox="1"/>
          <p:nvPr/>
        </p:nvSpPr>
        <p:spPr>
          <a:xfrm>
            <a:off x="0" y="0"/>
            <a:ext cx="6905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EXEMPLE DE SUJET SESSION 2015 6ème</a:t>
            </a:r>
          </a:p>
        </p:txBody>
      </p:sp>
    </p:spTree>
    <p:extLst>
      <p:ext uri="{BB962C8B-B14F-4D97-AF65-F5344CB8AC3E}">
        <p14:creationId xmlns:p14="http://schemas.microsoft.com/office/powerpoint/2010/main" val="548759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FC75865-F387-1C6A-650B-848EE7488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63" y="436399"/>
            <a:ext cx="11249674" cy="598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43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273" y="3876148"/>
            <a:ext cx="2452046" cy="1940181"/>
          </a:xfrm>
          <a:custGeom>
            <a:avLst/>
            <a:gdLst/>
            <a:ahLst/>
            <a:cxnLst/>
            <a:rect l="l" t="t" r="r" b="b"/>
            <a:pathLst>
              <a:path w="3678069" h="2910272">
                <a:moveTo>
                  <a:pt x="0" y="0"/>
                </a:moveTo>
                <a:lnTo>
                  <a:pt x="3678069" y="0"/>
                </a:lnTo>
                <a:lnTo>
                  <a:pt x="3678069" y="2910273"/>
                </a:lnTo>
                <a:lnTo>
                  <a:pt x="0" y="2910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20122" y="3853434"/>
            <a:ext cx="2452046" cy="1940181"/>
          </a:xfrm>
          <a:custGeom>
            <a:avLst/>
            <a:gdLst/>
            <a:ahLst/>
            <a:cxnLst/>
            <a:rect l="l" t="t" r="r" b="b"/>
            <a:pathLst>
              <a:path w="3678069" h="2910272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8913" y="3019801"/>
            <a:ext cx="2113452" cy="622963"/>
            <a:chOff x="0" y="0"/>
            <a:chExt cx="1170341" cy="3449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30776" y="3019801"/>
            <a:ext cx="2113452" cy="622963"/>
            <a:chOff x="0" y="0"/>
            <a:chExt cx="1170341" cy="3449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A2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416108" y="3019801"/>
            <a:ext cx="2113452" cy="622963"/>
            <a:chOff x="0" y="0"/>
            <a:chExt cx="1170341" cy="34497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18080" y="3019801"/>
            <a:ext cx="2113452" cy="622963"/>
            <a:chOff x="0" y="0"/>
            <a:chExt cx="1170341" cy="3449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A2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7176" y="3019801"/>
            <a:ext cx="2113452" cy="622963"/>
            <a:chOff x="0" y="0"/>
            <a:chExt cx="1170341" cy="34497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85147" y="3042515"/>
            <a:ext cx="2113452" cy="622963"/>
            <a:chOff x="0" y="0"/>
            <a:chExt cx="1170341" cy="34497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A2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sp>
        <p:nvSpPr>
          <p:cNvPr id="22" name="Freeform 22"/>
          <p:cNvSpPr/>
          <p:nvPr/>
        </p:nvSpPr>
        <p:spPr>
          <a:xfrm>
            <a:off x="129349" y="2267037"/>
            <a:ext cx="1998803" cy="1998803"/>
          </a:xfrm>
          <a:custGeom>
            <a:avLst/>
            <a:gdLst/>
            <a:ahLst/>
            <a:cxnLst/>
            <a:rect l="l" t="t" r="r" b="b"/>
            <a:pathLst>
              <a:path w="2998205" h="2998205">
                <a:moveTo>
                  <a:pt x="0" y="0"/>
                </a:moveTo>
                <a:lnTo>
                  <a:pt x="2998205" y="0"/>
                </a:lnTo>
                <a:lnTo>
                  <a:pt x="2998205" y="2998205"/>
                </a:lnTo>
                <a:lnTo>
                  <a:pt x="0" y="29982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5400000">
            <a:off x="502658" y="2661616"/>
            <a:ext cx="1166622" cy="124691"/>
          </a:xfrm>
          <a:custGeom>
            <a:avLst/>
            <a:gdLst/>
            <a:ahLst/>
            <a:cxnLst/>
            <a:rect l="l" t="t" r="r" b="b"/>
            <a:pathLst>
              <a:path w="1749933" h="187037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59109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372001" y="2227834"/>
            <a:ext cx="1998980" cy="1998980"/>
          </a:xfrm>
          <a:custGeom>
            <a:avLst/>
            <a:gdLst/>
            <a:ahLst/>
            <a:cxnLst/>
            <a:rect l="l" t="t" r="r" b="b"/>
            <a:pathLst>
              <a:path w="2998470" h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4641856" y="3980280"/>
            <a:ext cx="2452046" cy="1940181"/>
          </a:xfrm>
          <a:custGeom>
            <a:avLst/>
            <a:gdLst/>
            <a:ahLst/>
            <a:cxnLst/>
            <a:rect l="l" t="t" r="r" b="b"/>
            <a:pathLst>
              <a:path w="3678069" h="2910272">
                <a:moveTo>
                  <a:pt x="0" y="0"/>
                </a:moveTo>
                <a:lnTo>
                  <a:pt x="3678069" y="0"/>
                </a:lnTo>
                <a:lnTo>
                  <a:pt x="3678069" y="2910273"/>
                </a:lnTo>
                <a:lnTo>
                  <a:pt x="0" y="2910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6924605" y="3853434"/>
            <a:ext cx="2452046" cy="1940181"/>
          </a:xfrm>
          <a:custGeom>
            <a:avLst/>
            <a:gdLst/>
            <a:ahLst/>
            <a:cxnLst/>
            <a:rect l="l" t="t" r="r" b="b"/>
            <a:pathLst>
              <a:path w="3678069" h="2910272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4722968" y="2311063"/>
            <a:ext cx="1998980" cy="1998980"/>
          </a:xfrm>
          <a:custGeom>
            <a:avLst/>
            <a:gdLst/>
            <a:ahLst/>
            <a:cxnLst/>
            <a:rect l="l" t="t" r="r" b="b"/>
            <a:pathLst>
              <a:path w="2998470" h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7154071" y="2266860"/>
            <a:ext cx="1998980" cy="1998980"/>
          </a:xfrm>
          <a:custGeom>
            <a:avLst/>
            <a:gdLst/>
            <a:ahLst/>
            <a:cxnLst/>
            <a:rect l="l" t="t" r="r" b="b"/>
            <a:pathLst>
              <a:path w="2998470" h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9" name="Freeform 29"/>
          <p:cNvSpPr/>
          <p:nvPr/>
        </p:nvSpPr>
        <p:spPr>
          <a:xfrm rot="5400000">
            <a:off x="2834855" y="2661616"/>
            <a:ext cx="1166622" cy="124691"/>
          </a:xfrm>
          <a:custGeom>
            <a:avLst/>
            <a:gdLst/>
            <a:ahLst/>
            <a:cxnLst/>
            <a:rect l="l" t="t" r="r" b="b"/>
            <a:pathLst>
              <a:path w="1749933" h="187037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59109"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313460" y="4117145"/>
            <a:ext cx="1805001" cy="1318111"/>
            <a:chOff x="0" y="0"/>
            <a:chExt cx="1210548" cy="88400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10548" cy="884009"/>
            </a:xfrm>
            <a:custGeom>
              <a:avLst/>
              <a:gdLst/>
              <a:ahLst/>
              <a:cxnLst/>
              <a:rect l="l" t="t" r="r" b="b"/>
              <a:pathLst>
                <a:path w="1210548" h="884009">
                  <a:moveTo>
                    <a:pt x="1086088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86088" y="0"/>
                  </a:lnTo>
                  <a:cubicBezTo>
                    <a:pt x="1154668" y="0"/>
                    <a:pt x="1210548" y="55880"/>
                    <a:pt x="1210548" y="124460"/>
                  </a:cubicBezTo>
                  <a:lnTo>
                    <a:pt x="1210548" y="759549"/>
                  </a:lnTo>
                  <a:cubicBezTo>
                    <a:pt x="1210548" y="828129"/>
                    <a:pt x="1154668" y="884009"/>
                    <a:pt x="1086088" y="8840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457364" y="2700975"/>
            <a:ext cx="1257210" cy="1152459"/>
            <a:chOff x="0" y="0"/>
            <a:chExt cx="1530652" cy="140311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530653" cy="1403119"/>
            </a:xfrm>
            <a:custGeom>
              <a:avLst/>
              <a:gdLst/>
              <a:ahLst/>
              <a:cxnLst/>
              <a:rect l="l" t="t" r="r" b="b"/>
              <a:pathLst>
                <a:path w="1530653" h="1403119">
                  <a:moveTo>
                    <a:pt x="1406192" y="1403119"/>
                  </a:moveTo>
                  <a:lnTo>
                    <a:pt x="124460" y="1403119"/>
                  </a:lnTo>
                  <a:cubicBezTo>
                    <a:pt x="55880" y="1403119"/>
                    <a:pt x="0" y="1347239"/>
                    <a:pt x="0" y="12786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1278659"/>
                  </a:lnTo>
                  <a:cubicBezTo>
                    <a:pt x="1530653" y="1347239"/>
                    <a:pt x="1474772" y="1403119"/>
                    <a:pt x="1406193" y="140311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2418676" y="4117145"/>
            <a:ext cx="1876105" cy="1318111"/>
            <a:chOff x="0" y="0"/>
            <a:chExt cx="1258235" cy="88400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58235" cy="884009"/>
            </a:xfrm>
            <a:custGeom>
              <a:avLst/>
              <a:gdLst/>
              <a:ahLst/>
              <a:cxnLst/>
              <a:rect l="l" t="t" r="r" b="b"/>
              <a:pathLst>
                <a:path w="1258235" h="884009">
                  <a:moveTo>
                    <a:pt x="1133775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33775" y="0"/>
                  </a:lnTo>
                  <a:cubicBezTo>
                    <a:pt x="1202355" y="0"/>
                    <a:pt x="1258235" y="55880"/>
                    <a:pt x="1258235" y="124460"/>
                  </a:cubicBezTo>
                  <a:lnTo>
                    <a:pt x="1258235" y="759549"/>
                  </a:lnTo>
                  <a:cubicBezTo>
                    <a:pt x="1258235" y="828129"/>
                    <a:pt x="1202355" y="884009"/>
                    <a:pt x="1133775" y="8840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2789561" y="2700975"/>
            <a:ext cx="1257210" cy="1152459"/>
            <a:chOff x="0" y="0"/>
            <a:chExt cx="1530652" cy="14031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530653" cy="1403119"/>
            </a:xfrm>
            <a:custGeom>
              <a:avLst/>
              <a:gdLst/>
              <a:ahLst/>
              <a:cxnLst/>
              <a:rect l="l" t="t" r="r" b="b"/>
              <a:pathLst>
                <a:path w="1530653" h="1403119">
                  <a:moveTo>
                    <a:pt x="1406192" y="1403119"/>
                  </a:moveTo>
                  <a:lnTo>
                    <a:pt x="124460" y="1403119"/>
                  </a:lnTo>
                  <a:cubicBezTo>
                    <a:pt x="55880" y="1403119"/>
                    <a:pt x="0" y="1347239"/>
                    <a:pt x="0" y="12786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1278659"/>
                  </a:lnTo>
                  <a:cubicBezTo>
                    <a:pt x="1530653" y="1347239"/>
                    <a:pt x="1474772" y="1403119"/>
                    <a:pt x="1406193" y="1403119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id="38" name="Freeform 38"/>
          <p:cNvSpPr/>
          <p:nvPr/>
        </p:nvSpPr>
        <p:spPr>
          <a:xfrm rot="5400000">
            <a:off x="5130079" y="2678862"/>
            <a:ext cx="1166622" cy="124691"/>
          </a:xfrm>
          <a:custGeom>
            <a:avLst/>
            <a:gdLst/>
            <a:ahLst/>
            <a:cxnLst/>
            <a:rect l="l" t="t" r="r" b="b"/>
            <a:pathLst>
              <a:path w="1749933" h="187037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59109"/>
            </a:stretch>
          </a:blipFill>
        </p:spPr>
      </p:sp>
      <p:sp>
        <p:nvSpPr>
          <p:cNvPr id="39" name="Freeform 39"/>
          <p:cNvSpPr/>
          <p:nvPr/>
        </p:nvSpPr>
        <p:spPr>
          <a:xfrm rot="5400000">
            <a:off x="7735494" y="2684331"/>
            <a:ext cx="1166622" cy="124691"/>
          </a:xfrm>
          <a:custGeom>
            <a:avLst/>
            <a:gdLst/>
            <a:ahLst/>
            <a:cxnLst/>
            <a:rect l="l" t="t" r="r" b="b"/>
            <a:pathLst>
              <a:path w="1749933" h="187037">
                <a:moveTo>
                  <a:pt x="0" y="0"/>
                </a:moveTo>
                <a:lnTo>
                  <a:pt x="1749933" y="0"/>
                </a:lnTo>
                <a:lnTo>
                  <a:pt x="1749933" y="187038"/>
                </a:lnTo>
                <a:lnTo>
                  <a:pt x="0" y="1870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59109"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5093853" y="1855816"/>
            <a:ext cx="1400305" cy="604161"/>
            <a:chOff x="0" y="0"/>
            <a:chExt cx="1530652" cy="6604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530653" cy="660400"/>
            </a:xfrm>
            <a:custGeom>
              <a:avLst/>
              <a:gdLst/>
              <a:ahLst/>
              <a:cxnLst/>
              <a:rect l="l" t="t" r="r" b="b"/>
              <a:pathLst>
                <a:path w="1530653" h="660400">
                  <a:moveTo>
                    <a:pt x="140619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535940"/>
                  </a:lnTo>
                  <a:cubicBezTo>
                    <a:pt x="1530653" y="604520"/>
                    <a:pt x="1474772" y="660400"/>
                    <a:pt x="1406193" y="660400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4418080" y="4117145"/>
            <a:ext cx="2514420" cy="1318111"/>
            <a:chOff x="0" y="0"/>
            <a:chExt cx="1686329" cy="88400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86329" cy="884009"/>
            </a:xfrm>
            <a:custGeom>
              <a:avLst/>
              <a:gdLst/>
              <a:ahLst/>
              <a:cxnLst/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5093853" y="2723689"/>
            <a:ext cx="1257210" cy="1152459"/>
            <a:chOff x="0" y="0"/>
            <a:chExt cx="1530652" cy="140311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530653" cy="1403119"/>
            </a:xfrm>
            <a:custGeom>
              <a:avLst/>
              <a:gdLst/>
              <a:ahLst/>
              <a:cxnLst/>
              <a:rect l="l" t="t" r="r" b="b"/>
              <a:pathLst>
                <a:path w="1530653" h="1403119">
                  <a:moveTo>
                    <a:pt x="1406192" y="1403119"/>
                  </a:moveTo>
                  <a:lnTo>
                    <a:pt x="124460" y="1403119"/>
                  </a:lnTo>
                  <a:cubicBezTo>
                    <a:pt x="55880" y="1403119"/>
                    <a:pt x="0" y="1347239"/>
                    <a:pt x="0" y="12786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1278659"/>
                  </a:lnTo>
                  <a:cubicBezTo>
                    <a:pt x="1530653" y="1347239"/>
                    <a:pt x="1474772" y="1403119"/>
                    <a:pt x="1406193" y="140311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7073935" y="4139861"/>
            <a:ext cx="2514420" cy="1318111"/>
            <a:chOff x="0" y="0"/>
            <a:chExt cx="1686329" cy="88400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686329" cy="884009"/>
            </a:xfrm>
            <a:custGeom>
              <a:avLst/>
              <a:gdLst/>
              <a:ahLst/>
              <a:cxnLst/>
              <a:rect l="l" t="t" r="r" b="b"/>
              <a:pathLst>
                <a:path w="1686329" h="884009">
                  <a:moveTo>
                    <a:pt x="1561869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869" y="0"/>
                  </a:lnTo>
                  <a:cubicBezTo>
                    <a:pt x="1630449" y="0"/>
                    <a:pt x="1686329" y="55880"/>
                    <a:pt x="1686329" y="124460"/>
                  </a:cubicBezTo>
                  <a:lnTo>
                    <a:pt x="1686329" y="759549"/>
                  </a:lnTo>
                  <a:cubicBezTo>
                    <a:pt x="1686329" y="828129"/>
                    <a:pt x="1630449" y="884009"/>
                    <a:pt x="1561869" y="8840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8684203" y="3042515"/>
            <a:ext cx="2113452" cy="622963"/>
            <a:chOff x="0" y="0"/>
            <a:chExt cx="1170341" cy="34497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575825" y="2700975"/>
            <a:ext cx="1257210" cy="1152459"/>
            <a:chOff x="0" y="0"/>
            <a:chExt cx="1530652" cy="140311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530653" cy="1403119"/>
            </a:xfrm>
            <a:custGeom>
              <a:avLst/>
              <a:gdLst/>
              <a:ahLst/>
              <a:cxnLst/>
              <a:rect l="l" t="t" r="r" b="b"/>
              <a:pathLst>
                <a:path w="1530653" h="1403119">
                  <a:moveTo>
                    <a:pt x="1406192" y="1403119"/>
                  </a:moveTo>
                  <a:lnTo>
                    <a:pt x="124460" y="1403119"/>
                  </a:lnTo>
                  <a:cubicBezTo>
                    <a:pt x="55880" y="1403119"/>
                    <a:pt x="0" y="1347239"/>
                    <a:pt x="0" y="12786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1278659"/>
                  </a:lnTo>
                  <a:cubicBezTo>
                    <a:pt x="1530653" y="1347239"/>
                    <a:pt x="1474772" y="1403119"/>
                    <a:pt x="1406193" y="1403119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id="53" name="Freeform 53"/>
          <p:cNvSpPr/>
          <p:nvPr/>
        </p:nvSpPr>
        <p:spPr>
          <a:xfrm>
            <a:off x="5361539" y="2911654"/>
            <a:ext cx="703702" cy="731119"/>
          </a:xfrm>
          <a:custGeom>
            <a:avLst/>
            <a:gdLst/>
            <a:ahLst/>
            <a:cxnLst/>
            <a:rect l="l" t="t" r="r" b="b"/>
            <a:pathLst>
              <a:path w="1055553" h="1096679">
                <a:moveTo>
                  <a:pt x="0" y="0"/>
                </a:moveTo>
                <a:lnTo>
                  <a:pt x="1055553" y="0"/>
                </a:lnTo>
                <a:lnTo>
                  <a:pt x="1055553" y="1096678"/>
                </a:lnTo>
                <a:lnTo>
                  <a:pt x="0" y="10966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7824589" y="2911654"/>
            <a:ext cx="799617" cy="685671"/>
          </a:xfrm>
          <a:custGeom>
            <a:avLst/>
            <a:gdLst/>
            <a:ahLst/>
            <a:cxnLst/>
            <a:rect l="l" t="t" r="r" b="b"/>
            <a:pathLst>
              <a:path w="1199425" h="1028507">
                <a:moveTo>
                  <a:pt x="0" y="0"/>
                </a:moveTo>
                <a:lnTo>
                  <a:pt x="1199425" y="0"/>
                </a:lnTo>
                <a:lnTo>
                  <a:pt x="1199425" y="1028507"/>
                </a:lnTo>
                <a:lnTo>
                  <a:pt x="0" y="10285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3129551" y="2884489"/>
            <a:ext cx="685671" cy="685671"/>
          </a:xfrm>
          <a:custGeom>
            <a:avLst/>
            <a:gdLst/>
            <a:ahLst/>
            <a:cxnLst/>
            <a:rect l="l" t="t" r="r" b="b"/>
            <a:pathLst>
              <a:path w="1028507" h="1028507">
                <a:moveTo>
                  <a:pt x="0" y="0"/>
                </a:moveTo>
                <a:lnTo>
                  <a:pt x="1028507" y="0"/>
                </a:lnTo>
                <a:lnTo>
                  <a:pt x="1028507" y="1028507"/>
                </a:lnTo>
                <a:lnTo>
                  <a:pt x="0" y="10285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 rot="1235975">
            <a:off x="-730730" y="6180674"/>
            <a:ext cx="1461460" cy="1063212"/>
          </a:xfrm>
          <a:custGeom>
            <a:avLst/>
            <a:gdLst/>
            <a:ahLst/>
            <a:cxnLst/>
            <a:rect l="l" t="t" r="r" b="b"/>
            <a:pathLst>
              <a:path w="2192190" h="1594818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57" name="TextBox 57"/>
          <p:cNvSpPr txBox="1"/>
          <p:nvPr/>
        </p:nvSpPr>
        <p:spPr>
          <a:xfrm>
            <a:off x="7240797" y="4110755"/>
            <a:ext cx="1979727" cy="547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b="1" spc="51">
                <a:solidFill>
                  <a:srgbClr val="000000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Retour des Productions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331459" y="4744451"/>
            <a:ext cx="2256896" cy="63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rPr>
              <a:t>Evaluation des productions au sein des établissements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endParaRPr lang="en-US" sz="1200">
              <a:solidFill>
                <a:srgbClr val="000000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59" name="Group 59"/>
          <p:cNvGrpSpPr/>
          <p:nvPr/>
        </p:nvGrpSpPr>
        <p:grpSpPr>
          <a:xfrm>
            <a:off x="385817" y="1894839"/>
            <a:ext cx="1400305" cy="604161"/>
            <a:chOff x="0" y="0"/>
            <a:chExt cx="1530652" cy="6604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530653" cy="660400"/>
            </a:xfrm>
            <a:custGeom>
              <a:avLst/>
              <a:gdLst/>
              <a:ahLst/>
              <a:cxnLst/>
              <a:rect l="l" t="t" r="r" b="b"/>
              <a:pathLst>
                <a:path w="1530653" h="660400">
                  <a:moveTo>
                    <a:pt x="140619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535940"/>
                  </a:lnTo>
                  <a:cubicBezTo>
                    <a:pt x="1530653" y="604520"/>
                    <a:pt x="1474772" y="660400"/>
                    <a:pt x="1406193" y="660400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id="61" name="Freeform 61"/>
          <p:cNvSpPr/>
          <p:nvPr/>
        </p:nvSpPr>
        <p:spPr>
          <a:xfrm>
            <a:off x="651323" y="2911645"/>
            <a:ext cx="799617" cy="685671"/>
          </a:xfrm>
          <a:custGeom>
            <a:avLst/>
            <a:gdLst/>
            <a:ahLst/>
            <a:cxnLst/>
            <a:rect l="l" t="t" r="r" b="b"/>
            <a:pathLst>
              <a:path w="1199425" h="1028507">
                <a:moveTo>
                  <a:pt x="0" y="0"/>
                </a:moveTo>
                <a:lnTo>
                  <a:pt x="1199425" y="0"/>
                </a:lnTo>
                <a:lnTo>
                  <a:pt x="1199425" y="1028507"/>
                </a:lnTo>
                <a:lnTo>
                  <a:pt x="0" y="102850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2715956" y="1830112"/>
            <a:ext cx="1522385" cy="604161"/>
            <a:chOff x="0" y="0"/>
            <a:chExt cx="1664097" cy="6604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664097" cy="660400"/>
            </a:xfrm>
            <a:custGeom>
              <a:avLst/>
              <a:gdLst/>
              <a:ahLst/>
              <a:cxnLst/>
              <a:rect l="l" t="t" r="r" b="b"/>
              <a:pathLst>
                <a:path w="1664097" h="660400">
                  <a:moveTo>
                    <a:pt x="1539637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39637" y="0"/>
                  </a:lnTo>
                  <a:cubicBezTo>
                    <a:pt x="1608217" y="0"/>
                    <a:pt x="1664097" y="55880"/>
                    <a:pt x="1664097" y="124460"/>
                  </a:cubicBezTo>
                  <a:lnTo>
                    <a:pt x="1664097" y="535940"/>
                  </a:lnTo>
                  <a:cubicBezTo>
                    <a:pt x="1664097" y="604520"/>
                    <a:pt x="1608217" y="660400"/>
                    <a:pt x="1539637" y="660400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id="64" name="Freeform 64"/>
          <p:cNvSpPr/>
          <p:nvPr/>
        </p:nvSpPr>
        <p:spPr>
          <a:xfrm>
            <a:off x="9412544" y="3832960"/>
            <a:ext cx="2452046" cy="1940181"/>
          </a:xfrm>
          <a:custGeom>
            <a:avLst/>
            <a:gdLst/>
            <a:ahLst/>
            <a:cxnLst/>
            <a:rect l="l" t="t" r="r" b="b"/>
            <a:pathLst>
              <a:path w="3678069" h="2910272">
                <a:moveTo>
                  <a:pt x="0" y="0"/>
                </a:moveTo>
                <a:lnTo>
                  <a:pt x="3678069" y="0"/>
                </a:lnTo>
                <a:lnTo>
                  <a:pt x="3678069" y="2910273"/>
                </a:lnTo>
                <a:lnTo>
                  <a:pt x="0" y="2910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9686175" y="3042515"/>
            <a:ext cx="2113452" cy="622963"/>
            <a:chOff x="0" y="0"/>
            <a:chExt cx="1170341" cy="34497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A2A"/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177800" y="-57150"/>
              <a:ext cx="916341" cy="4021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sp>
        <p:nvSpPr>
          <p:cNvPr id="68" name="Freeform 68"/>
          <p:cNvSpPr/>
          <p:nvPr/>
        </p:nvSpPr>
        <p:spPr>
          <a:xfrm>
            <a:off x="9975705" y="3890745"/>
            <a:ext cx="2452046" cy="1940181"/>
          </a:xfrm>
          <a:custGeom>
            <a:avLst/>
            <a:gdLst/>
            <a:ahLst/>
            <a:cxnLst/>
            <a:rect l="l" t="t" r="r" b="b"/>
            <a:pathLst>
              <a:path w="3678069" h="2910272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9639076" y="2250549"/>
            <a:ext cx="1998980" cy="1998980"/>
          </a:xfrm>
          <a:custGeom>
            <a:avLst/>
            <a:gdLst/>
            <a:ahLst/>
            <a:cxnLst/>
            <a:rect l="l" t="t" r="r" b="b"/>
            <a:pathLst>
              <a:path w="2998470" h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0" name="Freeform 70"/>
          <p:cNvSpPr/>
          <p:nvPr/>
        </p:nvSpPr>
        <p:spPr>
          <a:xfrm rot="5400000">
            <a:off x="10097244" y="2684331"/>
            <a:ext cx="1166622" cy="124691"/>
          </a:xfrm>
          <a:custGeom>
            <a:avLst/>
            <a:gdLst/>
            <a:ahLst/>
            <a:cxnLst/>
            <a:rect l="l" t="t" r="r" b="b"/>
            <a:pathLst>
              <a:path w="1749933" h="187037">
                <a:moveTo>
                  <a:pt x="0" y="0"/>
                </a:moveTo>
                <a:lnTo>
                  <a:pt x="1749933" y="0"/>
                </a:lnTo>
                <a:lnTo>
                  <a:pt x="1749933" y="187038"/>
                </a:lnTo>
                <a:lnTo>
                  <a:pt x="0" y="1870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59109"/>
            </a:stretch>
          </a:blipFill>
        </p:spPr>
      </p:sp>
      <p:grpSp>
        <p:nvGrpSpPr>
          <p:cNvPr id="71" name="Group 71"/>
          <p:cNvGrpSpPr/>
          <p:nvPr/>
        </p:nvGrpSpPr>
        <p:grpSpPr>
          <a:xfrm>
            <a:off x="10009962" y="1855816"/>
            <a:ext cx="1400305" cy="604161"/>
            <a:chOff x="0" y="0"/>
            <a:chExt cx="1530652" cy="6604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30653" cy="660400"/>
            </a:xfrm>
            <a:custGeom>
              <a:avLst/>
              <a:gdLst/>
              <a:ahLst/>
              <a:cxnLst/>
              <a:rect l="l" t="t" r="r" b="b"/>
              <a:pathLst>
                <a:path w="1530653" h="660400">
                  <a:moveTo>
                    <a:pt x="140619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535940"/>
                  </a:lnTo>
                  <a:cubicBezTo>
                    <a:pt x="1530653" y="604520"/>
                    <a:pt x="1474772" y="660400"/>
                    <a:pt x="1406193" y="660400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id="73" name="Group 73"/>
          <p:cNvGrpSpPr/>
          <p:nvPr/>
        </p:nvGrpSpPr>
        <p:grpSpPr>
          <a:xfrm>
            <a:off x="9686175" y="4139861"/>
            <a:ext cx="2249967" cy="1318111"/>
            <a:chOff x="0" y="0"/>
            <a:chExt cx="1508971" cy="884008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508971" cy="884009"/>
            </a:xfrm>
            <a:custGeom>
              <a:avLst/>
              <a:gdLst/>
              <a:ahLst/>
              <a:cxnLst/>
              <a:rect l="l" t="t" r="r" b="b"/>
              <a:pathLst>
                <a:path w="1508971" h="884009">
                  <a:moveTo>
                    <a:pt x="1384510" y="884008"/>
                  </a:moveTo>
                  <a:lnTo>
                    <a:pt x="124460" y="884008"/>
                  </a:lnTo>
                  <a:cubicBezTo>
                    <a:pt x="55880" y="884008"/>
                    <a:pt x="0" y="828129"/>
                    <a:pt x="0" y="7595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84511" y="0"/>
                  </a:lnTo>
                  <a:cubicBezTo>
                    <a:pt x="1453091" y="0"/>
                    <a:pt x="1508971" y="55880"/>
                    <a:pt x="1508971" y="124460"/>
                  </a:cubicBezTo>
                  <a:lnTo>
                    <a:pt x="1508971" y="759549"/>
                  </a:lnTo>
                  <a:cubicBezTo>
                    <a:pt x="1508971" y="828129"/>
                    <a:pt x="1453091" y="884009"/>
                    <a:pt x="1384511" y="8840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10009962" y="2723689"/>
            <a:ext cx="1257210" cy="1152459"/>
            <a:chOff x="0" y="0"/>
            <a:chExt cx="1530652" cy="1403119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530653" cy="1403119"/>
            </a:xfrm>
            <a:custGeom>
              <a:avLst/>
              <a:gdLst/>
              <a:ahLst/>
              <a:cxnLst/>
              <a:rect l="l" t="t" r="r" b="b"/>
              <a:pathLst>
                <a:path w="1530653" h="1403119">
                  <a:moveTo>
                    <a:pt x="1406192" y="1403119"/>
                  </a:moveTo>
                  <a:lnTo>
                    <a:pt x="124460" y="1403119"/>
                  </a:lnTo>
                  <a:cubicBezTo>
                    <a:pt x="55880" y="1403119"/>
                    <a:pt x="0" y="1347239"/>
                    <a:pt x="0" y="12786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1278659"/>
                  </a:lnTo>
                  <a:cubicBezTo>
                    <a:pt x="1530653" y="1347239"/>
                    <a:pt x="1474772" y="1403119"/>
                    <a:pt x="1406193" y="140311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7" name="Freeform 77"/>
          <p:cNvSpPr/>
          <p:nvPr/>
        </p:nvSpPr>
        <p:spPr>
          <a:xfrm>
            <a:off x="10402734" y="2859094"/>
            <a:ext cx="614761" cy="781889"/>
          </a:xfrm>
          <a:custGeom>
            <a:avLst/>
            <a:gdLst/>
            <a:ahLst/>
            <a:cxnLst/>
            <a:rect l="l" t="t" r="r" b="b"/>
            <a:pathLst>
              <a:path w="922141" h="1172834">
                <a:moveTo>
                  <a:pt x="0" y="0"/>
                </a:moveTo>
                <a:lnTo>
                  <a:pt x="922141" y="0"/>
                </a:lnTo>
                <a:lnTo>
                  <a:pt x="922141" y="1172834"/>
                </a:lnTo>
                <a:lnTo>
                  <a:pt x="0" y="117283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8" name="TextBox 78"/>
          <p:cNvSpPr txBox="1"/>
          <p:nvPr/>
        </p:nvSpPr>
        <p:spPr>
          <a:xfrm>
            <a:off x="3232081" y="237042"/>
            <a:ext cx="5149069" cy="97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89">
                <a:solidFill>
                  <a:srgbClr val="2B2A2A"/>
                </a:solidFill>
                <a:latin typeface="Barlow Bold"/>
                <a:ea typeface="Barlow Bold"/>
                <a:cs typeface="Barlow Bold"/>
                <a:sym typeface="Barlow Bold"/>
              </a:rPr>
              <a:t>RETRO PLANNING RALLYE DES GEOSCIENCES 2025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624226" y="4227740"/>
            <a:ext cx="1503925" cy="265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600" b="1" spc="51" dirty="0">
                <a:solidFill>
                  <a:srgbClr val="2B2A2A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Inscription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480322" y="4576085"/>
            <a:ext cx="2256896" cy="63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Bulletin </a:t>
            </a:r>
            <a:r>
              <a:rPr lang="en-US" sz="1200" dirty="0" err="1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à</a:t>
            </a:r>
            <a:r>
              <a:rPr lang="en-US" sz="1200" dirty="0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 </a:t>
            </a:r>
            <a:r>
              <a:rPr lang="en-US" sz="1200" dirty="0" err="1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adresser</a:t>
            </a:r>
            <a:r>
              <a:rPr lang="en-US" sz="1200" dirty="0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 </a:t>
            </a:r>
            <a:r>
              <a:rPr lang="en-US" sz="1200" dirty="0" err="1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à</a:t>
            </a:r>
            <a:r>
              <a:rPr lang="en-US" sz="1200" dirty="0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:</a:t>
            </a:r>
          </a:p>
          <a:p>
            <a:pPr>
              <a:lnSpc>
                <a:spcPts val="1680"/>
              </a:lnSpc>
              <a:spcBef>
                <a:spcPct val="0"/>
              </a:spcBef>
            </a:pPr>
            <a:r>
              <a:rPr lang="en-US" sz="1200" dirty="0" err="1">
                <a:solidFill>
                  <a:srgbClr val="2B2A2A"/>
                </a:solidFill>
                <a:latin typeface="Barlow Medium"/>
                <a:ea typeface="Barlow Medium"/>
                <a:cs typeface="Barlow Medium"/>
                <a:sym typeface="Barlow Medium"/>
              </a:rPr>
              <a:t>theresa.peraste@ac-martinique.fr</a:t>
            </a:r>
            <a:endParaRPr lang="en-US" sz="1200" dirty="0">
              <a:solidFill>
                <a:srgbClr val="2B2A2A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2882184" y="4218778"/>
            <a:ext cx="1437997" cy="523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1"/>
              </a:lnSpc>
            </a:pPr>
            <a:r>
              <a:rPr lang="en-US" sz="1529" b="1" spc="49">
                <a:solidFill>
                  <a:srgbClr val="000000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Liste du matériel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2547438" y="4771300"/>
            <a:ext cx="1647742" cy="412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rPr>
              <a:t>Organisation du matériel nécessaire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5129172" y="2011509"/>
            <a:ext cx="1259991" cy="253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z="1513" b="1" spc="48">
                <a:solidFill>
                  <a:srgbClr val="F4F4F3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24-28 Mars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4584942" y="4227740"/>
            <a:ext cx="2083106" cy="265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b="1" spc="51">
                <a:solidFill>
                  <a:srgbClr val="FFFFFF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Rallye GEOSCIENCES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4584941" y="4739550"/>
            <a:ext cx="2256896" cy="19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“3 heures d’épreuves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393628" y="1883119"/>
            <a:ext cx="1259991" cy="522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z="1513" b="1" spc="48">
                <a:solidFill>
                  <a:srgbClr val="F4F4F3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Avant le 13 Janvier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2761086" y="1877650"/>
            <a:ext cx="1438851" cy="522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z="1513" b="1" spc="48">
                <a:solidFill>
                  <a:srgbClr val="F4F4F3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A partir du 10 mars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0045280" y="2011509"/>
            <a:ext cx="1259991" cy="253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z="1513" b="1" spc="48">
                <a:solidFill>
                  <a:srgbClr val="F4F4F3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14 Mai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9853037" y="4250455"/>
            <a:ext cx="2083106" cy="265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b="1" spc="51">
                <a:solidFill>
                  <a:srgbClr val="2B2A2A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Palmares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7595792" y="1838570"/>
            <a:ext cx="1400305" cy="604161"/>
            <a:chOff x="0" y="0"/>
            <a:chExt cx="1530652" cy="66040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530653" cy="660400"/>
            </a:xfrm>
            <a:custGeom>
              <a:avLst/>
              <a:gdLst/>
              <a:ahLst/>
              <a:cxnLst/>
              <a:rect l="l" t="t" r="r" b="b"/>
              <a:pathLst>
                <a:path w="1530653" h="660400">
                  <a:moveTo>
                    <a:pt x="140619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6193" y="0"/>
                  </a:lnTo>
                  <a:cubicBezTo>
                    <a:pt x="1474772" y="0"/>
                    <a:pt x="1530653" y="55880"/>
                    <a:pt x="1530653" y="124460"/>
                  </a:cubicBezTo>
                  <a:lnTo>
                    <a:pt x="1530653" y="535940"/>
                  </a:lnTo>
                  <a:cubicBezTo>
                    <a:pt x="1530653" y="604520"/>
                    <a:pt x="1474772" y="660400"/>
                    <a:pt x="1406193" y="660400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id="92" name="TextBox 92"/>
          <p:cNvSpPr txBox="1"/>
          <p:nvPr/>
        </p:nvSpPr>
        <p:spPr>
          <a:xfrm>
            <a:off x="7665949" y="1854935"/>
            <a:ext cx="1259991" cy="522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9"/>
              </a:lnSpc>
            </a:pPr>
            <a:r>
              <a:rPr lang="en-US" sz="1513" b="1" spc="48">
                <a:solidFill>
                  <a:srgbClr val="F4F4F3"/>
                </a:solidFill>
                <a:latin typeface="Barlow Medium Bold"/>
                <a:ea typeface="Barlow Medium Bold"/>
                <a:cs typeface="Barlow Medium Bold"/>
                <a:sym typeface="Barlow Medium Bold"/>
              </a:rPr>
              <a:t>Avant le 4 Avril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hlinkClick r:id="rId2"/>
            <a:extLst>
              <a:ext uri="{FF2B5EF4-FFF2-40B4-BE49-F238E27FC236}">
                <a16:creationId xmlns:a16="http://schemas.microsoft.com/office/drawing/2014/main" id="{43D100E8-4630-7813-5B9B-B249A1750F12}"/>
              </a:ext>
            </a:extLst>
          </p:cNvPr>
          <p:cNvSpPr/>
          <p:nvPr/>
        </p:nvSpPr>
        <p:spPr>
          <a:xfrm>
            <a:off x="4038600" y="1739152"/>
            <a:ext cx="4114800" cy="699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SUJETS 2015 6ème</a:t>
            </a:r>
          </a:p>
        </p:txBody>
      </p:sp>
      <p:sp>
        <p:nvSpPr>
          <p:cNvPr id="4" name="Rectangle : coins arrondis 3">
            <a:hlinkClick r:id="rId3"/>
            <a:extLst>
              <a:ext uri="{FF2B5EF4-FFF2-40B4-BE49-F238E27FC236}">
                <a16:creationId xmlns:a16="http://schemas.microsoft.com/office/drawing/2014/main" id="{4A1DFFF1-8339-F9A5-998C-280AD84E5445}"/>
              </a:ext>
            </a:extLst>
          </p:cNvPr>
          <p:cNvSpPr/>
          <p:nvPr/>
        </p:nvSpPr>
        <p:spPr>
          <a:xfrm>
            <a:off x="4038600" y="3429000"/>
            <a:ext cx="4114800" cy="699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SUJETS 2015 5ème</a:t>
            </a:r>
          </a:p>
        </p:txBody>
      </p:sp>
      <p:sp>
        <p:nvSpPr>
          <p:cNvPr id="5" name="Rectangle : coins arrondis 4">
            <a:hlinkClick r:id="rId4"/>
            <a:extLst>
              <a:ext uri="{FF2B5EF4-FFF2-40B4-BE49-F238E27FC236}">
                <a16:creationId xmlns:a16="http://schemas.microsoft.com/office/drawing/2014/main" id="{40922F4F-CAF3-FE8D-C670-1EAECDE15F7D}"/>
              </a:ext>
            </a:extLst>
          </p:cNvPr>
          <p:cNvSpPr/>
          <p:nvPr/>
        </p:nvSpPr>
        <p:spPr>
          <a:xfrm>
            <a:off x="4038600" y="5118848"/>
            <a:ext cx="4114800" cy="699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SUJETS 2016 6</a:t>
            </a:r>
            <a:r>
              <a:rPr lang="fr-FR" baseline="30000" dirty="0"/>
              <a:t>ème</a:t>
            </a:r>
            <a:r>
              <a:rPr lang="fr-FR" dirty="0"/>
              <a:t> / 5</a:t>
            </a:r>
            <a:r>
              <a:rPr lang="fr-FR" baseline="30000" dirty="0"/>
              <a:t>ème</a:t>
            </a:r>
            <a:r>
              <a:rPr lang="fr-FR" dirty="0"/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9BAEC1-FF60-1919-EEAD-3AE7C241B9CD}"/>
              </a:ext>
            </a:extLst>
          </p:cNvPr>
          <p:cNvSpPr txBox="1"/>
          <p:nvPr/>
        </p:nvSpPr>
        <p:spPr>
          <a:xfrm>
            <a:off x="1801651" y="443753"/>
            <a:ext cx="8588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EXEMPLES DE SUJETS DES SESSIONS PRECEDENTES</a:t>
            </a:r>
          </a:p>
        </p:txBody>
      </p:sp>
    </p:spTree>
    <p:extLst>
      <p:ext uri="{BB962C8B-B14F-4D97-AF65-F5344CB8AC3E}">
        <p14:creationId xmlns:p14="http://schemas.microsoft.com/office/powerpoint/2010/main" val="2279714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éleste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éles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éles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{DED5C03B-BAD8-0149-8E95-EFD0041C6EFB}tf10001058</Template>
  <TotalTime>632</TotalTime>
  <Words>246</Words>
  <Application>Microsoft Macintosh PowerPoint</Application>
  <PresentationFormat>Grand écran</PresentationFormat>
  <Paragraphs>41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Arial</vt:lpstr>
      <vt:lpstr>Barlow Bold</vt:lpstr>
      <vt:lpstr>Barlow Medium</vt:lpstr>
      <vt:lpstr>Barlow Medium Bold</vt:lpstr>
      <vt:lpstr>Calibri</vt:lpstr>
      <vt:lpstr>Calibri Light</vt:lpstr>
      <vt:lpstr>Times New Roman</vt:lpstr>
      <vt:lpstr>Céleste</vt:lpstr>
      <vt:lpstr>RALLYE GEOSCIENCES 2025 Académie Martinique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GEOSCIENCES 2025</dc:title>
  <dc:creator>Thérésa PERASTE</dc:creator>
  <cp:lastModifiedBy>Thérésa PERASTE</cp:lastModifiedBy>
  <cp:revision>6</cp:revision>
  <dcterms:created xsi:type="dcterms:W3CDTF">2024-09-26T00:55:22Z</dcterms:created>
  <dcterms:modified xsi:type="dcterms:W3CDTF">2024-10-04T00:51:43Z</dcterms:modified>
</cp:coreProperties>
</file>