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423" r:id="rId3"/>
    <p:sldId id="424" r:id="rId4"/>
    <p:sldId id="400" r:id="rId5"/>
    <p:sldId id="401" r:id="rId6"/>
    <p:sldId id="402" r:id="rId7"/>
    <p:sldId id="403" r:id="rId8"/>
    <p:sldId id="415" r:id="rId9"/>
    <p:sldId id="461" r:id="rId10"/>
    <p:sldId id="383" r:id="rId11"/>
    <p:sldId id="413" r:id="rId12"/>
    <p:sldId id="422" r:id="rId13"/>
    <p:sldId id="338" r:id="rId14"/>
    <p:sldId id="391" r:id="rId15"/>
    <p:sldId id="407" r:id="rId16"/>
    <p:sldId id="392" r:id="rId17"/>
    <p:sldId id="404" r:id="rId18"/>
    <p:sldId id="414" r:id="rId19"/>
    <p:sldId id="394" r:id="rId20"/>
    <p:sldId id="395" r:id="rId21"/>
    <p:sldId id="387" r:id="rId22"/>
    <p:sldId id="385" r:id="rId23"/>
    <p:sldId id="396" r:id="rId24"/>
    <p:sldId id="347" r:id="rId25"/>
    <p:sldId id="388" r:id="rId26"/>
    <p:sldId id="397" r:id="rId27"/>
    <p:sldId id="417" r:id="rId28"/>
    <p:sldId id="325" r:id="rId29"/>
    <p:sldId id="405" r:id="rId30"/>
    <p:sldId id="274" r:id="rId31"/>
    <p:sldId id="287" r:id="rId32"/>
    <p:sldId id="327" r:id="rId33"/>
    <p:sldId id="379" r:id="rId34"/>
    <p:sldId id="328" r:id="rId35"/>
    <p:sldId id="290" r:id="rId36"/>
    <p:sldId id="329" r:id="rId37"/>
    <p:sldId id="425" r:id="rId38"/>
    <p:sldId id="295" r:id="rId39"/>
    <p:sldId id="382" r:id="rId40"/>
    <p:sldId id="437" r:id="rId41"/>
    <p:sldId id="441" r:id="rId42"/>
    <p:sldId id="442" r:id="rId43"/>
    <p:sldId id="443" r:id="rId44"/>
    <p:sldId id="444" r:id="rId45"/>
    <p:sldId id="445" r:id="rId46"/>
    <p:sldId id="446" r:id="rId47"/>
    <p:sldId id="447" r:id="rId48"/>
    <p:sldId id="448" r:id="rId49"/>
    <p:sldId id="438" r:id="rId50"/>
    <p:sldId id="439" r:id="rId51"/>
    <p:sldId id="440" r:id="rId52"/>
    <p:sldId id="449" r:id="rId53"/>
    <p:sldId id="450" r:id="rId54"/>
    <p:sldId id="451" r:id="rId55"/>
    <p:sldId id="452" r:id="rId56"/>
    <p:sldId id="453" r:id="rId57"/>
    <p:sldId id="454" r:id="rId58"/>
    <p:sldId id="455" r:id="rId59"/>
    <p:sldId id="456" r:id="rId60"/>
    <p:sldId id="457" r:id="rId61"/>
    <p:sldId id="458" r:id="rId62"/>
    <p:sldId id="308" r:id="rId63"/>
    <p:sldId id="419" r:id="rId64"/>
    <p:sldId id="460" r:id="rId6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-105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mien jaujard" initials="dj" lastIdx="2" clrIdx="0">
    <p:extLst>
      <p:ext uri="{19B8F6BF-5375-455C-9EA6-DF929625EA0E}">
        <p15:presenceInfo xmlns:p15="http://schemas.microsoft.com/office/powerpoint/2012/main" userId="57ff8950dbf034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45" autoAdjust="0"/>
    <p:restoredTop sz="94682" autoAdjust="0"/>
  </p:normalViewPr>
  <p:slideViewPr>
    <p:cSldViewPr>
      <p:cViewPr varScale="1">
        <p:scale>
          <a:sx n="79" d="100"/>
          <a:sy n="79" d="100"/>
        </p:scale>
        <p:origin x="1104" y="7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D3AEF6D-5CAC-4C45-90FB-87F005CD45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961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2B63256-14DE-4047-BB82-B3901D1EF2AA}" type="slidenum">
              <a:rPr lang="fr-FR" smtClean="0">
                <a:latin typeface="Times New Roman" pitchFamily="-105" charset="0"/>
              </a:rPr>
              <a:pPr/>
              <a:t>1</a:t>
            </a:fld>
            <a:endParaRPr lang="fr-FR">
              <a:latin typeface="Times New Roman" pitchFamily="-105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78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>
              <a:latin typeface="Times New Roman" pitchFamily="-105" charset="0"/>
            </a:endParaRPr>
          </a:p>
        </p:txBody>
      </p:sp>
      <p:sp>
        <p:nvSpPr>
          <p:cNvPr id="768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71D63A1-D3E9-4CC4-B7F2-D9D85544F689}" type="slidenum">
              <a:rPr lang="fr-FR" smtClean="0">
                <a:latin typeface="Times New Roman" pitchFamily="-105" charset="0"/>
              </a:rPr>
              <a:pPr/>
              <a:t>13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310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EE509-FDEA-4B6F-92FC-0C6A6010619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847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EE509-FDEA-4B6F-92FC-0C6A6010619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781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>
              <a:latin typeface="Times New Roman" pitchFamily="-105" charset="0"/>
            </a:endParaRPr>
          </a:p>
        </p:txBody>
      </p:sp>
      <p:sp>
        <p:nvSpPr>
          <p:cNvPr id="849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3C1C6E4-D963-43E4-9F8F-F09F13A3B79D}" type="slidenum">
              <a:rPr lang="fr-FR" smtClean="0">
                <a:latin typeface="Times New Roman" pitchFamily="-105" charset="0"/>
              </a:rPr>
              <a:pPr/>
              <a:t>19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40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>
              <a:latin typeface="Times New Roman" pitchFamily="-105" charset="0"/>
            </a:endParaRPr>
          </a:p>
        </p:txBody>
      </p:sp>
      <p:sp>
        <p:nvSpPr>
          <p:cNvPr id="8090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E35DF67-A06C-4D4C-9198-17D2F08D4306}" type="slidenum">
              <a:rPr lang="fr-FR" smtClean="0">
                <a:latin typeface="Times New Roman" pitchFamily="-105" charset="0"/>
              </a:rPr>
              <a:pPr/>
              <a:t>25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02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EA80A1F-216C-49CC-98C9-D81BA1FBC83B}" type="slidenum">
              <a:rPr lang="fr-FR" smtClean="0">
                <a:latin typeface="Times New Roman" pitchFamily="-105" charset="0"/>
              </a:rPr>
              <a:pPr/>
              <a:t>30</a:t>
            </a:fld>
            <a:endParaRPr lang="fr-FR">
              <a:latin typeface="Times New Roman" pitchFamily="-105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958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>
              <a:latin typeface="Times New Roman" pitchFamily="-105" charset="0"/>
            </a:endParaRPr>
          </a:p>
        </p:txBody>
      </p:sp>
      <p:sp>
        <p:nvSpPr>
          <p:cNvPr id="870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778B58C-A399-44DA-B5D9-F10A929DCE23}" type="slidenum">
              <a:rPr lang="fr-FR" smtClean="0">
                <a:latin typeface="Times New Roman" pitchFamily="-105" charset="0"/>
              </a:rPr>
              <a:pPr/>
              <a:t>31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053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>
              <a:latin typeface="Times New Roman" pitchFamily="-105" charset="0"/>
            </a:endParaRPr>
          </a:p>
        </p:txBody>
      </p:sp>
      <p:sp>
        <p:nvSpPr>
          <p:cNvPr id="880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A200F27-3E19-4991-B6C6-AB17C070DA96}" type="slidenum">
              <a:rPr lang="fr-FR" smtClean="0">
                <a:latin typeface="Times New Roman" pitchFamily="-105" charset="0"/>
              </a:rPr>
              <a:pPr/>
              <a:t>33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65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>
              <a:latin typeface="Times New Roman" pitchFamily="-105" charset="0"/>
            </a:endParaRPr>
          </a:p>
        </p:txBody>
      </p:sp>
      <p:sp>
        <p:nvSpPr>
          <p:cNvPr id="8909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41EE07D-1FA1-47A8-91A9-EE5EC3AC9F6B}" type="slidenum">
              <a:rPr lang="fr-FR" smtClean="0">
                <a:latin typeface="Times New Roman" pitchFamily="-105" charset="0"/>
              </a:rPr>
              <a:pPr/>
              <a:t>34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55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>
              <a:latin typeface="Times New Roman" pitchFamily="-105" charset="0"/>
            </a:endParaRPr>
          </a:p>
        </p:txBody>
      </p:sp>
      <p:sp>
        <p:nvSpPr>
          <p:cNvPr id="901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EB1E1A2-5EEC-484E-9A28-D5EB1A0017B9}" type="slidenum">
              <a:rPr lang="fr-FR" smtClean="0">
                <a:latin typeface="Times New Roman" pitchFamily="-105" charset="0"/>
              </a:rPr>
              <a:pPr/>
              <a:t>35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63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>
              <a:latin typeface="Times New Roman" pitchFamily="-105" charset="0"/>
            </a:endParaRPr>
          </a:p>
        </p:txBody>
      </p:sp>
      <p:sp>
        <p:nvSpPr>
          <p:cNvPr id="9216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C56EDE5-5BC7-4D0F-ADAD-A13AAF3B7078}" type="slidenum">
              <a:rPr lang="fr-FR" smtClean="0">
                <a:latin typeface="Times New Roman" pitchFamily="-105" charset="0"/>
              </a:rPr>
              <a:pPr/>
              <a:t>38</a:t>
            </a:fld>
            <a:endParaRPr lang="fr-FR">
              <a:latin typeface="Times New Roman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712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53184-AC96-4210-BB1D-B194C5FFBA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260E5-EB60-4AD0-91E7-93E7B60316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B0FBA-977E-489C-9A7E-EFD5C0260D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F1FF5-4F49-477E-9656-0D46418003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E1D2A-5AF4-4605-B911-F38A13F88D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F4DBB-896E-47A8-9A1C-08DEDCEB6B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7BEAB-93C7-4F17-BF16-EBC8E3BCA7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96827-0C33-4C19-94E6-56C0A7DE58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62BF5-A779-4569-B137-E7675A40CA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8D4E9-F2CA-4FBD-B64E-AF522E7DAB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BEF55-3D91-46F9-9C9A-0B2D33B677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6CF26EAA-58C6-4DA5-9870-2D3A944372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gif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813791"/>
            <a:ext cx="3203575" cy="299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1134194" y="116632"/>
            <a:ext cx="6875611" cy="4616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Calibri" pitchFamily="-105" charset="0"/>
              </a:rPr>
              <a:t>LA DYNAMIQUE INTERNE DE LA TERRE (1</a:t>
            </a:r>
            <a:r>
              <a:rPr lang="fr-FR" b="1" baseline="30000" dirty="0">
                <a:latin typeface="Calibri" pitchFamily="-105" charset="0"/>
              </a:rPr>
              <a:t>ère</a:t>
            </a:r>
            <a:r>
              <a:rPr lang="fr-FR" b="1" dirty="0">
                <a:latin typeface="Calibri" pitchFamily="-105" charset="0"/>
              </a:rPr>
              <a:t> Spé SVT)</a:t>
            </a:r>
          </a:p>
        </p:txBody>
      </p:sp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4" y="4249225"/>
            <a:ext cx="3203575" cy="18496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2074" y="808461"/>
            <a:ext cx="4238625" cy="2389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2" descr="http://planet-terre.ens-lyon.fr/planetterre/objets/Images/geophysique-fonds-oceaniques/geophysique-fonds-oceaniques-0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0" t="84841" r="23229"/>
          <a:stretch/>
        </p:blipFill>
        <p:spPr bwMode="auto">
          <a:xfrm>
            <a:off x="4362074" y="5754983"/>
            <a:ext cx="4232720" cy="3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planet-terre.ens-lyon.fr/planetterre/objets/Images/geophysique-fonds-oceaniques/geophysique-fonds-oceaniques-0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4613"/>
          <a:stretch/>
        </p:blipFill>
        <p:spPr bwMode="auto">
          <a:xfrm>
            <a:off x="4379281" y="3529061"/>
            <a:ext cx="4050344" cy="210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603CA6-2D96-1727-F49C-E5036FECD3C5}"/>
              </a:ext>
            </a:extLst>
          </p:cNvPr>
          <p:cNvSpPr txBox="1"/>
          <p:nvPr/>
        </p:nvSpPr>
        <p:spPr>
          <a:xfrm>
            <a:off x="77532" y="6551468"/>
            <a:ext cx="1156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Damien Jaujard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16C9955F-0792-659D-C052-38990EE35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007" y="6100241"/>
            <a:ext cx="1475656" cy="62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B76B711-2CDC-A073-C980-E01BE5064E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00" t="36000" r="19288" b="43000"/>
          <a:stretch/>
        </p:blipFill>
        <p:spPr>
          <a:xfrm>
            <a:off x="210715" y="260648"/>
            <a:ext cx="8722569" cy="16561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122765-23A7-98BE-7E08-47F1418766E6}"/>
              </a:ext>
            </a:extLst>
          </p:cNvPr>
          <p:cNvSpPr/>
          <p:nvPr/>
        </p:nvSpPr>
        <p:spPr>
          <a:xfrm>
            <a:off x="2627784" y="786476"/>
            <a:ext cx="1008112" cy="288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Cherche pièces détachées désespérément">
            <a:extLst>
              <a:ext uri="{FF2B5EF4-FFF2-40B4-BE49-F238E27FC236}">
                <a16:creationId xmlns:a16="http://schemas.microsoft.com/office/drawing/2014/main" id="{2F8E6F01-C1B7-EABF-DD94-FABB6EC92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76872"/>
            <a:ext cx="505449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6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2976FC6-44DD-C4F1-0118-8B578EC07E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00" t="23400" r="18500" b="44400"/>
          <a:stretch/>
        </p:blipFill>
        <p:spPr>
          <a:xfrm>
            <a:off x="0" y="260647"/>
            <a:ext cx="6804248" cy="19562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F380B7-7FBB-5737-3FD0-2F5154474A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00" t="15001" r="18500" b="48600"/>
          <a:stretch/>
        </p:blipFill>
        <p:spPr>
          <a:xfrm>
            <a:off x="0" y="2348880"/>
            <a:ext cx="6868458" cy="22322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C98EA9-0E98-4A81-9E28-7C3B4216F4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678" t="72399" r="19288" b="11126"/>
          <a:stretch/>
        </p:blipFill>
        <p:spPr>
          <a:xfrm>
            <a:off x="98954" y="5661247"/>
            <a:ext cx="6849310" cy="10398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07BE5F-A204-3E66-E21F-C88F081DB1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00" t="20600" r="19288" b="66800"/>
          <a:stretch/>
        </p:blipFill>
        <p:spPr>
          <a:xfrm>
            <a:off x="850" y="4857158"/>
            <a:ext cx="7058134" cy="804090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1898B828-6297-B5DC-C5F9-C55099A9D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9703" y="621346"/>
            <a:ext cx="2016225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</a:t>
            </a:r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I-Apport de la sismologie dans la connaissance de la structure interne de la Terre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79A5BA8F-BB07-33EF-281F-322E5A30D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9701" y="3184982"/>
            <a:ext cx="2016225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</a:t>
            </a:r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II-Caractérisation du mouvement des plaques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70980D11-31F8-9B47-B921-45CEA7AC7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9702" y="5256175"/>
            <a:ext cx="2016225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</a:t>
            </a:r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III-Lien entre le mouvement des plaques et la convection</a:t>
            </a:r>
          </a:p>
        </p:txBody>
      </p:sp>
    </p:spTree>
    <p:extLst>
      <p:ext uri="{BB962C8B-B14F-4D97-AF65-F5344CB8AC3E}">
        <p14:creationId xmlns:p14="http://schemas.microsoft.com/office/powerpoint/2010/main" val="409197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kordonnier.fr/local/cache-vignettes/L440xH331/jpg_41192d1205115e0f-206d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175"/>
            <a:ext cx="4500563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nte-serveur.univ-lyon1.fr/geosciences/geodyn_int/sismo/ondevol/images/HodoCon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924175"/>
            <a:ext cx="2671763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3929063" cy="14335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Vp V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125538"/>
            <a:ext cx="273685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DD8F4E45-5775-B4FE-C62E-4A575D9A6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170" y="164455"/>
            <a:ext cx="70483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</a:t>
            </a:r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I-Apport de la sismologie dans la connaissance de la structure interne de la Terre</a:t>
            </a:r>
          </a:p>
        </p:txBody>
      </p:sp>
    </p:spTree>
    <p:extLst>
      <p:ext uri="{BB962C8B-B14F-4D97-AF65-F5344CB8AC3E}">
        <p14:creationId xmlns:p14="http://schemas.microsoft.com/office/powerpoint/2010/main" val="358967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" descr="http://junon.u-3mrs.fr/ms01w004/data/20011114/mst/Geomus/Image3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0" b="40775"/>
          <a:stretch>
            <a:fillRect/>
          </a:stretch>
        </p:blipFill>
        <p:spPr bwMode="auto">
          <a:xfrm>
            <a:off x="0" y="476250"/>
            <a:ext cx="45212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crdp.ac-amiens.fr/crdp/seismes/Images/g/trajectoire_rais_sismique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49725"/>
            <a:ext cx="376078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avec flèche 6"/>
          <p:cNvCxnSpPr/>
          <p:nvPr/>
        </p:nvCxnSpPr>
        <p:spPr>
          <a:xfrm>
            <a:off x="5148263" y="836613"/>
            <a:ext cx="374491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5148263" y="836613"/>
            <a:ext cx="0" cy="20161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libre 11"/>
          <p:cNvSpPr/>
          <p:nvPr/>
        </p:nvSpPr>
        <p:spPr>
          <a:xfrm>
            <a:off x="5295900" y="1044575"/>
            <a:ext cx="3236913" cy="1473200"/>
          </a:xfrm>
          <a:custGeom>
            <a:avLst/>
            <a:gdLst>
              <a:gd name="connsiteX0" fmla="*/ 0 w 3277589"/>
              <a:gd name="connsiteY0" fmla="*/ 0 h 1472540"/>
              <a:gd name="connsiteX1" fmla="*/ 641267 w 3277589"/>
              <a:gd name="connsiteY1" fmla="*/ 1068779 h 1472540"/>
              <a:gd name="connsiteX2" fmla="*/ 1650670 w 3277589"/>
              <a:gd name="connsiteY2" fmla="*/ 1460665 h 1472540"/>
              <a:gd name="connsiteX3" fmla="*/ 2755075 w 3277589"/>
              <a:gd name="connsiteY3" fmla="*/ 997527 h 1472540"/>
              <a:gd name="connsiteX4" fmla="*/ 3277589 w 3277589"/>
              <a:gd name="connsiteY4" fmla="*/ 23751 h 14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7589" h="1472540">
                <a:moveTo>
                  <a:pt x="0" y="0"/>
                </a:moveTo>
                <a:cubicBezTo>
                  <a:pt x="183077" y="412667"/>
                  <a:pt x="366155" y="825335"/>
                  <a:pt x="641267" y="1068779"/>
                </a:cubicBezTo>
                <a:cubicBezTo>
                  <a:pt x="916379" y="1312223"/>
                  <a:pt x="1298369" y="1472540"/>
                  <a:pt x="1650670" y="1460665"/>
                </a:cubicBezTo>
                <a:cubicBezTo>
                  <a:pt x="2002971" y="1448790"/>
                  <a:pt x="2483922" y="1237013"/>
                  <a:pt x="2755075" y="997527"/>
                </a:cubicBezTo>
                <a:cubicBezTo>
                  <a:pt x="3026228" y="758041"/>
                  <a:pt x="3151908" y="390896"/>
                  <a:pt x="3277589" y="23751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4787900" y="2565400"/>
            <a:ext cx="293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1400"/>
              <a:t>Z</a:t>
            </a:r>
          </a:p>
        </p:txBody>
      </p:sp>
      <p:cxnSp>
        <p:nvCxnSpPr>
          <p:cNvPr id="16" name="Connecteur droit 15"/>
          <p:cNvCxnSpPr/>
          <p:nvPr/>
        </p:nvCxnSpPr>
        <p:spPr>
          <a:xfrm>
            <a:off x="6911975" y="836613"/>
            <a:ext cx="0" cy="165576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6948488" y="24923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1400"/>
              <a:t>Z </a:t>
            </a:r>
            <a:r>
              <a:rPr lang="fr-FR" sz="1400" baseline="-25000"/>
              <a:t>max</a:t>
            </a:r>
          </a:p>
        </p:txBody>
      </p:sp>
      <p:sp>
        <p:nvSpPr>
          <p:cNvPr id="20" name="Ellipse 19"/>
          <p:cNvSpPr/>
          <p:nvPr/>
        </p:nvSpPr>
        <p:spPr>
          <a:xfrm flipV="1">
            <a:off x="6892925" y="2479675"/>
            <a:ext cx="44450" cy="460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15371" name="Picture 10" descr="http://junon.u-3mrs.fr/ms01w004/data/20011114/mst/Geomus/Image37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92" r="19975"/>
          <a:stretch>
            <a:fillRect/>
          </a:stretch>
        </p:blipFill>
        <p:spPr bwMode="auto">
          <a:xfrm>
            <a:off x="395288" y="2708275"/>
            <a:ext cx="38227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6372225" y="2852738"/>
            <a:ext cx="135890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1800"/>
              <a:t>P = 1/V</a:t>
            </a:r>
            <a:r>
              <a:rPr lang="fr-FR" sz="1800" baseline="-25000"/>
              <a:t>(Zmax)</a:t>
            </a:r>
          </a:p>
        </p:txBody>
      </p:sp>
      <p:pic>
        <p:nvPicPr>
          <p:cNvPr id="26" name="Picture 6" descr="http://nte-serveur.univ-lyon1.fr/geosciences/geodyn_int/sismo/ondevol/images/HodoCon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3663950"/>
            <a:ext cx="2338387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llipse 24"/>
          <p:cNvSpPr/>
          <p:nvPr/>
        </p:nvSpPr>
        <p:spPr>
          <a:xfrm flipV="1">
            <a:off x="6372225" y="4941888"/>
            <a:ext cx="46038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cxnSp>
        <p:nvCxnSpPr>
          <p:cNvPr id="28" name="Connecteur droit 27"/>
          <p:cNvCxnSpPr/>
          <p:nvPr/>
        </p:nvCxnSpPr>
        <p:spPr>
          <a:xfrm flipV="1">
            <a:off x="6089650" y="4806950"/>
            <a:ext cx="647700" cy="2873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>
            <a:spLocks noChangeArrowheads="1"/>
          </p:cNvSpPr>
          <p:nvPr/>
        </p:nvSpPr>
        <p:spPr bwMode="auto">
          <a:xfrm>
            <a:off x="7164388" y="4868863"/>
            <a:ext cx="115252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1800"/>
              <a:t>P = dT/dD</a:t>
            </a:r>
            <a:endParaRPr lang="fr-FR" sz="1800" baseline="-25000"/>
          </a:p>
        </p:txBody>
      </p:sp>
    </p:spTree>
    <p:extLst>
      <p:ext uri="{BB962C8B-B14F-4D97-AF65-F5344CB8AC3E}">
        <p14:creationId xmlns:p14="http://schemas.microsoft.com/office/powerpoint/2010/main" val="92973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0" grpId="0" animBg="1"/>
      <p:bldP spid="22" grpId="0" animBg="1"/>
      <p:bldP spid="25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4" descr="PREM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49275"/>
            <a:ext cx="6697662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2699792" y="1208088"/>
            <a:ext cx="431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4067944" y="1208088"/>
            <a:ext cx="431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6" name="ZoneTexte 7"/>
          <p:cNvSpPr txBox="1">
            <a:spLocks noChangeArrowheads="1"/>
          </p:cNvSpPr>
          <p:nvPr/>
        </p:nvSpPr>
        <p:spPr bwMode="auto">
          <a:xfrm>
            <a:off x="2195513" y="1052513"/>
            <a:ext cx="500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1400" dirty="0">
                <a:latin typeface="DINMittelschrift" pitchFamily="34" charset="0"/>
              </a:rPr>
              <a:t>LVZ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852459" y="1287076"/>
            <a:ext cx="16862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DINMittelschrift" pitchFamily="34" charset="0"/>
                <a:ea typeface="ＭＳ Ｐゴシック" panose="020B0600070205080204" pitchFamily="34" charset="-128"/>
              </a:rPr>
              <a:t>« </a:t>
            </a:r>
            <a:r>
              <a:rPr lang="fr-FR" sz="1200" dirty="0" err="1">
                <a:latin typeface="DINMittelschrift" pitchFamily="34" charset="0"/>
                <a:ea typeface="ＭＳ Ｐゴシック" panose="020B0600070205080204" pitchFamily="34" charset="-128"/>
              </a:rPr>
              <a:t>Low</a:t>
            </a:r>
            <a:r>
              <a:rPr lang="fr-FR" sz="1200" dirty="0">
                <a:latin typeface="DINMittelschrift" pitchFamily="34" charset="0"/>
                <a:ea typeface="ＭＳ Ｐゴシック" panose="020B0600070205080204" pitchFamily="34" charset="-128"/>
              </a:rPr>
              <a:t> </a:t>
            </a:r>
            <a:r>
              <a:rPr lang="fr-FR" sz="1200" dirty="0" err="1">
                <a:latin typeface="DINMittelschrift" pitchFamily="34" charset="0"/>
                <a:ea typeface="ＭＳ Ｐゴシック" panose="020B0600070205080204" pitchFamily="34" charset="-128"/>
              </a:rPr>
              <a:t>Velocity</a:t>
            </a:r>
            <a:r>
              <a:rPr lang="fr-FR" sz="1200" dirty="0">
                <a:latin typeface="DINMittelschrift" pitchFamily="34" charset="0"/>
                <a:ea typeface="ＭＳ Ｐゴシック" panose="020B0600070205080204" pitchFamily="34" charset="-128"/>
              </a:rPr>
              <a:t> Zone »</a:t>
            </a:r>
          </a:p>
        </p:txBody>
      </p:sp>
    </p:spTree>
    <p:extLst>
      <p:ext uri="{BB962C8B-B14F-4D97-AF65-F5344CB8AC3E}">
        <p14:creationId xmlns:p14="http://schemas.microsoft.com/office/powerpoint/2010/main" val="281863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2" t="24210" r="18204" b="19090"/>
          <a:stretch>
            <a:fillRect/>
          </a:stretch>
        </p:blipFill>
        <p:spPr bwMode="auto">
          <a:xfrm>
            <a:off x="1691680" y="1124744"/>
            <a:ext cx="5866577" cy="400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Vp V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589240"/>
            <a:ext cx="273685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5"/>
          <p:cNvSpPr txBox="1">
            <a:spLocks noChangeArrowheads="1"/>
          </p:cNvSpPr>
          <p:nvPr/>
        </p:nvSpPr>
        <p:spPr bwMode="auto">
          <a:xfrm>
            <a:off x="395536" y="170690"/>
            <a:ext cx="3232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20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La LVZ = manteau très ductile</a:t>
            </a:r>
          </a:p>
        </p:txBody>
      </p:sp>
    </p:spTree>
    <p:extLst>
      <p:ext uri="{BB962C8B-B14F-4D97-AF65-F5344CB8AC3E}">
        <p14:creationId xmlns:p14="http://schemas.microsoft.com/office/powerpoint/2010/main" val="259409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41FEEE-475A-483C-A3F2-083B0BE75EF8}"/>
              </a:ext>
            </a:extLst>
          </p:cNvPr>
          <p:cNvSpPr txBox="1"/>
          <p:nvPr/>
        </p:nvSpPr>
        <p:spPr>
          <a:xfrm>
            <a:off x="376781" y="188640"/>
            <a:ext cx="8371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u="sng" dirty="0">
                <a:solidFill>
                  <a:schemeClr val="accent2">
                    <a:lumMod val="75000"/>
                  </a:schemeClr>
                </a:solidFill>
              </a:rPr>
              <a:t>BO</a:t>
            </a: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 : « Les informations tirées du trajet et de la vitesse des ondes sismiques permettent de comprendre la structure interne de la Terre (croûte – manteau – noyau ; modèle sismique PREM (Preliminary Reference </a:t>
            </a:r>
            <a:r>
              <a:rPr lang="fr-FR" sz="1400" b="1" dirty="0" err="1">
                <a:solidFill>
                  <a:schemeClr val="accent2">
                    <a:lumMod val="75000"/>
                  </a:schemeClr>
                </a:solidFill>
              </a:rPr>
              <a:t>Earth</a:t>
            </a: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 Model), comportement mécanique du manteau permettant de distinguer lithosphère et asthénosphère ; état du noyau externe liquide et du noyau interne solide). 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43272C-FD8B-42B9-9C5C-C0C402FF85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2" t="64000" r="15350" b="20600"/>
          <a:stretch/>
        </p:blipFill>
        <p:spPr>
          <a:xfrm>
            <a:off x="467544" y="1216819"/>
            <a:ext cx="8064896" cy="1008112"/>
          </a:xfrm>
          <a:prstGeom prst="rect">
            <a:avLst/>
          </a:prstGeom>
        </p:spPr>
      </p:pic>
      <p:pic>
        <p:nvPicPr>
          <p:cNvPr id="4" name="Picture 4" descr="http://baudolino.free.fr/Noyau/ombre.JPG">
            <a:extLst>
              <a:ext uri="{FF2B5EF4-FFF2-40B4-BE49-F238E27FC236}">
                <a16:creationId xmlns:a16="http://schemas.microsoft.com/office/drawing/2014/main" id="{4D0E0CA6-97B7-4AFE-9922-D612A326FA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5"/>
          <a:stretch/>
        </p:blipFill>
        <p:spPr bwMode="auto">
          <a:xfrm>
            <a:off x="3170" y="3756682"/>
            <a:ext cx="5433874" cy="30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2">
            <a:extLst>
              <a:ext uri="{FF2B5EF4-FFF2-40B4-BE49-F238E27FC236}">
                <a16:creationId xmlns:a16="http://schemas.microsoft.com/office/drawing/2014/main" id="{7EF3EB5F-B0B2-4B3E-B305-0A7BCD3A9A38}"/>
              </a:ext>
            </a:extLst>
          </p:cNvPr>
          <p:cNvGrpSpPr>
            <a:grpSpLocks/>
          </p:cNvGrpSpPr>
          <p:nvPr/>
        </p:nvGrpSpPr>
        <p:grpSpPr bwMode="auto">
          <a:xfrm>
            <a:off x="107504" y="2224932"/>
            <a:ext cx="3159335" cy="1988352"/>
            <a:chOff x="0" y="115888"/>
            <a:chExt cx="5191125" cy="3267075"/>
          </a:xfrm>
        </p:grpSpPr>
        <p:pic>
          <p:nvPicPr>
            <p:cNvPr id="6" name="Picture 6" descr="http://svt.ac-dijon.fr/schemassvt/IMG/zones_ombre-545x343.jpg">
              <a:extLst>
                <a:ext uri="{FF2B5EF4-FFF2-40B4-BE49-F238E27FC236}">
                  <a16:creationId xmlns:a16="http://schemas.microsoft.com/office/drawing/2014/main" id="{DA42D9E0-A1DB-4F94-B45E-DF3FA186F7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5888"/>
              <a:ext cx="5191125" cy="326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Étoile à 5 branches 1">
              <a:extLst>
                <a:ext uri="{FF2B5EF4-FFF2-40B4-BE49-F238E27FC236}">
                  <a16:creationId xmlns:a16="http://schemas.microsoft.com/office/drawing/2014/main" id="{A9808B92-4EDD-4D20-9159-23333DF9A6E5}"/>
                </a:ext>
              </a:extLst>
            </p:cNvPr>
            <p:cNvSpPr/>
            <p:nvPr/>
          </p:nvSpPr>
          <p:spPr>
            <a:xfrm>
              <a:off x="1403350" y="1341438"/>
              <a:ext cx="144463" cy="14287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8" name="Étoile à 5 branches 5">
              <a:extLst>
                <a:ext uri="{FF2B5EF4-FFF2-40B4-BE49-F238E27FC236}">
                  <a16:creationId xmlns:a16="http://schemas.microsoft.com/office/drawing/2014/main" id="{D65F980E-3F79-4660-999D-4D6AA9158F68}"/>
                </a:ext>
              </a:extLst>
            </p:cNvPr>
            <p:cNvSpPr/>
            <p:nvPr/>
          </p:nvSpPr>
          <p:spPr>
            <a:xfrm>
              <a:off x="188913" y="3173413"/>
              <a:ext cx="144462" cy="144462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pic>
        <p:nvPicPr>
          <p:cNvPr id="9" name="Picture 6" descr="http://www.ac-grenoble.fr/svt/SITE/prof/peda/TP/laser/laser.jpg">
            <a:extLst>
              <a:ext uri="{FF2B5EF4-FFF2-40B4-BE49-F238E27FC236}">
                <a16:creationId xmlns:a16="http://schemas.microsoft.com/office/drawing/2014/main" id="{3C5E31F8-B282-4603-A5D8-F90CDFC36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3153075"/>
            <a:ext cx="3240360" cy="3673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52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ellules à Enclumes de Diamant (CED) - Réseau HP">
            <a:extLst>
              <a:ext uri="{FF2B5EF4-FFF2-40B4-BE49-F238E27FC236}">
                <a16:creationId xmlns:a16="http://schemas.microsoft.com/office/drawing/2014/main" id="{80BE3771-7258-D599-A2A6-7D9717628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175" y="137094"/>
            <a:ext cx="1571531" cy="170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asalte avec nodule de péridotite">
            <a:extLst>
              <a:ext uri="{FF2B5EF4-FFF2-40B4-BE49-F238E27FC236}">
                <a16:creationId xmlns:a16="http://schemas.microsoft.com/office/drawing/2014/main" id="{5789A4FC-F9D1-4075-3F60-66E3FC61D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189" y="2444069"/>
            <a:ext cx="1728219" cy="172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11C237-0131-C5DB-8C29-533A041B22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375" t="29000" r="48425" b="36000"/>
          <a:stretch/>
        </p:blipFill>
        <p:spPr>
          <a:xfrm>
            <a:off x="5714705" y="297470"/>
            <a:ext cx="2759347" cy="2155740"/>
          </a:xfrm>
          <a:prstGeom prst="rect">
            <a:avLst/>
          </a:prstGeom>
        </p:spPr>
      </p:pic>
      <p:pic>
        <p:nvPicPr>
          <p:cNvPr id="4102" name="Picture 6" descr="Images de Entonnoir Forme – Téléchargement gratuit sur Freepik">
            <a:extLst>
              <a:ext uri="{FF2B5EF4-FFF2-40B4-BE49-F238E27FC236}">
                <a16:creationId xmlns:a16="http://schemas.microsoft.com/office/drawing/2014/main" id="{195B83FE-81BA-4854-06C2-D2DBCB6AC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99" y="3370632"/>
            <a:ext cx="2405261" cy="240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 : en arc 5">
            <a:extLst>
              <a:ext uri="{FF2B5EF4-FFF2-40B4-BE49-F238E27FC236}">
                <a16:creationId xmlns:a16="http://schemas.microsoft.com/office/drawing/2014/main" id="{F6AB9B72-B30D-7826-CF27-D496079960D3}"/>
              </a:ext>
            </a:extLst>
          </p:cNvPr>
          <p:cNvCxnSpPr>
            <a:cxnSpLocks/>
          </p:cNvCxnSpPr>
          <p:nvPr/>
        </p:nvCxnSpPr>
        <p:spPr>
          <a:xfrm rot="16200000" flipH="1">
            <a:off x="2484134" y="2552897"/>
            <a:ext cx="1999154" cy="871040"/>
          </a:xfrm>
          <a:prstGeom prst="curvedConnector3">
            <a:avLst>
              <a:gd name="adj1" fmla="val -11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14D329B-AA58-757F-1470-2F3592AFD873}"/>
              </a:ext>
            </a:extLst>
          </p:cNvPr>
          <p:cNvCxnSpPr/>
          <p:nvPr/>
        </p:nvCxnSpPr>
        <p:spPr>
          <a:xfrm>
            <a:off x="4139952" y="1844824"/>
            <a:ext cx="0" cy="21431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rc 21">
            <a:extLst>
              <a:ext uri="{FF2B5EF4-FFF2-40B4-BE49-F238E27FC236}">
                <a16:creationId xmlns:a16="http://schemas.microsoft.com/office/drawing/2014/main" id="{DFDD06C2-F907-AF3C-8091-930A330363BB}"/>
              </a:ext>
            </a:extLst>
          </p:cNvPr>
          <p:cNvCxnSpPr>
            <a:cxnSpLocks/>
          </p:cNvCxnSpPr>
          <p:nvPr/>
        </p:nvCxnSpPr>
        <p:spPr>
          <a:xfrm rot="10800000" flipV="1">
            <a:off x="4360675" y="1451978"/>
            <a:ext cx="1354031" cy="2553085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6" name="Connecteur : en arc 4105">
            <a:extLst>
              <a:ext uri="{FF2B5EF4-FFF2-40B4-BE49-F238E27FC236}">
                <a16:creationId xmlns:a16="http://schemas.microsoft.com/office/drawing/2014/main" id="{98A964FD-C7B6-48FE-762D-8735099B3A3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11287" y="3025745"/>
            <a:ext cx="1542905" cy="969590"/>
          </a:xfrm>
          <a:prstGeom prst="curvedConnector3">
            <a:avLst>
              <a:gd name="adj1" fmla="val 99178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17" name="Picture 8" descr="Structure interne de la Terre Photo Stock - Alamy">
            <a:extLst>
              <a:ext uri="{FF2B5EF4-FFF2-40B4-BE49-F238E27FC236}">
                <a16:creationId xmlns:a16="http://schemas.microsoft.com/office/drawing/2014/main" id="{0CDCF24C-49B2-805F-41AF-F8582BD8CB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835"/>
          <a:stretch/>
        </p:blipFill>
        <p:spPr bwMode="auto">
          <a:xfrm>
            <a:off x="3571635" y="5441198"/>
            <a:ext cx="1394246" cy="135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8132D2-E702-C6E3-B514-FBCE6540AEA2}"/>
              </a:ext>
            </a:extLst>
          </p:cNvPr>
          <p:cNvSpPr txBox="1"/>
          <p:nvPr/>
        </p:nvSpPr>
        <p:spPr>
          <a:xfrm>
            <a:off x="5037690" y="6042399"/>
            <a:ext cx="1404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… au modèle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BF657-8A4D-2AB0-CBC0-B82DE8EE45CE}"/>
              </a:ext>
            </a:extLst>
          </p:cNvPr>
          <p:cNvSpPr txBox="1"/>
          <p:nvPr/>
        </p:nvSpPr>
        <p:spPr>
          <a:xfrm>
            <a:off x="946529" y="3007356"/>
            <a:ext cx="1596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Des données…</a:t>
            </a:r>
          </a:p>
        </p:txBody>
      </p:sp>
      <p:pic>
        <p:nvPicPr>
          <p:cNvPr id="7" name="Picture 4" descr="http://kordonnier.fr/local/cache-vignettes/L440xH331/jpg_41192d1205115e0f-206db.jpg">
            <a:extLst>
              <a:ext uri="{FF2B5EF4-FFF2-40B4-BE49-F238E27FC236}">
                <a16:creationId xmlns:a16="http://schemas.microsoft.com/office/drawing/2014/main" id="{EB13CEF2-C8A4-B28E-EAB1-B19CA2D6C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1" y="355606"/>
            <a:ext cx="3063938" cy="230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6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1-marqueurs géodynamiques\1-La dynamique interne de la Terre\schémas\fig. 1.11 NUVEL 1A\NUVE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558" y="2325876"/>
            <a:ext cx="8034858" cy="4631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nuvel 1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5" y="621136"/>
            <a:ext cx="6120656" cy="182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475656" y="2628201"/>
            <a:ext cx="1082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EURASIE</a:t>
            </a:r>
          </a:p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FIXE</a:t>
            </a:r>
          </a:p>
        </p:txBody>
      </p:sp>
      <p:sp>
        <p:nvSpPr>
          <p:cNvPr id="6" name="Rectangle 5"/>
          <p:cNvSpPr/>
          <p:nvPr/>
        </p:nvSpPr>
        <p:spPr>
          <a:xfrm>
            <a:off x="3022327" y="1701256"/>
            <a:ext cx="122413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508103" y="6192688"/>
            <a:ext cx="1019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10 cm / an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95535" y="6264696"/>
            <a:ext cx="1457258" cy="46166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NUVEL 1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5536" y="1054477"/>
            <a:ext cx="1404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Les modèles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cinématiques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3D3200C5-5255-2E94-FB30-60D46A9CB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58" y="117459"/>
            <a:ext cx="4102955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</a:t>
            </a:r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II-Caractérisation du mouvement des plaques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D99AAD-EDBE-459D-B577-A5CEA79135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1" t="17801" r="35825" b="13601"/>
          <a:stretch/>
        </p:blipFill>
        <p:spPr>
          <a:xfrm>
            <a:off x="1763688" y="567455"/>
            <a:ext cx="5184576" cy="6048672"/>
          </a:xfrm>
          <a:prstGeom prst="rect">
            <a:avLst/>
          </a:prstGeom>
        </p:spPr>
      </p:pic>
      <p:sp>
        <p:nvSpPr>
          <p:cNvPr id="7" name="ZoneTexte 12">
            <a:extLst>
              <a:ext uri="{FF2B5EF4-FFF2-40B4-BE49-F238E27FC236}">
                <a16:creationId xmlns:a16="http://schemas.microsoft.com/office/drawing/2014/main" id="{35F72AC1-1CC3-4548-81BD-46D90A6F4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38118"/>
            <a:ext cx="47723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Les « mécanismes focaux » : </a:t>
            </a:r>
            <a:r>
              <a:rPr lang="fr-FR" sz="1600" dirty="0">
                <a:latin typeface="Calibri" pitchFamily="-105" charset="0"/>
                <a:cs typeface="Calibri" pitchFamily="-105" charset="0"/>
              </a:rPr>
              <a:t>les</a:t>
            </a:r>
            <a:r>
              <a:rPr lang="fr-FR" sz="16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mécanismes aux foyers</a:t>
            </a:r>
          </a:p>
        </p:txBody>
      </p:sp>
    </p:spTree>
    <p:extLst>
      <p:ext uri="{BB962C8B-B14F-4D97-AF65-F5344CB8AC3E}">
        <p14:creationId xmlns:p14="http://schemas.microsoft.com/office/powerpoint/2010/main" val="3333689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24CCBE8-C00F-46A2-8769-23E568A1F6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7" t="19201" r="28738" b="5200"/>
          <a:stretch/>
        </p:blipFill>
        <p:spPr>
          <a:xfrm>
            <a:off x="1403648" y="151405"/>
            <a:ext cx="6555189" cy="655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63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2" descr="âge des fonds océaniqu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81044"/>
            <a:ext cx="8644830" cy="4746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12"/>
          <p:cNvSpPr txBox="1">
            <a:spLocks noChangeArrowheads="1"/>
          </p:cNvSpPr>
          <p:nvPr/>
        </p:nvSpPr>
        <p:spPr bwMode="auto">
          <a:xfrm>
            <a:off x="1240799" y="730250"/>
            <a:ext cx="66624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Arial" pitchFamily="34" charset="0"/>
                <a:ea typeface="Calibri" pitchFamily="-105" charset="0"/>
                <a:cs typeface="Arial" pitchFamily="34" charset="0"/>
              </a:rPr>
              <a:t>Le « taux d’expansion » : interprétation des âges des fonds océaniques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487466" y="6237312"/>
            <a:ext cx="3903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ea typeface="Calibri" pitchFamily="-105" charset="0"/>
                <a:cs typeface="Arial" pitchFamily="34" charset="0"/>
              </a:rPr>
              <a:t>Comment ces âges sont-ils déterminés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ouss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237" y="620688"/>
            <a:ext cx="2664296" cy="2202648"/>
          </a:xfrm>
          <a:prstGeom prst="rect">
            <a:avLst/>
          </a:prstGeom>
          <a:noFill/>
        </p:spPr>
      </p:pic>
      <p:pic>
        <p:nvPicPr>
          <p:cNvPr id="4" name="Picture 7" descr="peau de zeb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5513" y="332656"/>
            <a:ext cx="4408487" cy="5791200"/>
          </a:xfrm>
          <a:prstGeom prst="rect">
            <a:avLst/>
          </a:prstGeom>
          <a:noFill/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78852"/>
            <a:ext cx="3759080" cy="2877746"/>
          </a:xfrm>
          <a:prstGeom prst="rect">
            <a:avLst/>
          </a:prstGeom>
        </p:spPr>
      </p:pic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444260" y="147990"/>
            <a:ext cx="20874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Arial" pitchFamily="34" charset="0"/>
                <a:ea typeface="Calibri" pitchFamily="-105" charset="0"/>
                <a:cs typeface="Arial" pitchFamily="34" charset="0"/>
              </a:rPr>
              <a:t>Le paléomagnétisme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4FFD893-0713-4563-9E42-B6562554FD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91" t="16401" r="37399" b="20361"/>
          <a:stretch/>
        </p:blipFill>
        <p:spPr>
          <a:xfrm>
            <a:off x="2195735" y="476672"/>
            <a:ext cx="4464496" cy="35283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C69876-631A-4310-B1F0-4F2ABB26BE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38" t="34600" r="30313" b="17800"/>
          <a:stretch/>
        </p:blipFill>
        <p:spPr>
          <a:xfrm>
            <a:off x="1450241" y="4077072"/>
            <a:ext cx="5955485" cy="2664296"/>
          </a:xfrm>
          <a:prstGeom prst="rect">
            <a:avLst/>
          </a:prstGeom>
        </p:spPr>
      </p:pic>
      <p:sp>
        <p:nvSpPr>
          <p:cNvPr id="4" name="ZoneTexte 12">
            <a:extLst>
              <a:ext uri="{FF2B5EF4-FFF2-40B4-BE49-F238E27FC236}">
                <a16:creationId xmlns:a16="http://schemas.microsoft.com/office/drawing/2014/main" id="{9EEBF7AE-D757-4587-B7D6-BA2290DFB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260" y="147990"/>
            <a:ext cx="20874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Arial" pitchFamily="34" charset="0"/>
                <a:ea typeface="Calibri" pitchFamily="-105" charset="0"/>
                <a:cs typeface="Arial" pitchFamily="34" charset="0"/>
              </a:rPr>
              <a:t>Le paléomagnétisme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5C672A-82AE-4063-8872-36A0723825BD}"/>
              </a:ext>
            </a:extLst>
          </p:cNvPr>
          <p:cNvSpPr txBox="1"/>
          <p:nvPr/>
        </p:nvSpPr>
        <p:spPr>
          <a:xfrm>
            <a:off x="4418473" y="134333"/>
            <a:ext cx="464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Arial" pitchFamily="34" charset="0"/>
                <a:ea typeface="Calibri" pitchFamily="-105" charset="0"/>
                <a:cs typeface="Arial" pitchFamily="34" charset="0"/>
              </a:rPr>
              <a:t>…attention à ne pas renforcer les obstacles </a:t>
            </a:r>
          </a:p>
        </p:txBody>
      </p:sp>
    </p:spTree>
    <p:extLst>
      <p:ext uri="{BB962C8B-B14F-4D97-AF65-F5344CB8AC3E}">
        <p14:creationId xmlns:p14="http://schemas.microsoft.com/office/powerpoint/2010/main" val="19187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aléomag"/>
          <p:cNvPicPr>
            <a:picLocks noChangeAspect="1" noChangeArrowheads="1"/>
          </p:cNvPicPr>
          <p:nvPr/>
        </p:nvPicPr>
        <p:blipFill>
          <a:blip r:embed="rId3" cstate="print"/>
          <a:srcRect r="68950"/>
          <a:stretch>
            <a:fillRect/>
          </a:stretch>
        </p:blipFill>
        <p:spPr bwMode="auto">
          <a:xfrm>
            <a:off x="4427984" y="188640"/>
            <a:ext cx="1944216" cy="3386138"/>
          </a:xfrm>
          <a:prstGeom prst="rect">
            <a:avLst/>
          </a:prstGeom>
          <a:noFill/>
        </p:spPr>
      </p:pic>
      <p:pic>
        <p:nvPicPr>
          <p:cNvPr id="5" name="Picture 6" descr="magnet dorsa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60648"/>
            <a:ext cx="2685657" cy="288208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Image 7" descr="anomali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88640"/>
            <a:ext cx="4283968" cy="384376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97768" y="4365104"/>
            <a:ext cx="3888432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La vitesse d’ouverture des </a:t>
            </a:r>
          </a:p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dorsales </a:t>
            </a:r>
          </a:p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océaniques est </a:t>
            </a:r>
          </a:p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moyennée sur les </a:t>
            </a:r>
          </a:p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3 derniers millions d’années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2987824" y="3068960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1259632" y="3068960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035" y="2488094"/>
            <a:ext cx="5380202" cy="4235425"/>
          </a:xfrm>
          <a:prstGeom prst="rect">
            <a:avLst/>
          </a:prstGeom>
        </p:spPr>
      </p:pic>
      <p:pic>
        <p:nvPicPr>
          <p:cNvPr id="3" name="Picture 2" descr="http://svtcharlie.free.fr/1s/AgeOcean/img/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32"/>
          <a:stretch/>
        </p:blipFill>
        <p:spPr bwMode="auto">
          <a:xfrm>
            <a:off x="1705223" y="517322"/>
            <a:ext cx="5446104" cy="191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12"/>
          <p:cNvSpPr txBox="1">
            <a:spLocks noChangeArrowheads="1"/>
          </p:cNvSpPr>
          <p:nvPr/>
        </p:nvSpPr>
        <p:spPr bwMode="auto">
          <a:xfrm>
            <a:off x="444260" y="147990"/>
            <a:ext cx="4059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Arial" pitchFamily="34" charset="0"/>
                <a:ea typeface="Calibri" pitchFamily="-105" charset="0"/>
                <a:cs typeface="Arial" pitchFamily="34" charset="0"/>
              </a:rPr>
              <a:t>Anomalies magnétiques et </a:t>
            </a:r>
            <a:r>
              <a:rPr lang="fr-FR" sz="1600" dirty="0" err="1">
                <a:latin typeface="Arial" pitchFamily="34" charset="0"/>
                <a:ea typeface="Calibri" pitchFamily="-105" charset="0"/>
                <a:cs typeface="Arial" pitchFamily="34" charset="0"/>
              </a:rPr>
              <a:t>biostratigraphie</a:t>
            </a:r>
            <a:endParaRPr lang="fr-FR" sz="1600" dirty="0">
              <a:latin typeface="Arial" pitchFamily="34" charset="0"/>
              <a:ea typeface="Calibri" pitchFamily="-105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1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marqueurs géodynamiques\1-La dynamique interne de la Terre\schémas\fig. 1.11 NUVEL 1A\NUVEL1.jpg">
            <a:extLst>
              <a:ext uri="{FF2B5EF4-FFF2-40B4-BE49-F238E27FC236}">
                <a16:creationId xmlns:a16="http://schemas.microsoft.com/office/drawing/2014/main" id="{46953ACB-3AD9-4246-9341-25CF69593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1811338"/>
            <a:ext cx="8755063" cy="504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ADC15D-CCB6-45AC-BEF5-346196562CB4}"/>
              </a:ext>
            </a:extLst>
          </p:cNvPr>
          <p:cNvSpPr txBox="1"/>
          <p:nvPr/>
        </p:nvSpPr>
        <p:spPr>
          <a:xfrm>
            <a:off x="5940152" y="6093296"/>
            <a:ext cx="1019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10 cm / an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823A51-FBB8-43D5-8497-55D4891CDE9D}"/>
              </a:ext>
            </a:extLst>
          </p:cNvPr>
          <p:cNvSpPr txBox="1"/>
          <p:nvPr/>
        </p:nvSpPr>
        <p:spPr>
          <a:xfrm>
            <a:off x="323528" y="6179120"/>
            <a:ext cx="1670457" cy="46166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NUVEL 1A</a:t>
            </a:r>
          </a:p>
        </p:txBody>
      </p:sp>
      <p:pic>
        <p:nvPicPr>
          <p:cNvPr id="5" name="Image 4" descr="nuvel 1A.jpg">
            <a:extLst>
              <a:ext uri="{FF2B5EF4-FFF2-40B4-BE49-F238E27FC236}">
                <a16:creationId xmlns:a16="http://schemas.microsoft.com/office/drawing/2014/main" id="{D8117866-1EEF-402D-9A14-825C3725336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7828"/>
            <a:ext cx="6120656" cy="182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7B0CDA-2F22-4064-A4D6-1216BD540626}"/>
              </a:ext>
            </a:extLst>
          </p:cNvPr>
          <p:cNvSpPr/>
          <p:nvPr/>
        </p:nvSpPr>
        <p:spPr>
          <a:xfrm>
            <a:off x="3103559" y="1340768"/>
            <a:ext cx="115212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57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1" descr="transformante.jpg"/>
          <p:cNvSpPr>
            <a:spLocks noChangeAspect="1"/>
          </p:cNvSpPr>
          <p:nvPr/>
        </p:nvSpPr>
        <p:spPr bwMode="auto">
          <a:xfrm>
            <a:off x="5508625" y="765175"/>
            <a:ext cx="3167063" cy="570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220" y="2001874"/>
            <a:ext cx="3156699" cy="2579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939852" y="875627"/>
            <a:ext cx="4822859" cy="8002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Faille </a:t>
            </a:r>
            <a:r>
              <a:rPr lang="fr-FR" sz="1600" b="1" dirty="0" err="1">
                <a:latin typeface="Calibri" pitchFamily="-105" charset="0"/>
                <a:ea typeface="Calibri" pitchFamily="-105" charset="0"/>
                <a:cs typeface="Calibri" pitchFamily="-105" charset="0"/>
              </a:rPr>
              <a:t>transformante</a:t>
            </a:r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</a:t>
            </a:r>
            <a:r>
              <a:rPr lang="fr-FR" sz="16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: </a:t>
            </a:r>
            <a:r>
              <a:rPr lang="fr-FR" sz="14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faille lithosphérique permettant </a:t>
            </a:r>
          </a:p>
          <a:p>
            <a:r>
              <a:rPr lang="fr-FR" sz="14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la « transformation » d’un mouvement en un autre.</a:t>
            </a:r>
          </a:p>
          <a:p>
            <a:r>
              <a:rPr lang="fr-FR" sz="14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elle relie deux rifts, ou deux fosses, ou un rift et une fosse</a:t>
            </a:r>
            <a:r>
              <a:rPr lang="fr-FR" sz="16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.</a:t>
            </a:r>
          </a:p>
        </p:txBody>
      </p:sp>
      <p:sp>
        <p:nvSpPr>
          <p:cNvPr id="29717" name="ZoneTexte 24"/>
          <p:cNvSpPr txBox="1">
            <a:spLocks noChangeArrowheads="1"/>
          </p:cNvSpPr>
          <p:nvPr/>
        </p:nvSpPr>
        <p:spPr bwMode="auto">
          <a:xfrm>
            <a:off x="323528" y="188640"/>
            <a:ext cx="38871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La « direction des failles » …. </a:t>
            </a:r>
            <a:r>
              <a:rPr lang="fr-FR" sz="1600" dirty="0" err="1">
                <a:latin typeface="Calibri" pitchFamily="-105" charset="0"/>
                <a:ea typeface="Calibri" pitchFamily="-105" charset="0"/>
                <a:cs typeface="Calibri" pitchFamily="-105" charset="0"/>
              </a:rPr>
              <a:t>transformantes</a:t>
            </a:r>
            <a:endParaRPr lang="fr-FR" sz="1600" dirty="0">
              <a:latin typeface="Calibri" pitchFamily="-105" charset="0"/>
              <a:ea typeface="Calibri" pitchFamily="-105" charset="0"/>
              <a:cs typeface="Calibri" pitchFamily="-105" charset="0"/>
            </a:endParaRPr>
          </a:p>
        </p:txBody>
      </p:sp>
      <p:pic>
        <p:nvPicPr>
          <p:cNvPr id="30" name="Image 29" descr="Une image contenant horloge&#10;&#10;Description générée avec un niveau de confiance très élevé">
            <a:extLst>
              <a:ext uri="{FF2B5EF4-FFF2-40B4-BE49-F238E27FC236}">
                <a16:creationId xmlns:a16="http://schemas.microsoft.com/office/drawing/2014/main" id="{608D865E-BF17-4817-8C78-D21F6DD99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705" y="1962724"/>
            <a:ext cx="5170868" cy="47066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0C8DC5-71B5-4077-B044-5085F3E2CD7E}"/>
              </a:ext>
            </a:extLst>
          </p:cNvPr>
          <p:cNvSpPr txBox="1"/>
          <p:nvPr/>
        </p:nvSpPr>
        <p:spPr>
          <a:xfrm>
            <a:off x="6732240" y="6361583"/>
            <a:ext cx="1514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alibri" pitchFamily="-105" charset="0"/>
                <a:cs typeface="Calibri" pitchFamily="-105" charset="0"/>
              </a:rPr>
              <a:t>faille </a:t>
            </a:r>
            <a:r>
              <a:rPr lang="fr-FR" sz="1400" b="1" dirty="0" err="1">
                <a:latin typeface="Calibri" pitchFamily="-105" charset="0"/>
                <a:cs typeface="Calibri" pitchFamily="-105" charset="0"/>
              </a:rPr>
              <a:t>décrochante</a:t>
            </a:r>
            <a:endParaRPr lang="fr-FR" sz="1400" b="1" dirty="0">
              <a:latin typeface="Calibri" pitchFamily="-105" charset="0"/>
              <a:cs typeface="Calibri" pitchFamily="-105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9F8EC3A-6EC1-43B4-B512-8BB2D863C993}"/>
              </a:ext>
            </a:extLst>
          </p:cNvPr>
          <p:cNvSpPr txBox="1"/>
          <p:nvPr/>
        </p:nvSpPr>
        <p:spPr>
          <a:xfrm>
            <a:off x="6736882" y="4057327"/>
            <a:ext cx="1651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Calibri" pitchFamily="-105" charset="0"/>
                <a:cs typeface="Calibri" pitchFamily="-105" charset="0"/>
              </a:rPr>
              <a:t>faille transformante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D036992-D831-40E3-8866-4D268F041DDF}"/>
              </a:ext>
            </a:extLst>
          </p:cNvPr>
          <p:cNvSpPr txBox="1"/>
          <p:nvPr/>
        </p:nvSpPr>
        <p:spPr>
          <a:xfrm>
            <a:off x="4232188" y="6026090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Calibri" pitchFamily="-105" charset="0"/>
                <a:cs typeface="Calibri" pitchFamily="-105" charset="0"/>
              </a:rPr>
              <a:t>30 m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8943035-7A3C-45A7-84ED-603F7C4BD554}"/>
              </a:ext>
            </a:extLst>
          </p:cNvPr>
          <p:cNvSpPr txBox="1"/>
          <p:nvPr/>
        </p:nvSpPr>
        <p:spPr>
          <a:xfrm>
            <a:off x="4174352" y="3728755"/>
            <a:ext cx="5902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Calibri" pitchFamily="-105" charset="0"/>
                <a:cs typeface="Calibri" pitchFamily="-105" charset="0"/>
              </a:rPr>
              <a:t>300 km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marqueurs géodynamiques\1-La dynamique interne de la Terre\schémas\fig. 1.11 NUVEL 1A\NUVE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1811338"/>
            <a:ext cx="8755063" cy="504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547664" y="2276872"/>
            <a:ext cx="1082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EURASIE</a:t>
            </a:r>
          </a:p>
          <a:p>
            <a:pPr algn="ctr"/>
            <a:r>
              <a:rPr lang="fr-FR" sz="1600" dirty="0">
                <a:latin typeface="Arial" pitchFamily="34" charset="0"/>
                <a:cs typeface="Arial" pitchFamily="34" charset="0"/>
              </a:rPr>
              <a:t>FIXE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940152" y="6093296"/>
            <a:ext cx="1019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10 cm / an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403648" y="548680"/>
            <a:ext cx="22236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Arial" pitchFamily="34" charset="0"/>
                <a:cs typeface="Arial" pitchFamily="34" charset="0"/>
              </a:rPr>
              <a:t>direction des failles</a:t>
            </a:r>
          </a:p>
          <a:p>
            <a:r>
              <a:rPr lang="fr-FR" sz="1800" dirty="0">
                <a:latin typeface="Arial" pitchFamily="34" charset="0"/>
                <a:cs typeface="Arial" pitchFamily="34" charset="0"/>
              </a:rPr>
              <a:t>mécanismes focaux</a:t>
            </a:r>
          </a:p>
          <a:p>
            <a:r>
              <a:rPr lang="fr-FR" sz="1800" dirty="0">
                <a:latin typeface="Arial" pitchFamily="34" charset="0"/>
                <a:cs typeface="Arial" pitchFamily="34" charset="0"/>
              </a:rPr>
              <a:t>taux d’expansion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860032" y="548680"/>
            <a:ext cx="27068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Arial" pitchFamily="34" charset="0"/>
                <a:cs typeface="Arial" pitchFamily="34" charset="0"/>
              </a:rPr>
              <a:t>direction du mouvement</a:t>
            </a:r>
          </a:p>
          <a:p>
            <a:r>
              <a:rPr lang="fr-FR" sz="1800" dirty="0">
                <a:latin typeface="Arial" pitchFamily="34" charset="0"/>
                <a:cs typeface="Arial" pitchFamily="34" charset="0"/>
              </a:rPr>
              <a:t>sens du mouvement</a:t>
            </a:r>
          </a:p>
          <a:p>
            <a:r>
              <a:rPr lang="fr-FR" sz="1800" dirty="0">
                <a:latin typeface="Arial" pitchFamily="34" charset="0"/>
                <a:cs typeface="Arial" pitchFamily="34" charset="0"/>
              </a:rPr>
              <a:t>vitesse de déplacement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3528" y="6179120"/>
            <a:ext cx="1670457" cy="46166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NUVEL 1A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3635896" y="764704"/>
            <a:ext cx="1152128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3635896" y="1052736"/>
            <a:ext cx="1152128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3635896" y="1340768"/>
            <a:ext cx="1152128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3" descr="nuvel 1.jpg"/>
          <p:cNvPicPr>
            <a:picLocks noChangeAspect="1"/>
          </p:cNvPicPr>
          <p:nvPr/>
        </p:nvPicPr>
        <p:blipFill>
          <a:blip r:embed="rId2" cstate="print"/>
          <a:srcRect r="-237"/>
          <a:stretch>
            <a:fillRect/>
          </a:stretch>
        </p:blipFill>
        <p:spPr bwMode="auto">
          <a:xfrm>
            <a:off x="5729" y="908720"/>
            <a:ext cx="9148592" cy="453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547664" y="5733256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Les vitesses en frontières convergents sont déduites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269360" y="1393320"/>
            <a:ext cx="50405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1528208" y="1475056"/>
            <a:ext cx="288032" cy="100811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1619672" y="2535720"/>
            <a:ext cx="576064" cy="7200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310568" y="2708920"/>
            <a:ext cx="0" cy="50405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1763688" y="3448456"/>
            <a:ext cx="432048" cy="7200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4221688" y="1753360"/>
            <a:ext cx="50405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4097128" y="1916832"/>
            <a:ext cx="0" cy="93610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4768568" y="2276872"/>
            <a:ext cx="144016" cy="72008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755576" y="5949280"/>
            <a:ext cx="792088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837" y="1124744"/>
            <a:ext cx="2616456" cy="2448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Image 1" descr="hawaï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0"/>
            <a:ext cx="1298926" cy="428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" descr="tom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287962"/>
            <a:ext cx="7674537" cy="243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" descr="hot spot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764704"/>
            <a:ext cx="3446462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323528" y="188640"/>
            <a:ext cx="2691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La cinématique « absolue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 descr="PLAQUES.jpg"/>
          <p:cNvPicPr>
            <a:picLocks noChangeAspect="1" noChangeArrowheads="1"/>
          </p:cNvPicPr>
          <p:nvPr/>
        </p:nvPicPr>
        <p:blipFill>
          <a:blip r:embed="rId2" cstate="print"/>
          <a:srcRect b="50483"/>
          <a:stretch>
            <a:fillRect/>
          </a:stretch>
        </p:blipFill>
        <p:spPr bwMode="auto">
          <a:xfrm>
            <a:off x="179512" y="836711"/>
            <a:ext cx="8604978" cy="4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023065" y="332656"/>
            <a:ext cx="5097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Modèle cinématique dans le repère des points chauds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 1" descr="point chaud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714375"/>
            <a:ext cx="51212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Image 2" descr="point chaud.jpg"/>
          <p:cNvSpPr>
            <a:spLocks noChangeAspect="1"/>
          </p:cNvSpPr>
          <p:nvPr/>
        </p:nvSpPr>
        <p:spPr bwMode="auto">
          <a:xfrm>
            <a:off x="2500313" y="3786188"/>
            <a:ext cx="40005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580" name="ZoneTexte 8"/>
          <p:cNvSpPr txBox="1">
            <a:spLocks noChangeArrowheads="1"/>
          </p:cNvSpPr>
          <p:nvPr/>
        </p:nvSpPr>
        <p:spPr bwMode="auto">
          <a:xfrm>
            <a:off x="2631804" y="171966"/>
            <a:ext cx="39244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Arial" pitchFamily="34" charset="0"/>
                <a:ea typeface="Calibri" pitchFamily="-105" charset="0"/>
                <a:cs typeface="Arial" pitchFamily="34" charset="0"/>
              </a:rPr>
              <a:t>des points chauds pas réellement fixes…</a:t>
            </a:r>
          </a:p>
        </p:txBody>
      </p:sp>
      <p:pic>
        <p:nvPicPr>
          <p:cNvPr id="5" name="Image 2" descr="point chau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717032"/>
            <a:ext cx="40005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3672408" cy="2070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251520" y="188640"/>
            <a:ext cx="4012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Les données </a:t>
            </a:r>
            <a:r>
              <a:rPr lang="fr-FR" sz="1600" dirty="0" err="1">
                <a:latin typeface="Arial" pitchFamily="34" charset="0"/>
                <a:cs typeface="Arial" pitchFamily="34" charset="0"/>
              </a:rPr>
              <a:t>satellitales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(ou géodésiques)</a:t>
            </a:r>
          </a:p>
        </p:txBody>
      </p:sp>
      <p:pic>
        <p:nvPicPr>
          <p:cNvPr id="7" name="Image 3" descr="géodésie 1.jpg"/>
          <p:cNvPicPr>
            <a:picLocks noChangeAspect="1" noChangeArrowheads="1"/>
          </p:cNvPicPr>
          <p:nvPr/>
        </p:nvPicPr>
        <p:blipFill>
          <a:blip r:embed="rId4" cstate="print"/>
          <a:srcRect r="43830" b="38226"/>
          <a:stretch>
            <a:fillRect/>
          </a:stretch>
        </p:blipFill>
        <p:spPr bwMode="auto">
          <a:xfrm>
            <a:off x="4067944" y="836712"/>
            <a:ext cx="2404585" cy="20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2" descr="géodésie.jpg"/>
          <p:cNvPicPr>
            <a:picLocks noChangeAspect="1" noChangeArrowheads="1"/>
          </p:cNvPicPr>
          <p:nvPr/>
        </p:nvPicPr>
        <p:blipFill>
          <a:blip r:embed="rId5" cstate="print"/>
          <a:srcRect l="50076" b="35985"/>
          <a:stretch>
            <a:fillRect/>
          </a:stretch>
        </p:blipFill>
        <p:spPr bwMode="auto">
          <a:xfrm>
            <a:off x="6660232" y="908720"/>
            <a:ext cx="222545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 descr="http://www.gps.caltech.edu/%7Eavouac/images/GPSASI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429000"/>
            <a:ext cx="4031914" cy="2855218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2339752" y="3068960"/>
            <a:ext cx="5099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…confirment les données des modèles « classiques »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588224" y="692696"/>
            <a:ext cx="1434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itchFamily="34" charset="0"/>
                <a:cs typeface="Arial" pitchFamily="34" charset="0"/>
              </a:rPr>
              <a:t>NUVEL 1 (mm/an)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92280" y="1196752"/>
            <a:ext cx="504056" cy="14401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7308304" y="2863969"/>
            <a:ext cx="1330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itchFamily="34" charset="0"/>
                <a:cs typeface="Arial" pitchFamily="34" charset="0"/>
              </a:rPr>
              <a:t>DORIS  (mm/an)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339752" y="6381328"/>
            <a:ext cx="4881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…précisent la cinématique des zones convergentes</a:t>
            </a:r>
          </a:p>
        </p:txBody>
      </p:sp>
      <p:pic>
        <p:nvPicPr>
          <p:cNvPr id="15" name="Image 14" descr="géodési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7485" y="3645024"/>
            <a:ext cx="4193779" cy="2684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0392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4"/>
          <p:cNvSpPr txBox="1">
            <a:spLocks noChangeArrowheads="1"/>
          </p:cNvSpPr>
          <p:nvPr/>
        </p:nvSpPr>
        <p:spPr bwMode="auto">
          <a:xfrm>
            <a:off x="2123728" y="391520"/>
            <a:ext cx="5357621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800" dirty="0">
                <a:latin typeface="Calibri" pitchFamily="-105" charset="0"/>
              </a:rPr>
              <a:t>Le modèle </a:t>
            </a:r>
            <a:r>
              <a:rPr lang="fr-FR" sz="1800" b="1" dirty="0">
                <a:latin typeface="Calibri" pitchFamily="-105" charset="0"/>
              </a:rPr>
              <a:t>MORVEL</a:t>
            </a:r>
            <a:r>
              <a:rPr lang="fr-FR" sz="1800" dirty="0">
                <a:latin typeface="Calibri" pitchFamily="-105" charset="0"/>
              </a:rPr>
              <a:t> (2010) : </a:t>
            </a:r>
            <a:r>
              <a:rPr lang="fr-FR" sz="1800" b="1" dirty="0" err="1">
                <a:latin typeface="Calibri" pitchFamily="-105" charset="0"/>
              </a:rPr>
              <a:t>M</a:t>
            </a:r>
            <a:r>
              <a:rPr lang="fr-FR" sz="1800" dirty="0" err="1">
                <a:latin typeface="Calibri" pitchFamily="-105" charset="0"/>
              </a:rPr>
              <a:t>id</a:t>
            </a:r>
            <a:r>
              <a:rPr lang="fr-FR" sz="1800" dirty="0">
                <a:latin typeface="Calibri" pitchFamily="-105" charset="0"/>
              </a:rPr>
              <a:t>-</a:t>
            </a:r>
            <a:r>
              <a:rPr lang="fr-FR" sz="1800" b="1" dirty="0" err="1">
                <a:latin typeface="Calibri" pitchFamily="-105" charset="0"/>
              </a:rPr>
              <a:t>O</a:t>
            </a:r>
            <a:r>
              <a:rPr lang="fr-FR" sz="1800" dirty="0" err="1">
                <a:latin typeface="Calibri" pitchFamily="-105" charset="0"/>
              </a:rPr>
              <a:t>cean</a:t>
            </a:r>
            <a:r>
              <a:rPr lang="fr-FR" sz="1800" dirty="0">
                <a:latin typeface="Calibri" pitchFamily="-105" charset="0"/>
              </a:rPr>
              <a:t> </a:t>
            </a:r>
            <a:r>
              <a:rPr lang="fr-FR" sz="1800" b="1" dirty="0" err="1">
                <a:latin typeface="Calibri" pitchFamily="-105" charset="0"/>
              </a:rPr>
              <a:t>R</a:t>
            </a:r>
            <a:r>
              <a:rPr lang="fr-FR" sz="1800" dirty="0" err="1">
                <a:latin typeface="Calibri" pitchFamily="-105" charset="0"/>
              </a:rPr>
              <a:t>idge</a:t>
            </a:r>
            <a:r>
              <a:rPr lang="fr-FR" sz="1800" dirty="0">
                <a:latin typeface="Calibri" pitchFamily="-105" charset="0"/>
              </a:rPr>
              <a:t> </a:t>
            </a:r>
            <a:r>
              <a:rPr lang="fr-FR" sz="1800" b="1" dirty="0" err="1">
                <a:latin typeface="Calibri" pitchFamily="-105" charset="0"/>
              </a:rPr>
              <a:t>VEL</a:t>
            </a:r>
            <a:r>
              <a:rPr lang="fr-FR" sz="1800" dirty="0" err="1">
                <a:latin typeface="Calibri" pitchFamily="-105" charset="0"/>
              </a:rPr>
              <a:t>ocity</a:t>
            </a:r>
            <a:endParaRPr lang="fr-FR" sz="1800" dirty="0">
              <a:latin typeface="Calibri" pitchFamily="-105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619672" y="5733256"/>
            <a:ext cx="1428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- 25 plaques !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619672" y="6093296"/>
            <a:ext cx="4905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itchFamily="34" charset="0"/>
                <a:cs typeface="Arial" pitchFamily="34" charset="0"/>
              </a:rPr>
              <a:t>- Intègre des données géologiques et géodésiques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E8F06D4-E14E-48AC-A57D-BB3AF745E2AB}"/>
              </a:ext>
            </a:extLst>
          </p:cNvPr>
          <p:cNvSpPr txBox="1"/>
          <p:nvPr/>
        </p:nvSpPr>
        <p:spPr>
          <a:xfrm>
            <a:off x="182960" y="116632"/>
            <a:ext cx="87780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u="sng" dirty="0">
                <a:solidFill>
                  <a:schemeClr val="accent2">
                    <a:lumMod val="75000"/>
                  </a:schemeClr>
                </a:solidFill>
              </a:rPr>
              <a:t>BO</a:t>
            </a:r>
            <a:r>
              <a:rPr lang="fr-FR" sz="1600" b="1" dirty="0">
                <a:solidFill>
                  <a:schemeClr val="accent2">
                    <a:lumMod val="75000"/>
                  </a:schemeClr>
                </a:solidFill>
              </a:rPr>
              <a:t> : « La lithosphère terrestre est découpée en plaques animées de mouvements. Le mouvement des plaques, dans le passé et actuellement, peut être quantifié par différentes méthodes géologiques : études des anomalies magnétiques, mesures géodésiques, détermination de l’âge des roches par rapport à la dorsale, alignements volcaniques liés aux points chauds. </a:t>
            </a:r>
          </a:p>
          <a:p>
            <a:pPr algn="just"/>
            <a:r>
              <a:rPr lang="fr-FR" sz="1600" b="1" dirty="0">
                <a:solidFill>
                  <a:schemeClr val="accent2">
                    <a:lumMod val="75000"/>
                  </a:schemeClr>
                </a:solidFill>
              </a:rPr>
              <a:t>La distinction de l’ensemble des indices géologiques et les mesures actuelles permettent d’identifier des zones de divergence et des zones de convergence aux caractéristiques géologiques différentes (marqueurs sismologiques, thermiques, </a:t>
            </a:r>
            <a:r>
              <a:rPr lang="fr-FR" sz="1600" b="1" dirty="0" err="1">
                <a:solidFill>
                  <a:schemeClr val="accent2">
                    <a:lumMod val="75000"/>
                  </a:schemeClr>
                </a:solidFill>
              </a:rPr>
              <a:t>pétrologique</a:t>
            </a:r>
            <a:r>
              <a:rPr lang="fr-FR" sz="1600" b="1" dirty="0">
                <a:solidFill>
                  <a:schemeClr val="accent2">
                    <a:lumMod val="75000"/>
                  </a:schemeClr>
                </a:solidFill>
              </a:rPr>
              <a:t>). »</a:t>
            </a:r>
          </a:p>
        </p:txBody>
      </p:sp>
      <p:pic>
        <p:nvPicPr>
          <p:cNvPr id="3" name="Picture 9" descr="F:\1-marqueurs géodynamiques\1-La dynamique interne de la Terre\schémas\fig. 1.7 mouvements relatifs aux frontières\mouvements.jpg">
            <a:extLst>
              <a:ext uri="{FF2B5EF4-FFF2-40B4-BE49-F238E27FC236}">
                <a16:creationId xmlns:a16="http://schemas.microsoft.com/office/drawing/2014/main" id="{83426379-E313-B6E4-C6DA-F94932662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060848"/>
            <a:ext cx="6750141" cy="457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450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7" descr="conv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59039"/>
            <a:ext cx="7776864" cy="433992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2772" name="ZoneTexte 3"/>
          <p:cNvSpPr txBox="1">
            <a:spLocks noChangeArrowheads="1"/>
          </p:cNvSpPr>
          <p:nvPr/>
        </p:nvSpPr>
        <p:spPr bwMode="auto">
          <a:xfrm>
            <a:off x="1547664" y="5842721"/>
            <a:ext cx="58264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« les cellules de convection entrainent les plaques lithosphériques »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3F8E7B68-F288-DC1F-E82B-5511F6EB8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917" y="240010"/>
            <a:ext cx="5207542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 </a:t>
            </a:r>
            <a:r>
              <a:rPr lang="fr-FR" sz="16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III-Lien entre le mouvement des plaques et la convection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BOOK 2015\texte et figures\1-marqueurs géodynamiques\1-La dynamique interne de la Terre\schémas\fig. 1.15 les convections mantelliques\convec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08"/>
          <a:stretch/>
        </p:blipFill>
        <p:spPr bwMode="auto">
          <a:xfrm>
            <a:off x="1605866" y="980728"/>
            <a:ext cx="4695704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1259632" y="188640"/>
            <a:ext cx="59642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 b="1" dirty="0">
                <a:latin typeface="Calibri" pitchFamily="-105" charset="0"/>
              </a:rPr>
              <a:t>Mouvements de convection </a:t>
            </a:r>
            <a:r>
              <a:rPr lang="fr-FR" sz="2000" dirty="0">
                <a:latin typeface="Calibri" pitchFamily="-105" charset="0"/>
              </a:rPr>
              <a:t>= mouvements engendrés </a:t>
            </a:r>
          </a:p>
          <a:p>
            <a:pPr algn="ctr"/>
            <a:r>
              <a:rPr lang="fr-FR" sz="2000" dirty="0">
                <a:latin typeface="Calibri" pitchFamily="-105" charset="0"/>
              </a:rPr>
              <a:t>par des différences de masse volumique « inverse ».</a:t>
            </a:r>
          </a:p>
        </p:txBody>
      </p:sp>
    </p:spTree>
    <p:extLst>
      <p:ext uri="{BB962C8B-B14F-4D97-AF65-F5344CB8AC3E}">
        <p14:creationId xmlns:p14="http://schemas.microsoft.com/office/powerpoint/2010/main" val="239745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2195736" y="192124"/>
            <a:ext cx="49685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La convection mantellique : mise en évidence et origine </a:t>
            </a:r>
          </a:p>
        </p:txBody>
      </p:sp>
      <p:pic>
        <p:nvPicPr>
          <p:cNvPr id="20485" name="Picture 5" descr="chaleur"/>
          <p:cNvPicPr>
            <a:picLocks noChangeAspect="1" noChangeArrowheads="1"/>
          </p:cNvPicPr>
          <p:nvPr/>
        </p:nvPicPr>
        <p:blipFill rotWithShape="1">
          <a:blip r:embed="rId3" cstate="print"/>
          <a:srcRect t="-1" b="4060"/>
          <a:stretch/>
        </p:blipFill>
        <p:spPr bwMode="auto">
          <a:xfrm>
            <a:off x="4572000" y="765175"/>
            <a:ext cx="44164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517525" y="7762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2000"/>
          </a:p>
        </p:txBody>
      </p:sp>
      <p:pic>
        <p:nvPicPr>
          <p:cNvPr id="31750" name="Picture 10" descr="http://upload.wikimedia.org/wikipedia/commons/thumb/3/36/Convection_casserole.png/250px-Convection_casserol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221163"/>
            <a:ext cx="2808288" cy="190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cteur droit 10"/>
          <p:cNvCxnSpPr/>
          <p:nvPr/>
        </p:nvCxnSpPr>
        <p:spPr>
          <a:xfrm>
            <a:off x="755650" y="4149725"/>
            <a:ext cx="3311525" cy="1943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684213" y="4076700"/>
            <a:ext cx="3600450" cy="18002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3" name="ZoneTexte 16"/>
          <p:cNvSpPr txBox="1">
            <a:spLocks noChangeArrowheads="1"/>
          </p:cNvSpPr>
          <p:nvPr/>
        </p:nvSpPr>
        <p:spPr bwMode="auto">
          <a:xfrm>
            <a:off x="5109802" y="4293096"/>
            <a:ext cx="327737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Le manteau n’est pas chauffé par</a:t>
            </a:r>
          </a:p>
          <a:p>
            <a:pPr algn="ctr"/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le bas mais </a:t>
            </a:r>
            <a:r>
              <a:rPr lang="fr-FR" sz="18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essentiellement </a:t>
            </a:r>
          </a:p>
          <a:p>
            <a:pPr algn="ctr"/>
            <a:r>
              <a:rPr lang="fr-FR" sz="1800" b="1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dans sa masse </a:t>
            </a:r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(manteau) et </a:t>
            </a:r>
          </a:p>
          <a:p>
            <a:pPr algn="ctr"/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refroidi par le haut</a:t>
            </a:r>
          </a:p>
        </p:txBody>
      </p:sp>
      <p:pic>
        <p:nvPicPr>
          <p:cNvPr id="1026" name="Picture 2" descr="http://planet-terre.ens-lyon.fr/planetterre/objets/Images/geophysique-fonds-oceaniques/geophysique-fonds-oceaniques-0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0" t="84841" r="23229"/>
          <a:stretch/>
        </p:blipFill>
        <p:spPr bwMode="auto">
          <a:xfrm>
            <a:off x="259334" y="2940026"/>
            <a:ext cx="4232720" cy="3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planet-terre.ens-lyon.fr/planetterre/objets/Images/geophysique-fonds-oceaniques/geophysique-fonds-oceaniques-0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4613"/>
          <a:stretch/>
        </p:blipFill>
        <p:spPr bwMode="auto">
          <a:xfrm>
            <a:off x="361888" y="768322"/>
            <a:ext cx="4050344" cy="210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1812721" y="188913"/>
            <a:ext cx="49994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Comment le manteau peut-il entrer en convection?</a:t>
            </a: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63" y="1660525"/>
            <a:ext cx="542925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105674" y="6072187"/>
            <a:ext cx="62889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latin typeface="Arial" charset="0"/>
              </a:rPr>
              <a:t>C’est physiquement possible car    Ra </a:t>
            </a:r>
            <a:r>
              <a:rPr lang="fr-FR" sz="1600" baseline="-25000" dirty="0">
                <a:latin typeface="Arial" charset="0"/>
              </a:rPr>
              <a:t>manteau</a:t>
            </a:r>
            <a:r>
              <a:rPr lang="fr-FR" sz="1600" dirty="0">
                <a:latin typeface="Arial" charset="0"/>
              </a:rPr>
              <a:t> = 10</a:t>
            </a:r>
            <a:r>
              <a:rPr lang="fr-FR" sz="1600" baseline="30000" dirty="0">
                <a:latin typeface="Arial" charset="0"/>
              </a:rPr>
              <a:t>7</a:t>
            </a:r>
            <a:r>
              <a:rPr lang="fr-FR" sz="1600" dirty="0">
                <a:latin typeface="Arial" charset="0"/>
              </a:rPr>
              <a:t> à 10</a:t>
            </a:r>
            <a:r>
              <a:rPr lang="fr-FR" sz="1600" baseline="30000" dirty="0">
                <a:latin typeface="Arial" charset="0"/>
              </a:rPr>
              <a:t>8     </a:t>
            </a:r>
            <a:r>
              <a:rPr lang="fr-FR" sz="1600" dirty="0">
                <a:latin typeface="Arial" charset="0"/>
              </a:rPr>
              <a:t> </a:t>
            </a:r>
            <a:r>
              <a:rPr lang="fr-FR" sz="1600" b="1" dirty="0">
                <a:latin typeface="Arial" charset="0"/>
              </a:rPr>
              <a:t>&gt;&gt;</a:t>
            </a:r>
            <a:r>
              <a:rPr lang="fr-FR" sz="1600" dirty="0">
                <a:latin typeface="Arial" charset="0"/>
              </a:rPr>
              <a:t> </a:t>
            </a:r>
            <a:r>
              <a:rPr lang="fr-FR" sz="1600" b="1" dirty="0">
                <a:latin typeface="Arial" charset="0"/>
              </a:rPr>
              <a:t>2000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428750" y="785813"/>
            <a:ext cx="5965825" cy="708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 b="1">
                <a:latin typeface="Calibri" pitchFamily="-105" charset="0"/>
              </a:rPr>
              <a:t>Mouvements de convection </a:t>
            </a:r>
            <a:r>
              <a:rPr lang="fr-FR" sz="2000">
                <a:latin typeface="Calibri" pitchFamily="-105" charset="0"/>
              </a:rPr>
              <a:t>= mouvements engendrés </a:t>
            </a:r>
          </a:p>
          <a:p>
            <a:pPr algn="ctr"/>
            <a:r>
              <a:rPr lang="fr-FR" sz="2000">
                <a:latin typeface="Calibri" pitchFamily="-105" charset="0"/>
              </a:rPr>
              <a:t>par des différences de masse volumique « inverse 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 1" descr="tomo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052513"/>
            <a:ext cx="48339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Image 5" descr="tomo 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3857625"/>
            <a:ext cx="551815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ZoneTexte 8"/>
          <p:cNvSpPr txBox="1">
            <a:spLocks noChangeArrowheads="1"/>
          </p:cNvSpPr>
          <p:nvPr/>
        </p:nvSpPr>
        <p:spPr bwMode="auto">
          <a:xfrm>
            <a:off x="249238" y="109538"/>
            <a:ext cx="86090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Une dorsale n’est pas « branchée » sur la partie ascendante </a:t>
            </a:r>
          </a:p>
          <a:p>
            <a:pPr algn="ctr"/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d’une grande cellule de convection.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1785938" y="5643563"/>
            <a:ext cx="5857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…puisqu’il existe des dorsales (lentes) </a:t>
            </a:r>
            <a:r>
              <a:rPr lang="fr-FR" sz="1800" b="1" dirty="0" err="1">
                <a:latin typeface="Calibri" pitchFamily="-105" charset="0"/>
                <a:ea typeface="Calibri" pitchFamily="-105" charset="0"/>
                <a:cs typeface="Calibri" pitchFamily="-105" charset="0"/>
              </a:rPr>
              <a:t>a</a:t>
            </a:r>
            <a:r>
              <a:rPr lang="fr-FR" sz="1800" dirty="0" err="1">
                <a:latin typeface="Calibri" pitchFamily="-105" charset="0"/>
                <a:ea typeface="Calibri" pitchFamily="-105" charset="0"/>
                <a:cs typeface="Calibri" pitchFamily="-105" charset="0"/>
              </a:rPr>
              <a:t>magmatiques</a:t>
            </a:r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.</a:t>
            </a:r>
          </a:p>
        </p:txBody>
      </p:sp>
      <p:pic>
        <p:nvPicPr>
          <p:cNvPr id="4" name="Image 3" descr="peridot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428625"/>
            <a:ext cx="3779837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ZoneTexte 5"/>
          <p:cNvSpPr txBox="1">
            <a:spLocks noChangeArrowheads="1"/>
          </p:cNvSpPr>
          <p:nvPr/>
        </p:nvSpPr>
        <p:spPr bwMode="auto">
          <a:xfrm>
            <a:off x="5930900" y="4286250"/>
            <a:ext cx="32131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>
                <a:latin typeface="Arial" charset="0"/>
              </a:rPr>
              <a:t>Comprendre et enseigner la planete Terre - OPHRYS</a:t>
            </a:r>
          </a:p>
        </p:txBody>
      </p:sp>
      <p:pic>
        <p:nvPicPr>
          <p:cNvPr id="36869" name="Image 6" descr="croûte alpin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3" y="765175"/>
            <a:ext cx="4757737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8"/>
          <p:cNvSpPr txBox="1">
            <a:spLocks noChangeArrowheads="1"/>
          </p:cNvSpPr>
          <p:nvPr/>
        </p:nvSpPr>
        <p:spPr bwMode="auto">
          <a:xfrm>
            <a:off x="1437370" y="108744"/>
            <a:ext cx="65550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Le magmatisme n’est pas le moteur de l’écartement…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894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 2" descr="subsidence zon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6397" y="3429000"/>
            <a:ext cx="5593875" cy="332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F:\1-marqueurs géodynamiques\1-La dynamique interne de la Terre\schémas\fig. 1.11 NUVEL 1A\NUVEL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698" y="188641"/>
            <a:ext cx="562144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 2" descr="vitesse plaqu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1285875"/>
            <a:ext cx="6202362" cy="4818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5" name="ZoneTexte 8"/>
          <p:cNvSpPr txBox="1">
            <a:spLocks noChangeArrowheads="1"/>
          </p:cNvSpPr>
          <p:nvPr/>
        </p:nvSpPr>
        <p:spPr bwMode="auto">
          <a:xfrm>
            <a:off x="925909" y="404664"/>
            <a:ext cx="72921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800">
                <a:latin typeface="Calibri" pitchFamily="-105" charset="0"/>
                <a:ea typeface="Calibri" pitchFamily="-105" charset="0"/>
                <a:cs typeface="Calibri" pitchFamily="-105" charset="0"/>
              </a:rPr>
              <a:t>Les plaques les plus rapides possèdent des frontières en subduction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7" descr="conv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1285875"/>
            <a:ext cx="4946650" cy="27606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0964" name="ZoneTexte 3"/>
          <p:cNvSpPr txBox="1">
            <a:spLocks noChangeArrowheads="1"/>
          </p:cNvSpPr>
          <p:nvPr/>
        </p:nvSpPr>
        <p:spPr bwMode="auto">
          <a:xfrm>
            <a:off x="1700540" y="4732745"/>
            <a:ext cx="5742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Attention aux représentations de la convection mantellique</a:t>
            </a:r>
          </a:p>
        </p:txBody>
      </p:sp>
      <p:sp>
        <p:nvSpPr>
          <p:cNvPr id="37898" name="ZoneTexte 12"/>
          <p:cNvSpPr txBox="1">
            <a:spLocks noChangeArrowheads="1"/>
          </p:cNvSpPr>
          <p:nvPr/>
        </p:nvSpPr>
        <p:spPr bwMode="auto">
          <a:xfrm>
            <a:off x="214313" y="2214563"/>
            <a:ext cx="1411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-105" charset="0"/>
              </a:rPr>
              <a:t>Taille des flêches</a:t>
            </a:r>
          </a:p>
        </p:txBody>
      </p:sp>
      <p:cxnSp>
        <p:nvCxnSpPr>
          <p:cNvPr id="15" name="Connecteur droit avec flèche 14"/>
          <p:cNvCxnSpPr>
            <a:stCxn id="37898" idx="3"/>
          </p:cNvCxnSpPr>
          <p:nvPr/>
        </p:nvCxnSpPr>
        <p:spPr>
          <a:xfrm flipV="1">
            <a:off x="1625600" y="2357438"/>
            <a:ext cx="2017713" cy="11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rot="16200000" flipH="1">
            <a:off x="3107532" y="2464594"/>
            <a:ext cx="500062" cy="285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1" name="ZoneTexte 17"/>
          <p:cNvSpPr txBox="1">
            <a:spLocks noChangeArrowheads="1"/>
          </p:cNvSpPr>
          <p:nvPr/>
        </p:nvSpPr>
        <p:spPr bwMode="auto">
          <a:xfrm>
            <a:off x="7215188" y="2643188"/>
            <a:ext cx="1679575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-105" charset="0"/>
              </a:rPr>
              <a:t>Couleur du manteau</a:t>
            </a:r>
          </a:p>
        </p:txBody>
      </p:sp>
      <p:cxnSp>
        <p:nvCxnSpPr>
          <p:cNvPr id="20" name="Connecteur droit avec flèche 19"/>
          <p:cNvCxnSpPr>
            <a:stCxn id="37901" idx="1"/>
          </p:cNvCxnSpPr>
          <p:nvPr/>
        </p:nvCxnSpPr>
        <p:spPr>
          <a:xfrm rot="10800000">
            <a:off x="4714875" y="2786063"/>
            <a:ext cx="2500313" cy="11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4" name="ZoneTexte 21"/>
          <p:cNvSpPr txBox="1">
            <a:spLocks noChangeArrowheads="1"/>
          </p:cNvSpPr>
          <p:nvPr/>
        </p:nvSpPr>
        <p:spPr bwMode="auto">
          <a:xfrm>
            <a:off x="142875" y="2714625"/>
            <a:ext cx="1782763" cy="954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>
                <a:latin typeface="Calibri" pitchFamily="-105" charset="0"/>
              </a:rPr>
              <a:t>« enracinement » </a:t>
            </a:r>
          </a:p>
          <a:p>
            <a:pPr algn="ctr"/>
            <a:r>
              <a:rPr lang="fr-FR" sz="1400">
                <a:latin typeface="Calibri" pitchFamily="-105" charset="0"/>
              </a:rPr>
              <a:t>profond </a:t>
            </a:r>
          </a:p>
          <a:p>
            <a:pPr algn="ctr"/>
            <a:r>
              <a:rPr lang="fr-FR" sz="1400">
                <a:latin typeface="Calibri" pitchFamily="-105" charset="0"/>
              </a:rPr>
              <a:t>de la remontée à </a:t>
            </a:r>
          </a:p>
          <a:p>
            <a:pPr algn="ctr"/>
            <a:r>
              <a:rPr lang="fr-FR" sz="1400">
                <a:latin typeface="Calibri" pitchFamily="-105" charset="0"/>
              </a:rPr>
              <a:t>l’aplomb de la dorsale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928813" y="2928938"/>
            <a:ext cx="2643187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37898" grpId="1" animBg="1"/>
      <p:bldP spid="37898" grpId="2" animBg="1"/>
      <p:bldP spid="37901" grpId="0" animBg="1"/>
      <p:bldP spid="37901" grpId="1" animBg="1"/>
      <p:bldP spid="37901" grpId="2" animBg="1"/>
      <p:bldP spid="37901" grpId="3" animBg="1"/>
      <p:bldP spid="37904" grpId="0" animBg="1"/>
      <p:bldP spid="37904" grpId="1" animBg="1"/>
      <p:bldP spid="37904" grpId="2" animBg="1"/>
      <p:bldP spid="37904" grpId="3" animBg="1"/>
      <p:bldP spid="37904" grpId="4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urs 4 - La structure de la Terre | PPT">
            <a:extLst>
              <a:ext uri="{FF2B5EF4-FFF2-40B4-BE49-F238E27FC236}">
                <a16:creationId xmlns:a16="http://schemas.microsoft.com/office/drawing/2014/main" id="{77AD2817-3F59-70B9-AABC-9CC6C683E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75532"/>
            <a:ext cx="3612232" cy="270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3) Structure de la Terre en profondeur by bleuturquoise - Issuu">
            <a:extLst>
              <a:ext uri="{FF2B5EF4-FFF2-40B4-BE49-F238E27FC236}">
                <a16:creationId xmlns:a16="http://schemas.microsoft.com/office/drawing/2014/main" id="{513F36D3-5155-E940-4F59-92BEFE9D9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4196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 manteau terrestre ne se déformerait pas comme on le pense !">
            <a:extLst>
              <a:ext uri="{FF2B5EF4-FFF2-40B4-BE49-F238E27FC236}">
                <a16:creationId xmlns:a16="http://schemas.microsoft.com/office/drawing/2014/main" id="{ECD8FF54-BF80-C610-A248-92431BDE5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80062"/>
            <a:ext cx="3563888" cy="267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onvection">
            <a:extLst>
              <a:ext uri="{FF2B5EF4-FFF2-40B4-BE49-F238E27FC236}">
                <a16:creationId xmlns:a16="http://schemas.microsoft.com/office/drawing/2014/main" id="{D7F655A9-9A66-9193-CE26-AA8FC6F03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575532"/>
            <a:ext cx="4176464" cy="233083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ZoneTexte 3">
            <a:extLst>
              <a:ext uri="{FF2B5EF4-FFF2-40B4-BE49-F238E27FC236}">
                <a16:creationId xmlns:a16="http://schemas.microsoft.com/office/drawing/2014/main" id="{6E4E0EBE-CF4E-68A0-906C-6765C4510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100581"/>
            <a:ext cx="5742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Attention aux représentations de la convection mantellique</a:t>
            </a:r>
          </a:p>
        </p:txBody>
      </p:sp>
      <p:pic>
        <p:nvPicPr>
          <p:cNvPr id="3" name="Picture 10" descr="3) Structure de la Terre en profondeur by bleuturquoise - Issuu">
            <a:extLst>
              <a:ext uri="{FF2B5EF4-FFF2-40B4-BE49-F238E27FC236}">
                <a16:creationId xmlns:a16="http://schemas.microsoft.com/office/drawing/2014/main" id="{1D84BD71-55F4-E349-430D-B2350E9DB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2" y="3366596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3">
            <a:extLst>
              <a:ext uri="{FF2B5EF4-FFF2-40B4-BE49-F238E27FC236}">
                <a16:creationId xmlns:a16="http://schemas.microsoft.com/office/drawing/2014/main" id="{C332863D-9BB2-6EDC-20C2-ED4920731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0064" y="252981"/>
            <a:ext cx="5742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Attention aux représentations de la convection mantellique</a:t>
            </a:r>
          </a:p>
        </p:txBody>
      </p:sp>
    </p:spTree>
    <p:extLst>
      <p:ext uri="{BB962C8B-B14F-4D97-AF65-F5344CB8AC3E}">
        <p14:creationId xmlns:p14="http://schemas.microsoft.com/office/powerpoint/2010/main" val="2396750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Image 2" descr="panach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286000"/>
            <a:ext cx="4983163" cy="2697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3012" name="Image 4" descr="modèle 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3" y="933450"/>
            <a:ext cx="3719512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ZoneTexte 5"/>
          <p:cNvSpPr txBox="1">
            <a:spLocks noChangeArrowheads="1"/>
          </p:cNvSpPr>
          <p:nvPr/>
        </p:nvSpPr>
        <p:spPr bwMode="auto">
          <a:xfrm>
            <a:off x="5357813" y="5072063"/>
            <a:ext cx="11239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>
                <a:latin typeface="Arial" charset="0"/>
              </a:rPr>
              <a:t>1</a:t>
            </a:r>
            <a:r>
              <a:rPr lang="fr-FR" sz="1000" baseline="30000">
                <a:latin typeface="Arial" charset="0"/>
              </a:rPr>
              <a:t>ère</a:t>
            </a:r>
            <a:r>
              <a:rPr lang="fr-FR" sz="1000">
                <a:latin typeface="Arial" charset="0"/>
              </a:rPr>
              <a:t> S - Hachette</a:t>
            </a:r>
          </a:p>
        </p:txBody>
      </p:sp>
      <p:sp>
        <p:nvSpPr>
          <p:cNvPr id="43014" name="ZoneTexte 6"/>
          <p:cNvSpPr txBox="1">
            <a:spLocks noChangeArrowheads="1"/>
          </p:cNvSpPr>
          <p:nvPr/>
        </p:nvSpPr>
        <p:spPr bwMode="auto">
          <a:xfrm>
            <a:off x="214313" y="5000625"/>
            <a:ext cx="28686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>
                <a:latin typeface="Arial" charset="0"/>
              </a:rPr>
              <a:t>Sciences de la Terre et de l’Univers - VUIBERT</a:t>
            </a:r>
          </a:p>
        </p:txBody>
      </p:sp>
      <p:sp>
        <p:nvSpPr>
          <p:cNvPr id="2" name="ZoneTexte 3">
            <a:extLst>
              <a:ext uri="{FF2B5EF4-FFF2-40B4-BE49-F238E27FC236}">
                <a16:creationId xmlns:a16="http://schemas.microsoft.com/office/drawing/2014/main" id="{4D2168F2-E477-0323-6313-7522F7CEA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237" y="203866"/>
            <a:ext cx="4447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8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Des remontées profondes existent également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1331913" y="333375"/>
            <a:ext cx="6858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dirty="0">
                <a:latin typeface="Calibri" pitchFamily="-105" charset="0"/>
                <a:ea typeface="Calibri" pitchFamily="-105" charset="0"/>
                <a:cs typeface="Calibri" pitchFamily="-105" charset="0"/>
              </a:rPr>
              <a:t>La dynamique du manteau terrestre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6251"/>
          <a:stretch/>
        </p:blipFill>
        <p:spPr>
          <a:xfrm>
            <a:off x="395536" y="862379"/>
            <a:ext cx="8568952" cy="599562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5BFF69AE-3D44-E0E2-F853-758CBCFB5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509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C2A6844E-0A0F-EA2C-5CD7-D693071D2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74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40C81BC1-EBC5-C85A-2E0E-934A7F1C80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49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ercle&#10;&#10;Description générée automatiquement">
            <a:extLst>
              <a:ext uri="{FF2B5EF4-FFF2-40B4-BE49-F238E27FC236}">
                <a16:creationId xmlns:a16="http://schemas.microsoft.com/office/drawing/2014/main" id="{CD7804C6-21FC-1A86-CF2C-289287F03F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495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7CBCD86C-2E80-C9CB-E0AA-E34189F6B3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277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355510CA-D8D2-C450-A9D5-47D081CA2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658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C8DACA31-7D3C-8F47-8E6A-C9FE8727E1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626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6525958A-41F2-8AC8-57A7-EF3143A55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646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6AE2A3A8-0067-2F19-08E7-6669FAE00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79896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793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62E8C93-B966-9837-7F1D-7CAF089554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633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9133EA59-5556-305B-8A2A-6EC9DED0D9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565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D8CC2C6E-117F-12FE-C698-9F9F3DAB0C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085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A00DBDB3-89DA-4837-FA62-F3443A470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77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0D39453E-FFC3-93AC-F48C-B696731431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485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94F2EB21-2E42-1078-AE2B-0324106F3E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0486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9BDCF428-87B0-DE00-F781-5AD9AA7EA2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222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CEF509CF-D1B7-F4F1-84BD-B55BBE6CF9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063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F0128173-141C-A89D-EA44-5E5833DC25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094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, cercle, carte&#10;&#10;Description générée automatiquement">
            <a:extLst>
              <a:ext uri="{FF2B5EF4-FFF2-40B4-BE49-F238E27FC236}">
                <a16:creationId xmlns:a16="http://schemas.microsoft.com/office/drawing/2014/main" id="{229BD443-064C-A73A-B63D-9529AAF33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057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2604A922-FF12-41FB-08CF-9E9CFB155D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136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, cercle&#10;&#10;Description générée automatiquement">
            <a:extLst>
              <a:ext uri="{FF2B5EF4-FFF2-40B4-BE49-F238E27FC236}">
                <a16:creationId xmlns:a16="http://schemas.microsoft.com/office/drawing/2014/main" id="{1C23D919-C530-8AF7-0AF9-F0635527CB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111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8AA29-E4D4-0F99-23D8-64443EE9C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iagramme, cercle&#10;&#10;Description générée automatiquement">
            <a:extLst>
              <a:ext uri="{FF2B5EF4-FFF2-40B4-BE49-F238E27FC236}">
                <a16:creationId xmlns:a16="http://schemas.microsoft.com/office/drawing/2014/main" id="{C749425F-C43E-9B9B-7E6A-38CBE111D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908304"/>
            <a:ext cx="7918704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45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953029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211960" y="4008130"/>
            <a:ext cx="428625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latin typeface="Calibri" pitchFamily="-105" charset="0"/>
              </a:rPr>
              <a:t>Le mouvement des plaques ne doit pas être dissocié</a:t>
            </a:r>
          </a:p>
          <a:p>
            <a:pPr algn="ctr"/>
            <a:r>
              <a:rPr lang="fr-FR" sz="1800" dirty="0">
                <a:latin typeface="Calibri" pitchFamily="-105" charset="0"/>
              </a:rPr>
              <a:t>du phénomène de convection, c’est </a:t>
            </a:r>
          </a:p>
          <a:p>
            <a:pPr algn="ctr"/>
            <a:r>
              <a:rPr lang="fr-FR" sz="1800" b="1" u="sng" dirty="0">
                <a:latin typeface="Calibri" pitchFamily="-105" charset="0"/>
              </a:rPr>
              <a:t>la partie visible en </a:t>
            </a:r>
          </a:p>
          <a:p>
            <a:pPr algn="ctr"/>
            <a:r>
              <a:rPr lang="fr-FR" sz="1800" b="1" u="sng" dirty="0">
                <a:latin typeface="Calibri" pitchFamily="-105" charset="0"/>
              </a:rPr>
              <a:t>surface de la convection terrestre</a:t>
            </a:r>
            <a:r>
              <a:rPr lang="fr-FR" sz="1800" b="1" dirty="0">
                <a:latin typeface="Calibri" pitchFamily="-105" charset="0"/>
              </a:rPr>
              <a:t> .</a:t>
            </a:r>
            <a:endParaRPr lang="fr-FR" sz="1800" b="1" u="sng" dirty="0">
              <a:latin typeface="Calibri" pitchFamily="-105" charset="0"/>
            </a:endParaRPr>
          </a:p>
        </p:txBody>
      </p:sp>
      <p:sp>
        <p:nvSpPr>
          <p:cNvPr id="41991" name="ZoneTexte 8"/>
          <p:cNvSpPr txBox="1">
            <a:spLocks noChangeArrowheads="1"/>
          </p:cNvSpPr>
          <p:nvPr/>
        </p:nvSpPr>
        <p:spPr bwMode="auto">
          <a:xfrm>
            <a:off x="1427967" y="5949280"/>
            <a:ext cx="5868988" cy="708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>
                <a:latin typeface="Calibri" pitchFamily="-105" charset="0"/>
              </a:rPr>
              <a:t>La dynamique interne de la Terre est une conséquence</a:t>
            </a:r>
          </a:p>
          <a:p>
            <a:pPr algn="ctr"/>
            <a:r>
              <a:rPr lang="fr-FR" sz="2000">
                <a:latin typeface="Calibri" pitchFamily="-105" charset="0"/>
              </a:rPr>
              <a:t> de la dissipation de la chaleur interne</a:t>
            </a:r>
          </a:p>
        </p:txBody>
      </p:sp>
      <p:pic>
        <p:nvPicPr>
          <p:cNvPr id="8" name="Picture 2" descr="E:\BOOK 2015\texte et figures\1-marqueurs géodynamiques\1-La dynamique interne de la Terre\schémas\fig. 1.15 les convections mantelliques\convecti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5" t="1379" r="2833"/>
          <a:stretch/>
        </p:blipFill>
        <p:spPr bwMode="auto">
          <a:xfrm>
            <a:off x="395536" y="908720"/>
            <a:ext cx="266097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971600" y="101675"/>
            <a:ext cx="59642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 b="1" dirty="0">
                <a:latin typeface="Calibri" pitchFamily="-105" charset="0"/>
              </a:rPr>
              <a:t>Mouvements de convection </a:t>
            </a:r>
            <a:r>
              <a:rPr lang="fr-FR" sz="2000" dirty="0">
                <a:latin typeface="Calibri" pitchFamily="-105" charset="0"/>
              </a:rPr>
              <a:t>= mouvements engendrés </a:t>
            </a:r>
          </a:p>
          <a:p>
            <a:pPr algn="ctr"/>
            <a:r>
              <a:rPr lang="fr-FR" sz="2000" dirty="0">
                <a:latin typeface="Calibri" pitchFamily="-105" charset="0"/>
              </a:rPr>
              <a:t>par des différences de masse volumique « inverse ».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BAF7D5-F59A-1613-35B4-338948495C52}"/>
              </a:ext>
            </a:extLst>
          </p:cNvPr>
          <p:cNvSpPr txBox="1"/>
          <p:nvPr/>
        </p:nvSpPr>
        <p:spPr>
          <a:xfrm rot="19641315">
            <a:off x="4422967" y="2014625"/>
            <a:ext cx="409394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800" b="1" dirty="0">
                <a:solidFill>
                  <a:schemeClr val="tx2"/>
                </a:solidFill>
                <a:latin typeface="Times New Roman" pitchFamily="18" charset="0"/>
              </a:rPr>
              <a:t>ATTENTION : LE MANTEAU N’EST </a:t>
            </a:r>
          </a:p>
          <a:p>
            <a:pPr algn="ctr">
              <a:defRPr/>
            </a:pPr>
            <a:r>
              <a:rPr lang="fr-FR" sz="1800" b="1" dirty="0">
                <a:solidFill>
                  <a:schemeClr val="tx2"/>
                </a:solidFill>
                <a:latin typeface="Times New Roman" pitchFamily="18" charset="0"/>
              </a:rPr>
              <a:t>PAS LIQUIDE 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1991" grpId="0" animBg="1"/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808183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 rot="19641315">
            <a:off x="4490231" y="1889857"/>
            <a:ext cx="409394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800" b="1" dirty="0">
                <a:solidFill>
                  <a:schemeClr val="tx2"/>
                </a:solidFill>
                <a:latin typeface="Times New Roman" pitchFamily="18" charset="0"/>
              </a:rPr>
              <a:t>ATTENTION : LE MANTEAU N’EST </a:t>
            </a:r>
          </a:p>
          <a:p>
            <a:pPr algn="ctr">
              <a:defRPr/>
            </a:pPr>
            <a:r>
              <a:rPr lang="fr-FR" sz="1800" b="1" dirty="0">
                <a:solidFill>
                  <a:schemeClr val="tx2"/>
                </a:solidFill>
                <a:latin typeface="Times New Roman" pitchFamily="18" charset="0"/>
              </a:rPr>
              <a:t>PAS LIQUIDE !!</a:t>
            </a:r>
          </a:p>
        </p:txBody>
      </p:sp>
      <p:pic>
        <p:nvPicPr>
          <p:cNvPr id="8" name="Picture 2" descr="E:\BOOK 2015\texte et figures\1-marqueurs géodynamiques\1-La dynamique interne de la Terre\schémas\fig. 1.15 les convections mantelliques\convecti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5" t="1379" r="2833"/>
          <a:stretch/>
        </p:blipFill>
        <p:spPr bwMode="auto">
          <a:xfrm>
            <a:off x="403601" y="808183"/>
            <a:ext cx="266097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881615" y="46365"/>
            <a:ext cx="53807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800" b="1" dirty="0">
                <a:latin typeface="Calibri" pitchFamily="-105" charset="0"/>
              </a:rPr>
              <a:t>Mouvements de convection </a:t>
            </a:r>
            <a:r>
              <a:rPr lang="fr-FR" sz="1800" dirty="0">
                <a:latin typeface="Calibri" pitchFamily="-105" charset="0"/>
              </a:rPr>
              <a:t>= mouvements engendrés </a:t>
            </a:r>
          </a:p>
          <a:p>
            <a:pPr algn="ctr"/>
            <a:r>
              <a:rPr lang="fr-FR" sz="1800" dirty="0">
                <a:latin typeface="Calibri" pitchFamily="-105" charset="0"/>
              </a:rPr>
              <a:t>par des différences de masse volumique « inverse ».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DD32ED-AD86-4B4E-AAD7-E82F4178F2CC}"/>
              </a:ext>
            </a:extLst>
          </p:cNvPr>
          <p:cNvSpPr txBox="1"/>
          <p:nvPr/>
        </p:nvSpPr>
        <p:spPr>
          <a:xfrm>
            <a:off x="403601" y="5776735"/>
            <a:ext cx="8238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chemeClr val="accent2">
                    <a:lumMod val="75000"/>
                  </a:schemeClr>
                </a:solidFill>
              </a:rPr>
              <a:t>BO</a:t>
            </a:r>
            <a:r>
              <a:rPr lang="fr-FR" sz="1600" b="1" dirty="0">
                <a:solidFill>
                  <a:schemeClr val="accent2">
                    <a:lumMod val="75000"/>
                  </a:schemeClr>
                </a:solidFill>
              </a:rPr>
              <a:t> : La mobilité des plaques lithosphériques résulte de phénomènes de convection impliquant les plaques elles-mêmes et l’ensemble du manteau. </a:t>
            </a:r>
          </a:p>
          <a:p>
            <a:r>
              <a:rPr lang="fr-FR" sz="1600" b="1" dirty="0">
                <a:solidFill>
                  <a:schemeClr val="accent2">
                    <a:lumMod val="75000"/>
                  </a:schemeClr>
                </a:solidFill>
              </a:rPr>
              <a:t>L’augmentation de la densité de la lithosphère constitue un facteur important contrôlant la subduction et, par suite, les mouvements descendants de la convection.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4A2839-0F48-B4B2-3C22-5C7A35F2C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4008130"/>
            <a:ext cx="428625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latin typeface="Calibri" pitchFamily="-105" charset="0"/>
              </a:rPr>
              <a:t>Le mouvement des plaques ne doit pas être dissocié</a:t>
            </a:r>
          </a:p>
          <a:p>
            <a:pPr algn="ctr"/>
            <a:r>
              <a:rPr lang="fr-FR" sz="1800" dirty="0">
                <a:latin typeface="Calibri" pitchFamily="-105" charset="0"/>
              </a:rPr>
              <a:t>du phénomène de convection, c’est </a:t>
            </a:r>
          </a:p>
          <a:p>
            <a:pPr algn="ctr"/>
            <a:r>
              <a:rPr lang="fr-FR" sz="1800" b="1" u="sng" dirty="0">
                <a:latin typeface="Calibri" pitchFamily="-105" charset="0"/>
              </a:rPr>
              <a:t>la partie visible en </a:t>
            </a:r>
          </a:p>
          <a:p>
            <a:pPr algn="ctr"/>
            <a:r>
              <a:rPr lang="fr-FR" sz="1800" b="1" u="sng" dirty="0">
                <a:latin typeface="Calibri" pitchFamily="-105" charset="0"/>
              </a:rPr>
              <a:t>surface de la convection terrestre</a:t>
            </a:r>
            <a:r>
              <a:rPr lang="fr-FR" sz="1800" b="1" dirty="0">
                <a:latin typeface="Calibri" pitchFamily="-105" charset="0"/>
              </a:rPr>
              <a:t> .</a:t>
            </a:r>
            <a:endParaRPr lang="fr-FR" sz="1800" b="1" u="sng" dirty="0">
              <a:latin typeface="Calibri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565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39999-94E2-BBEB-DABF-8A6B0616A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A4877D-49C2-E8D5-339F-EC0594551E5A}"/>
              </a:ext>
            </a:extLst>
          </p:cNvPr>
          <p:cNvSpPr txBox="1"/>
          <p:nvPr/>
        </p:nvSpPr>
        <p:spPr>
          <a:xfrm>
            <a:off x="107503" y="188640"/>
            <a:ext cx="6723315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600" b="1" u="sng" dirty="0"/>
              <a:t>Apport de la sismologie dans la connaissance de la structure interne de la Terre</a:t>
            </a:r>
            <a:r>
              <a:rPr lang="fr-FR" sz="1600" b="1" dirty="0"/>
              <a:t> :</a:t>
            </a:r>
          </a:p>
          <a:p>
            <a:pPr>
              <a:defRPr/>
            </a:pPr>
            <a:r>
              <a:rPr lang="fr-FR" sz="1600" dirty="0"/>
              <a:t>-les sismogrammes sont les </a:t>
            </a:r>
            <a:r>
              <a:rPr lang="fr-FR" sz="1600" b="1" dirty="0"/>
              <a:t>données </a:t>
            </a:r>
            <a:r>
              <a:rPr lang="fr-FR" sz="1600" dirty="0"/>
              <a:t>brutes, PREM est un </a:t>
            </a:r>
            <a:r>
              <a:rPr lang="fr-FR" sz="1600" b="1" dirty="0"/>
              <a:t>modèle</a:t>
            </a:r>
          </a:p>
          <a:p>
            <a:pPr>
              <a:defRPr/>
            </a:pPr>
            <a:r>
              <a:rPr lang="fr-FR" sz="1600" dirty="0"/>
              <a:t>-la LVZ (découplage mécanique litho/</a:t>
            </a:r>
            <a:r>
              <a:rPr lang="fr-FR" sz="1600" dirty="0" err="1"/>
              <a:t>asthéno</a:t>
            </a:r>
            <a:r>
              <a:rPr lang="fr-FR" sz="1600" dirty="0"/>
              <a:t>) est expliquée par des conditions proches de la fusion</a:t>
            </a:r>
          </a:p>
          <a:p>
            <a:pPr>
              <a:defRPr/>
            </a:pPr>
            <a:r>
              <a:rPr lang="fr-FR" sz="1600" dirty="0"/>
              <a:t>-les lois de Descartes expliquent la trajectoire courbe des rais sismiques et la présence de la zone d’ombre.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D9A46D-1E97-989E-E016-F2BDDF61892C}"/>
              </a:ext>
            </a:extLst>
          </p:cNvPr>
          <p:cNvSpPr txBox="1"/>
          <p:nvPr/>
        </p:nvSpPr>
        <p:spPr>
          <a:xfrm>
            <a:off x="118782" y="2644170"/>
            <a:ext cx="6613458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600" b="1" u="sng" dirty="0"/>
              <a:t>Caractérisation du mouvement des plaques </a:t>
            </a:r>
            <a:r>
              <a:rPr lang="fr-FR" sz="1600" b="1" dirty="0"/>
              <a:t>:</a:t>
            </a:r>
          </a:p>
          <a:p>
            <a:pPr>
              <a:defRPr/>
            </a:pPr>
            <a:r>
              <a:rPr lang="fr-FR" sz="1600" dirty="0"/>
              <a:t>-tout « vecteur déplacement » ne correspond pas forcément à des données GPS</a:t>
            </a:r>
          </a:p>
          <a:p>
            <a:pPr>
              <a:defRPr/>
            </a:pPr>
            <a:r>
              <a:rPr lang="fr-FR" sz="1600" dirty="0"/>
              <a:t>-certains </a:t>
            </a:r>
            <a:r>
              <a:rPr lang="fr-FR" sz="1600" b="1" dirty="0"/>
              <a:t>modèles</a:t>
            </a:r>
            <a:r>
              <a:rPr lang="fr-FR" sz="1600" dirty="0"/>
              <a:t> (ex : NUVEL1) utilisent uniquement des</a:t>
            </a:r>
            <a:r>
              <a:rPr lang="fr-FR" sz="1600" b="1" dirty="0"/>
              <a:t> données </a:t>
            </a:r>
            <a:r>
              <a:rPr lang="fr-FR" sz="1600" dirty="0"/>
              <a:t>géologiques (et non géodésiques)</a:t>
            </a:r>
          </a:p>
          <a:p>
            <a:pPr>
              <a:defRPr/>
            </a:pPr>
            <a:r>
              <a:rPr lang="fr-FR" sz="1600" dirty="0"/>
              <a:t>-attention aux confusions dans l’explication du paléomagnétisme </a:t>
            </a:r>
          </a:p>
          <a:p>
            <a:pPr>
              <a:defRPr/>
            </a:pPr>
            <a:r>
              <a:rPr lang="fr-FR" sz="1600" dirty="0"/>
              <a:t>-cinématique absolue : les panaches ne sont pas fixes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471C2F-5975-5DD6-9B55-B303995F0DEC}"/>
              </a:ext>
            </a:extLst>
          </p:cNvPr>
          <p:cNvSpPr txBox="1"/>
          <p:nvPr/>
        </p:nvSpPr>
        <p:spPr>
          <a:xfrm>
            <a:off x="107504" y="4607257"/>
            <a:ext cx="6797198" cy="20621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600" b="1" u="sng" dirty="0"/>
              <a:t>Lien entre le mouvement des plaques et la convection </a:t>
            </a:r>
            <a:r>
              <a:rPr lang="fr-FR" sz="1600" b="1" dirty="0"/>
              <a:t>:</a:t>
            </a:r>
          </a:p>
          <a:p>
            <a:pPr>
              <a:defRPr/>
            </a:pPr>
            <a:r>
              <a:rPr lang="fr-FR" sz="1600" dirty="0"/>
              <a:t>-le moteur principal du mouvement des plaques est la </a:t>
            </a:r>
            <a:r>
              <a:rPr lang="fr-FR" sz="1600" b="1" dirty="0"/>
              <a:t>traction des panneaux plongeants</a:t>
            </a:r>
            <a:r>
              <a:rPr lang="fr-FR" sz="1600" dirty="0"/>
              <a:t> en zone de subduction et non la convection asthénosphérique.</a:t>
            </a:r>
          </a:p>
          <a:p>
            <a:pPr>
              <a:defRPr/>
            </a:pPr>
            <a:r>
              <a:rPr lang="fr-FR" sz="1600" dirty="0"/>
              <a:t>-le plongement d’une plaque </a:t>
            </a:r>
            <a:r>
              <a:rPr lang="fr-FR" sz="1600" b="1" u="sng" dirty="0"/>
              <a:t>est</a:t>
            </a:r>
            <a:r>
              <a:rPr lang="fr-FR" sz="1600" dirty="0"/>
              <a:t> un mouvement de convection (branche descendante)</a:t>
            </a:r>
          </a:p>
          <a:p>
            <a:pPr>
              <a:defRPr/>
            </a:pPr>
            <a:r>
              <a:rPr lang="fr-FR" sz="1600" dirty="0"/>
              <a:t>-les mouvements horizontaux des plaques sont la partie visible en surface des cellules de convection</a:t>
            </a:r>
          </a:p>
          <a:p>
            <a:pPr>
              <a:defRPr/>
            </a:pPr>
            <a:r>
              <a:rPr lang="fr-FR" sz="1600" dirty="0"/>
              <a:t>-attention à la vision schématique d’une « cellule » de convection</a:t>
            </a:r>
          </a:p>
        </p:txBody>
      </p:sp>
      <p:pic>
        <p:nvPicPr>
          <p:cNvPr id="6" name="Picture 4" descr="PREM1">
            <a:extLst>
              <a:ext uri="{FF2B5EF4-FFF2-40B4-BE49-F238E27FC236}">
                <a16:creationId xmlns:a16="http://schemas.microsoft.com/office/drawing/2014/main" id="{8CB640B8-2B96-AE53-E50B-2ACD51CEA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455" y="221754"/>
            <a:ext cx="221004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F:\1-marqueurs géodynamiques\1-La dynamique interne de la Terre\schémas\fig. 1.7 mouvements relatifs aux frontières\mouvements.jpg">
            <a:extLst>
              <a:ext uri="{FF2B5EF4-FFF2-40B4-BE49-F238E27FC236}">
                <a16:creationId xmlns:a16="http://schemas.microsoft.com/office/drawing/2014/main" id="{8E9F7B07-3856-E1C5-8AAC-0866C2854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9385" y="2742307"/>
            <a:ext cx="23174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EE572E-83B8-145A-B2C9-40519921D0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51"/>
          <a:stretch/>
        </p:blipFill>
        <p:spPr>
          <a:xfrm>
            <a:off x="6657421" y="4882350"/>
            <a:ext cx="2451083" cy="171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8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3460</TotalTime>
  <Words>1074</Words>
  <Application>Microsoft Office PowerPoint</Application>
  <PresentationFormat>Affichage à l'écran (4:3)</PresentationFormat>
  <Paragraphs>147</Paragraphs>
  <Slides>64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69" baseType="lpstr">
      <vt:lpstr>Arial</vt:lpstr>
      <vt:lpstr>Calibri</vt:lpstr>
      <vt:lpstr>DINMittelschrift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TOIMOINOU</dc:creator>
  <cp:lastModifiedBy>damien jaujard</cp:lastModifiedBy>
  <cp:revision>361</cp:revision>
  <dcterms:created xsi:type="dcterms:W3CDTF">2007-09-12T09:14:03Z</dcterms:created>
  <dcterms:modified xsi:type="dcterms:W3CDTF">2025-02-19T02:04:29Z</dcterms:modified>
</cp:coreProperties>
</file>