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1"/>
  </p:notesMasterIdLst>
  <p:sldIdLst>
    <p:sldId id="299" r:id="rId2"/>
    <p:sldId id="290" r:id="rId3"/>
    <p:sldId id="311" r:id="rId4"/>
    <p:sldId id="302" r:id="rId5"/>
    <p:sldId id="310" r:id="rId6"/>
    <p:sldId id="305" r:id="rId7"/>
    <p:sldId id="300" r:id="rId8"/>
    <p:sldId id="315" r:id="rId9"/>
    <p:sldId id="287" r:id="rId10"/>
    <p:sldId id="306" r:id="rId11"/>
    <p:sldId id="293" r:id="rId12"/>
    <p:sldId id="312" r:id="rId13"/>
    <p:sldId id="304" r:id="rId14"/>
    <p:sldId id="307" r:id="rId15"/>
    <p:sldId id="295" r:id="rId16"/>
    <p:sldId id="313" r:id="rId17"/>
    <p:sldId id="296" r:id="rId18"/>
    <p:sldId id="309" r:id="rId19"/>
    <p:sldId id="30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4" autoAdjust="0"/>
    <p:restoredTop sz="96005"/>
  </p:normalViewPr>
  <p:slideViewPr>
    <p:cSldViewPr snapToGrid="0" snapToObjects="1">
      <p:cViewPr varScale="1">
        <p:scale>
          <a:sx n="126" d="100"/>
          <a:sy n="126" d="100"/>
        </p:scale>
        <p:origin x="93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C4B0A-01FD-5B47-B2D2-7BD4255D57D0}" type="datetimeFigureOut">
              <a:rPr lang="fr-FR" smtClean="0"/>
              <a:pPr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0FCBA-CABC-6443-94B0-9C060B6EDFF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17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0FCBA-CABC-6443-94B0-9C060B6EDFFA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83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0FCBA-CABC-6443-94B0-9C060B6EDFFA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71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7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9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5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53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6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567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3823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590212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984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018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31389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89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5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pPr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077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ecure-web.cisco.com/1R0p8qu8ChZAVqYLOJ8Tyuxls8ukm6ITGNexAQ6rbnAG9ALy09QxcfuY-6yyUB6OzJF9_cMh5msvKXh3bCZc4ctbK9acF0CCrxhHAD5xW-bhACEer0pXUCgDlnyZFQbje756Yr4uRd8KpWnWxixxIC9cJTjJrcmSQ7qzJDHySo4wO0jj7OQI6Tmd7_RXOs3ZjRcnFAWPByZEJnSXAe4fEM_h43ep8uXXIWEnqeaeB_FLjkiZnaZGhvDo8mPbeU1GNti8aW4iiedI725TPd9B_h8Ux10sVDNXzPZG-Ibo2TQQvtnwT_SxIbtnBaseuPhQMUAHhgzyaonEHP7ggz02Ry5Fr_sy5dXlUpe96tUrEVKDEjFxzfSD908wQ4DqWX5KvMLm3CxBdxzsctIapBTv_eZ9kIDlq6dltTtwU-PjoKq-2y90iHCsWHzr-NELoIdIZz1oWrh5QjeLSvo6eWGStv0wB9T8bOGF8Qh0HVzx5EcO0m9W9JJDlXsKyfelWIa2tEvyiwAvbbkuqyeu69BloAQ/https%3A%2F%2Folympiadesdebiologie.fr%2Flaureats-academiques-2025-des-olympiades-nationales-de-biologie%2F" TargetMode="External"/><Relationship Id="rId3" Type="http://schemas.openxmlformats.org/officeDocument/2006/relationships/hyperlink" Target="https://eduscol.education.fr/3340/olympiades-nationales-de-biologie" TargetMode="External"/><Relationship Id="rId7" Type="http://schemas.openxmlformats.org/officeDocument/2006/relationships/hyperlink" Target="https://pedagogie.ac-toulouse.fr/daac/ressources-pour-accompagner-la-mise-en-oeuvre-du-projet-olympiades-de-biologie" TargetMode="External"/><Relationship Id="rId2" Type="http://schemas.openxmlformats.org/officeDocument/2006/relationships/hyperlink" Target="https://secure-web.cisco.com/1JViAf5X0xMQu4gOyzgbZ1Yi9a_FCwniW1yXBDksHTfanYXQrLvn2Yy_JJOdJ88zQeYF8BVtlUEvXZkxwk9vK3IwzMsT4CsEzjNu1JYJUhIZfbnAnP7OQHerUkeU9TO6ad2U-WWczSSeX6T6Vl9r1UEnBZy5-yaGxI0PSwCK-zmUFe_zjKBxLr1jNrvVqda4840FR6g6o39xkWR3udAuiUnn03ReH_RSaEMdHyl69mgFZXVxshYPWuGxDgAkS0eA1_FLEgz3VRJdLih9clMbTcqD7O2DOumoT43PX1KydzsVM5PNtWKHK8qj8YlMM_SDp7YBXsEVzujFnmXiRGg7hIxxQsSBT0dU2hN_pkAnhVgOufVuD9CsJ1P_Gpv28vgOswAm7e-lzuobKjzMq1vL23CLWDC7gxjP0rm9i_lNPjKhX8AK_VjN17HZN1td1jtdXVBK6SutoX9ONoozMP7YGzOOwZVvFiJYIT6ZH7hd4WKOYWldIuKMq_BwK-E7EfrGgRDGyGLo4edjHp5piYDUFxA/https%3A%2F%2Folympiadesdebiologie.fr%2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ecure-web.cisco.com/1NulPtSCK0MSrBsSlGmleoNYipajTz8_58bGpF1mbt2dbQYcoPaYKC_NqYtrlxk3MRtchoSRGnW_mC4UvfavpNzQfd69TD4JHmv_Jn9QFBc_yamxlKLm8vIEU09a2rk_4uL5o6SBl0MFvFysb_11hzB8qllF4BQzZ7fX42P0mU8uJeqeoTjKY65vKy9Jkzwimux4efFoUJa24ncaVMqSWTtiSrl99W0PllmtnBZ0zGi3Ntf9Oov5zmCPPENt_aGyi_8yCdcsmR9aw55opwQP3PpIF74RkswMDQsx-86XgWmf6IU35dMABJsn0O1M7EHFS3qFX_vHjjsGymC7c9udAPhNbG8IKXmEAy9cgJMaKTuKKzXN1SE3mVJNe-9Dh5DWEkWVv0bEjQGHY7GV5DMtEAeE-_wvC4vMn_NaKIk2Nz3K-TTcJHjXgYCmYzqux9JflKU3Ta0TuLor4HZamEBWvmF-Isv6TVmVlcS8jLPQJy2RpLqi08pTnAe68bSv-EWjlXD83lYdfFDj5Q35eCoFRNg/https%3A%2F%2Folympiadesdebiologie.fr%2Fonb%2Fressources%2F" TargetMode="External"/><Relationship Id="rId5" Type="http://schemas.openxmlformats.org/officeDocument/2006/relationships/hyperlink" Target="https://pedagogie.ac-toulouse.fr/daac/retours-dimpression-de-participants-au-concours-en-2021" TargetMode="External"/><Relationship Id="rId4" Type="http://schemas.openxmlformats.org/officeDocument/2006/relationships/hyperlink" Target="https://pedagogie.ac-toulouse.fr/daac/les-enjeux-du-concours-des-olympiades-academiques-de-biologie" TargetMode="External"/><Relationship Id="rId9" Type="http://schemas.openxmlformats.org/officeDocument/2006/relationships/hyperlink" Target="https://prezi.com/view/MtU5C8ZHWFqRgaz1Ecos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NqQgS53yn8wmMXYPA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eduscol.education.fr/729/presentation-du-grand-oral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salecole.org/ieso-organisation-de-lannee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ube-sciences-technologies.apps.education.fr/w/8K7oo3QpPg51KNWT474CbC" TargetMode="External"/><Relationship Id="rId2" Type="http://schemas.openxmlformats.org/officeDocument/2006/relationships/hyperlink" Target="../../Missions%202023-2024/OLYMPIADES%20NATIONALES%20DE%20GEOSCIENCES/MARTINIQUE_Vid&#233;o_OlympiadesG&#233;osciences.mp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../../Missions%202023-2024/OLYMPIADES%20DE%20BIOLOGIE/MARTINIQUE_VIDEO_Crabes%20et%20pollution%20des%20mangroves.mp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0574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Nationales de Biologie</a:t>
            </a:r>
            <a:br>
              <a:rPr lang="fr-FR" dirty="0"/>
            </a:br>
            <a:r>
              <a:rPr lang="fr-FR" dirty="0"/>
              <a:t>2026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40722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CBF169E-0419-D5E2-FEAB-07E838CF5041}"/>
              </a:ext>
            </a:extLst>
          </p:cNvPr>
          <p:cNvSpPr txBox="1"/>
          <p:nvPr/>
        </p:nvSpPr>
        <p:spPr>
          <a:xfrm>
            <a:off x="3866321" y="1232452"/>
            <a:ext cx="79910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Arial" panose="020B0604020202020204" pitchFamily="34" charset="0"/>
              </a:rPr>
              <a:t>C</a:t>
            </a:r>
            <a:r>
              <a:rPr lang="fr-FR" sz="2400" b="0" i="0" dirty="0">
                <a:effectLst/>
                <a:latin typeface="Arial" panose="020B0604020202020204" pitchFamily="34" charset="0"/>
              </a:rPr>
              <a:t>oncours consistant à la mise en place d’un </a:t>
            </a:r>
            <a:r>
              <a:rPr lang="fr-FR" sz="2400" b="0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projet de recherche </a:t>
            </a:r>
            <a:r>
              <a:rPr lang="fr-FR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équipe,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lien avec un </a:t>
            </a:r>
            <a:r>
              <a:rPr lang="fr-FR" sz="240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Thème*.</a:t>
            </a:r>
            <a:endParaRPr lang="fr-FR" sz="2400" b="0" i="0" dirty="0">
              <a:effectLst/>
              <a:latin typeface="Arial" panose="020B0604020202020204" pitchFamily="34" charset="0"/>
            </a:endParaRPr>
          </a:p>
          <a:p>
            <a:pPr algn="just"/>
            <a:r>
              <a:rPr lang="fr-FR" sz="2400" dirty="0"/>
              <a:t> 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9FB490-9343-305D-3A12-63230DD8474F}"/>
              </a:ext>
            </a:extLst>
          </p:cNvPr>
          <p:cNvSpPr txBox="1"/>
          <p:nvPr/>
        </p:nvSpPr>
        <p:spPr>
          <a:xfrm>
            <a:off x="4442790" y="2623930"/>
            <a:ext cx="71263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contribue à développer le goût des sciences chez les lycéens préparer à l’épreuve orale terminale du baccalauréat</a:t>
            </a:r>
            <a:r>
              <a:rPr lang="fr-F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souligner le lien étroit entre la biologie et l’éventail des métiers qui lui sont associés.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321" y="724696"/>
            <a:ext cx="36830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7AC845C-FE8A-E2D3-112F-69D86739B725}"/>
              </a:ext>
            </a:extLst>
          </p:cNvPr>
          <p:cNvSpPr txBox="1"/>
          <p:nvPr/>
        </p:nvSpPr>
        <p:spPr>
          <a:xfrm>
            <a:off x="4251724" y="5345320"/>
            <a:ext cx="6943191" cy="83099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Thème 2026: </a:t>
            </a:r>
            <a:r>
              <a:rPr lang="fr-FR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« La</a:t>
            </a:r>
            <a:r>
              <a:rPr lang="fr-FR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 biologie dans tous ses états… et toutes ses époques ! »</a:t>
            </a:r>
            <a:endParaRPr lang="fr-FR" sz="2400" b="0" i="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3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882347" y="646043"/>
          <a:ext cx="9136269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Modalités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Le projet doit correspondre à un </a:t>
                      </a:r>
                      <a:r>
                        <a:rPr lang="fr-FR" sz="2000" b="1" dirty="0">
                          <a:latin typeface="Arial" pitchFamily="34" charset="0"/>
                          <a:cs typeface="Arial" pitchFamily="34" charset="0"/>
                        </a:rPr>
                        <a:t>projet personnel de l’équipe pour répondre à une problématique</a:t>
                      </a: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 et comporter </a:t>
                      </a:r>
                      <a:r>
                        <a:rPr lang="fr-FR" sz="2000" b="1" dirty="0">
                          <a:latin typeface="Arial" pitchFamily="34" charset="0"/>
                          <a:cs typeface="Arial" pitchFamily="34" charset="0"/>
                        </a:rPr>
                        <a:t>au minimum une expérimentation</a:t>
                      </a: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</a:p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Les manipulations doivent être réalisées </a:t>
                      </a:r>
                      <a:r>
                        <a:rPr lang="fr-FR" sz="2000" b="1" dirty="0">
                          <a:latin typeface="Arial" pitchFamily="34" charset="0"/>
                          <a:cs typeface="Arial" pitchFamily="34" charset="0"/>
                        </a:rPr>
                        <a:t>par les élèves (au lycée ou en extérieur en fonction du sujet et des possibilités)</a:t>
                      </a: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D’autres données provenant de travaux de recherche ou produites par un chercheur pour le projet du groupe </a:t>
                      </a:r>
                      <a:r>
                        <a:rPr lang="fr-FR" sz="2000" b="1" dirty="0">
                          <a:latin typeface="Arial" pitchFamily="34" charset="0"/>
                          <a:cs typeface="Arial" pitchFamily="34" charset="0"/>
                        </a:rPr>
                        <a:t>peuvent être utilisées en complément.</a:t>
                      </a:r>
                      <a:r>
                        <a:rPr lang="fr-FR" sz="2000" b="1" i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Le concours est ouvert aux élèves de 2</a:t>
                      </a:r>
                      <a:r>
                        <a:rPr lang="fr-FR" sz="2000" baseline="30000" dirty="0">
                          <a:latin typeface="Arial" pitchFamily="34" charset="0"/>
                          <a:cs typeface="Arial" pitchFamily="34" charset="0"/>
                        </a:rPr>
                        <a:t>nde</a:t>
                      </a: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,1</a:t>
                      </a:r>
                      <a:r>
                        <a:rPr lang="fr-FR" sz="2000" baseline="30000" dirty="0">
                          <a:latin typeface="Arial" pitchFamily="34" charset="0"/>
                          <a:cs typeface="Arial" pitchFamily="34" charset="0"/>
                        </a:rPr>
                        <a:t>ère </a:t>
                      </a: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000" dirty="0" err="1">
                          <a:latin typeface="Arial" pitchFamily="34" charset="0"/>
                          <a:cs typeface="Arial" pitchFamily="34" charset="0"/>
                        </a:rPr>
                        <a:t>Tle</a:t>
                      </a:r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 générale, ST2S, STL, Public, Privé, lycées agricoles</a:t>
                      </a:r>
                      <a:endParaRPr lang="x-none" sz="20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Arial" pitchFamily="34" charset="0"/>
                          <a:cs typeface="Arial" pitchFamily="34" charset="0"/>
                        </a:rPr>
                        <a:t>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Présentation vidéo</a:t>
                      </a:r>
                      <a:r>
                        <a:rPr lang="fr-FR" sz="20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du projet (5 minutes maximum) qui devra inclure les expérimentations ainsi qu’un </a:t>
                      </a:r>
                      <a:r>
                        <a:rPr lang="fr-FR" sz="2000" b="1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abstract de 20 lignes en français</a:t>
                      </a:r>
                      <a:endParaRPr lang="fr-F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209" y="1520686"/>
            <a:ext cx="257765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C9681916-EDBF-64A2-4ABF-C09C8108A13D}"/>
              </a:ext>
            </a:extLst>
          </p:cNvPr>
          <p:cNvSpPr txBox="1"/>
          <p:nvPr/>
        </p:nvSpPr>
        <p:spPr>
          <a:xfrm>
            <a:off x="308224" y="5054885"/>
            <a:ext cx="361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Inscriptions des équipes par l’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enseignant.e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sur la plateforme ADAGE  entre le 15 septembre et le 19 décembre 2025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E1B3E13-40E4-E849-6B5E-B16A9F7D382A}"/>
              </a:ext>
            </a:extLst>
          </p:cNvPr>
          <p:cNvGrpSpPr/>
          <p:nvPr/>
        </p:nvGrpSpPr>
        <p:grpSpPr>
          <a:xfrm>
            <a:off x="-64861" y="6886"/>
            <a:ext cx="12269063" cy="4756935"/>
            <a:chOff x="-64861" y="6886"/>
            <a:chExt cx="12269063" cy="4756935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86CBC25-79E2-D766-C9B0-5BE3BEEAE3DC}"/>
                </a:ext>
              </a:extLst>
            </p:cNvPr>
            <p:cNvGrpSpPr/>
            <p:nvPr/>
          </p:nvGrpSpPr>
          <p:grpSpPr>
            <a:xfrm>
              <a:off x="-64861" y="6886"/>
              <a:ext cx="12269063" cy="4756935"/>
              <a:chOff x="-77063" y="852754"/>
              <a:chExt cx="12269063" cy="4756935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73E0723-917B-1951-EAA7-58B2E7BBF73C}"/>
                  </a:ext>
                </a:extLst>
              </p:cNvPr>
              <p:cNvSpPr/>
              <p:nvPr/>
            </p:nvSpPr>
            <p:spPr>
              <a:xfrm>
                <a:off x="0" y="852754"/>
                <a:ext cx="12192000" cy="475693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22E2392F-4A2D-B983-4844-436686994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30899" y="987050"/>
                <a:ext cx="3298010" cy="1215057"/>
              </a:xfrm>
              <a:prstGeom prst="rect">
                <a:avLst/>
              </a:prstGeom>
            </p:spPr>
          </p:pic>
          <p:sp>
            <p:nvSpPr>
              <p:cNvPr id="5" name="Flèche : droite 4">
                <a:extLst>
                  <a:ext uri="{FF2B5EF4-FFF2-40B4-BE49-F238E27FC236}">
                    <a16:creationId xmlns:a16="http://schemas.microsoft.com/office/drawing/2014/main" id="{A9130F9E-64AA-2087-76C7-BA56642ED2BF}"/>
                  </a:ext>
                </a:extLst>
              </p:cNvPr>
              <p:cNvSpPr/>
              <p:nvPr/>
            </p:nvSpPr>
            <p:spPr>
              <a:xfrm>
                <a:off x="410966" y="2202108"/>
                <a:ext cx="3821987" cy="269181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Flèche : droite 5">
                <a:extLst>
                  <a:ext uri="{FF2B5EF4-FFF2-40B4-BE49-F238E27FC236}">
                    <a16:creationId xmlns:a16="http://schemas.microsoft.com/office/drawing/2014/main" id="{8D5410DB-2044-2619-D190-B734AFECB590}"/>
                  </a:ext>
                </a:extLst>
              </p:cNvPr>
              <p:cNvSpPr/>
              <p:nvPr/>
            </p:nvSpPr>
            <p:spPr>
              <a:xfrm>
                <a:off x="4944653" y="2221486"/>
                <a:ext cx="3900754" cy="269181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Flèche : droite 6">
                <a:extLst>
                  <a:ext uri="{FF2B5EF4-FFF2-40B4-BE49-F238E27FC236}">
                    <a16:creationId xmlns:a16="http://schemas.microsoft.com/office/drawing/2014/main" id="{BDCF8F37-7B30-3889-7E6D-A33044AA9C11}"/>
                  </a:ext>
                </a:extLst>
              </p:cNvPr>
              <p:cNvSpPr/>
              <p:nvPr/>
            </p:nvSpPr>
            <p:spPr>
              <a:xfrm>
                <a:off x="9196658" y="2170914"/>
                <a:ext cx="2995342" cy="273363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Organigramme : Connecteur 7">
                <a:extLst>
                  <a:ext uri="{FF2B5EF4-FFF2-40B4-BE49-F238E27FC236}">
                    <a16:creationId xmlns:a16="http://schemas.microsoft.com/office/drawing/2014/main" id="{1729B2C8-2DFA-A4A9-0C5D-E8C8D0CCF267}"/>
                  </a:ext>
                </a:extLst>
              </p:cNvPr>
              <p:cNvSpPr/>
              <p:nvPr/>
            </p:nvSpPr>
            <p:spPr>
              <a:xfrm>
                <a:off x="-77063" y="2840191"/>
                <a:ext cx="1448656" cy="1454407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Organigramme : Connecteur 8">
                <a:extLst>
                  <a:ext uri="{FF2B5EF4-FFF2-40B4-BE49-F238E27FC236}">
                    <a16:creationId xmlns:a16="http://schemas.microsoft.com/office/drawing/2014/main" id="{214FED15-38EF-033C-492B-67DB6110E3BA}"/>
                  </a:ext>
                </a:extLst>
              </p:cNvPr>
              <p:cNvSpPr/>
              <p:nvPr/>
            </p:nvSpPr>
            <p:spPr>
              <a:xfrm>
                <a:off x="8796609" y="2789155"/>
                <a:ext cx="1314658" cy="1477327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Organigramme : Connecteur 9">
                <a:extLst>
                  <a:ext uri="{FF2B5EF4-FFF2-40B4-BE49-F238E27FC236}">
                    <a16:creationId xmlns:a16="http://schemas.microsoft.com/office/drawing/2014/main" id="{31A32593-2B1C-B6C0-A024-618B0CD6F67B}"/>
                  </a:ext>
                </a:extLst>
              </p:cNvPr>
              <p:cNvSpPr/>
              <p:nvPr/>
            </p:nvSpPr>
            <p:spPr>
              <a:xfrm>
                <a:off x="4212405" y="2840191"/>
                <a:ext cx="1448656" cy="1425987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5326BCF-2FC1-8469-9A36-423CC7DC1DC5}"/>
                  </a:ext>
                </a:extLst>
              </p:cNvPr>
              <p:cNvSpPr txBox="1"/>
              <p:nvPr/>
            </p:nvSpPr>
            <p:spPr>
              <a:xfrm>
                <a:off x="-54586" y="3172487"/>
                <a:ext cx="144865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Septembre à Décembre</a:t>
                </a:r>
              </a:p>
              <a:p>
                <a:pPr algn="ctr"/>
                <a:r>
                  <a:rPr lang="fr-FR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2025</a:t>
                </a:r>
                <a:endParaRPr lang="x-none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5110462-DF5B-ADBA-29A6-978CE44B7959}"/>
                  </a:ext>
                </a:extLst>
              </p:cNvPr>
              <p:cNvSpPr txBox="1"/>
              <p:nvPr/>
            </p:nvSpPr>
            <p:spPr>
              <a:xfrm>
                <a:off x="1347199" y="2973977"/>
                <a:ext cx="25047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Constitution des équipes- Début des travaux</a:t>
                </a:r>
                <a:endParaRPr lang="x-none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fr-F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Inscription avant le 19/12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5201183-ED64-50B5-DF97-A9BD0A320DA7}"/>
                  </a:ext>
                </a:extLst>
              </p:cNvPr>
              <p:cNvSpPr txBox="1"/>
              <p:nvPr/>
            </p:nvSpPr>
            <p:spPr>
              <a:xfrm>
                <a:off x="5772364" y="3343309"/>
                <a:ext cx="23930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x-none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DE8DFB5-8310-5534-6704-BEC20023C826}"/>
                </a:ext>
              </a:extLst>
            </p:cNvPr>
            <p:cNvSpPr txBox="1"/>
            <p:nvPr/>
          </p:nvSpPr>
          <p:spPr>
            <a:xfrm>
              <a:off x="4593402" y="2426504"/>
              <a:ext cx="952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Mars 2026</a:t>
              </a:r>
              <a:endParaRPr lang="x-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643F8C3-4748-A60D-B91A-AB625476790E}"/>
                </a:ext>
              </a:extLst>
            </p:cNvPr>
            <p:cNvSpPr txBox="1"/>
            <p:nvPr/>
          </p:nvSpPr>
          <p:spPr>
            <a:xfrm>
              <a:off x="9174181" y="2361809"/>
              <a:ext cx="952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Avril 2026</a:t>
              </a:r>
              <a:endParaRPr lang="x-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34BA889-3EC5-2D34-BB52-B6154EFC6CB9}"/>
                </a:ext>
              </a:extLst>
            </p:cNvPr>
            <p:cNvSpPr txBox="1"/>
            <p:nvPr/>
          </p:nvSpPr>
          <p:spPr>
            <a:xfrm>
              <a:off x="5558856" y="1994323"/>
              <a:ext cx="296431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06 Mars: retour des vidéos et abstracts</a:t>
              </a:r>
            </a:p>
            <a:p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10 Mars: Finale </a:t>
              </a:r>
            </a:p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académique</a:t>
              </a:r>
            </a:p>
            <a:p>
              <a:endParaRPr lang="x-none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8493383-A62F-148D-99DB-FCD0E3EBCB49}"/>
                </a:ext>
              </a:extLst>
            </p:cNvPr>
            <p:cNvSpPr txBox="1"/>
            <p:nvPr/>
          </p:nvSpPr>
          <p:spPr>
            <a:xfrm>
              <a:off x="10294063" y="2258177"/>
              <a:ext cx="15623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04 Avril: finale nationale</a:t>
              </a:r>
              <a:endParaRPr lang="x-none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4921A493-35E6-13A9-C938-C41FEBCDC8C3}"/>
              </a:ext>
            </a:extLst>
          </p:cNvPr>
          <p:cNvSpPr txBox="1"/>
          <p:nvPr/>
        </p:nvSpPr>
        <p:spPr>
          <a:xfrm>
            <a:off x="4150755" y="4775304"/>
            <a:ext cx="48596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intra-établissement: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à organiser en amont de la finale académique si plusieurs équipes d’un même établissement participent*</a:t>
            </a:r>
          </a:p>
          <a:p>
            <a:pPr algn="ctr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Envoi des productions: 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Vidéos + abstracts à déposer sur un Drive académique 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le 06 Mars 2026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41F800-93ED-535E-C0C3-51B46B3D3F3D}"/>
              </a:ext>
            </a:extLst>
          </p:cNvPr>
          <p:cNvSpPr txBox="1"/>
          <p:nvPr/>
        </p:nvSpPr>
        <p:spPr>
          <a:xfrm>
            <a:off x="9606337" y="4756935"/>
            <a:ext cx="25856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nationale: </a:t>
            </a:r>
          </a:p>
          <a:p>
            <a:endParaRPr lang="fr-FR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visio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ou sur place (billets d’avion et logement à la charge de l’établissement)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46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162878" y="596348"/>
            <a:ext cx="890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C000"/>
                </a:solidFill>
              </a:rPr>
              <a:t>Ressources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600" y="1181123"/>
            <a:ext cx="1182756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 - Site des Olympiades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2"/>
              </a:rPr>
              <a:t>https://olympiadesdebiologie.fr/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  Présentation </a:t>
            </a:r>
            <a:r>
              <a:rPr kumimoji="0" lang="fr-FR" sz="2400" b="0" i="0" u="none" strike="noStrike" cap="none" normalizeH="0" baseline="0" dirty="0" err="1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Eduscol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 du concours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3"/>
              </a:rPr>
              <a:t>Olympiades Nationales de Biologie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-Les</a:t>
            </a:r>
            <a:r>
              <a:rPr kumimoji="0" lang="fr-FR" sz="2400" b="0" i="0" u="none" strike="noStrike" cap="none" normalizeH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 e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njeux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4"/>
              </a:rPr>
              <a:t>https://pedagogie.ac-toulouse.fr/daac/les-enjeux-du-concours-des-olympiades-academiques-de-biologie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 Retours d’expérience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5"/>
              </a:rPr>
              <a:t>https://pedagogie.ac-toulouse.fr/daac/retours-dimpression-de-participants-au-concours-en-2021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  Ressources par académie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6"/>
              </a:rPr>
              <a:t>https://olympiadesdebiologie.fr/onb/ressources/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 Aide à la réalisation (démarche de projet, montage vidéo):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7"/>
              </a:rPr>
              <a:t>https://pedagogie.ac-toulouse.fr/daac/ressources-pour-accompagner-la-mise-en-oeuvre-du-projet-olympiades-de-biologie</a:t>
            </a:r>
            <a:r>
              <a:rPr kumimoji="0" lang="fr-FR" sz="2400" b="0" i="0" u="sng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.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   Vidéos des lauréats académiques 2025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8"/>
              </a:rPr>
              <a:t>https://olympiadesdebiologie.fr/laureats-academiques-2025-des-olympiades-nationales-de-biologie/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-      </a:t>
            </a:r>
            <a:r>
              <a:rPr kumimoji="0" lang="fr-FR" sz="2400" b="0" i="0" u="none" strike="noStrike" cap="none" normalizeH="0" baseline="0" dirty="0" err="1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Prezi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 montrant le lien entre les Olympiades de Biologie, la démarche de projet et le Grand Oral : 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  <a:hlinkClick r:id="rId9"/>
              </a:rPr>
              <a:t>https://prezi.com/view/MtU5C8ZHWFqRgaz1Ecos/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Calibri" pitchFamily="34" charset="0"/>
              </a:rPr>
              <a:t> </a:t>
            </a:r>
            <a:endParaRPr kumimoji="0" lang="fr-FR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0574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Internationales de Biologie</a:t>
            </a:r>
            <a:br>
              <a:rPr lang="fr-FR" dirty="0"/>
            </a:br>
            <a:r>
              <a:rPr lang="fr-FR" dirty="0"/>
              <a:t>2026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07441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2D4445D-F014-C0ED-8965-9F2C6BE45030}"/>
              </a:ext>
            </a:extLst>
          </p:cNvPr>
          <p:cNvSpPr txBox="1"/>
          <p:nvPr/>
        </p:nvSpPr>
        <p:spPr>
          <a:xfrm>
            <a:off x="2435192" y="336884"/>
            <a:ext cx="80082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0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Compétition internationale </a:t>
            </a:r>
            <a:r>
              <a:rPr lang="fr-FR" sz="2400" b="0" i="0" dirty="0">
                <a:effectLst/>
                <a:latin typeface="Arial" panose="020B0604020202020204" pitchFamily="34" charset="0"/>
              </a:rPr>
              <a:t>se déroulant chaque année en juillet dans un des quelques 70 pays participants.</a:t>
            </a:r>
          </a:p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</a:rPr>
              <a:t>Ce concours couvre tous les champs de la biologie (biologie cellulaire, anatomie et physiologie végétale et animale, éthologie, génétique et évolution, écologie…).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18EB9-93D4-E32F-3A1D-8C20277B6E3D}"/>
              </a:ext>
            </a:extLst>
          </p:cNvPr>
          <p:cNvSpPr txBox="1"/>
          <p:nvPr/>
        </p:nvSpPr>
        <p:spPr>
          <a:xfrm>
            <a:off x="875899" y="3994484"/>
            <a:ext cx="98658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Public concerné: </a:t>
            </a:r>
            <a:r>
              <a:rPr lang="fr-FR" sz="2400" dirty="0">
                <a:latin typeface="Arial" panose="020B0604020202020204" pitchFamily="34" charset="0"/>
              </a:rPr>
              <a:t>Ouvert aux l</a:t>
            </a:r>
            <a:r>
              <a:rPr lang="fr-FR" sz="2400" b="0" i="0" dirty="0">
                <a:effectLst/>
                <a:latin typeface="Arial" panose="020B0604020202020204" pitchFamily="34" charset="0"/>
              </a:rPr>
              <a:t>ycéens de Seconde, de Première et de Terminale de la série générale ainsi qu’aux élèves des séries technologiques STL et ST2S de l’enseignement public et privé sous contrat.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8A383AE-3CCC-04E4-9694-526143B77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59" y="243876"/>
            <a:ext cx="1760664" cy="20320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75899" y="2974206"/>
            <a:ext cx="11136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itchFamily="34" charset="0"/>
                <a:cs typeface="Arial" pitchFamily="34" charset="0"/>
              </a:rPr>
              <a:t>Les modalités et le calendrier changent par rapport aux années précédentes.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75899" y="5657671"/>
            <a:ext cx="10250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itchFamily="34" charset="0"/>
                <a:cs typeface="Arial" pitchFamily="34" charset="0"/>
              </a:rPr>
              <a:t>Deux phases de tests permettront de sélectionner la délégation de 4 élèves qui représentera la France à la compétition internationale en Juillet 2026. </a:t>
            </a:r>
          </a:p>
        </p:txBody>
      </p:sp>
    </p:spTree>
    <p:extLst>
      <p:ext uri="{BB962C8B-B14F-4D97-AF65-F5344CB8AC3E}">
        <p14:creationId xmlns:p14="http://schemas.microsoft.com/office/powerpoint/2010/main" val="1553375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506" y="144379"/>
            <a:ext cx="1138668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Calendrier: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Octobre à Début Novembre 2025: </a:t>
            </a:r>
            <a:r>
              <a:rPr lang="fr-FR" dirty="0">
                <a:latin typeface="Arial" pitchFamily="34" charset="0"/>
                <a:cs typeface="Arial" pitchFamily="34" charset="0"/>
              </a:rPr>
              <a:t>Inscription 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de l’enseignant (lien </a:t>
            </a:r>
            <a:r>
              <a:rPr lang="fr-FR" u="sng" dirty="0" err="1">
                <a:latin typeface="Arial" pitchFamily="34" charset="0"/>
                <a:cs typeface="Arial" pitchFamily="34" charset="0"/>
              </a:rPr>
              <a:t>Googleforms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 (il précise le nombre d’élèves qu’il souhaite inscrire). </a:t>
            </a:r>
            <a:r>
              <a:rPr lang="fr-FR" dirty="0">
                <a:latin typeface="Arial" pitchFamily="34" charset="0"/>
                <a:cs typeface="Arial" pitchFamily="34" charset="0"/>
                <a:hlinkClick r:id="rId2"/>
              </a:rPr>
              <a:t>https://forms.gle/NqQgS53yn8wmMXYPA</a:t>
            </a:r>
            <a:endParaRPr lang="fr-FR" u="sng" dirty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Novembre 2025: </a:t>
            </a:r>
            <a:r>
              <a:rPr lang="fr-FR" dirty="0">
                <a:latin typeface="Arial" pitchFamily="34" charset="0"/>
                <a:cs typeface="Arial" pitchFamily="34" charset="0"/>
              </a:rPr>
              <a:t>Du lundi 10 au vendredi 14 novembre 2025</a:t>
            </a:r>
          </a:p>
          <a:p>
            <a:pPr lvl="1" algn="just"/>
            <a:r>
              <a:rPr lang="fr-FR" dirty="0">
                <a:latin typeface="Arial" pitchFamily="34" charset="0"/>
                <a:cs typeface="Arial" pitchFamily="34" charset="0"/>
              </a:rPr>
              <a:t> </a:t>
            </a:r>
            <a:r>
              <a:rPr lang="fr-FR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b="1" u="sng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ère</a:t>
            </a:r>
            <a:r>
              <a:rPr lang="fr-FR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phase de sélection </a:t>
            </a:r>
            <a:r>
              <a:rPr lang="fr-FR" dirty="0">
                <a:latin typeface="Arial" pitchFamily="34" charset="0"/>
                <a:cs typeface="Arial" pitchFamily="34" charset="0"/>
              </a:rPr>
              <a:t>Test d’une durée de 30 minutes 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à réaliser en ligne</a:t>
            </a:r>
            <a:r>
              <a:rPr lang="fr-FR" dirty="0">
                <a:latin typeface="Arial" pitchFamily="34" charset="0"/>
                <a:cs typeface="Arial" pitchFamily="34" charset="0"/>
              </a:rPr>
              <a:t> via un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google</a:t>
            </a: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form</a:t>
            </a:r>
            <a:r>
              <a:rPr lang="fr-FR" dirty="0">
                <a:latin typeface="Arial" pitchFamily="34" charset="0"/>
                <a:cs typeface="Arial" pitchFamily="34" charset="0"/>
              </a:rPr>
              <a:t> (une quarantaine de questions type 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QCM</a:t>
            </a:r>
            <a:r>
              <a:rPr lang="fr-FR" dirty="0">
                <a:latin typeface="Arial" pitchFamily="34" charset="0"/>
                <a:cs typeface="Arial" pitchFamily="34" charset="0"/>
              </a:rPr>
              <a:t> pour la plupart sans documents sur des notions de 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niveau lycée</a:t>
            </a:r>
            <a:r>
              <a:rPr lang="fr-FR" dirty="0">
                <a:latin typeface="Arial" pitchFamily="34" charset="0"/>
                <a:cs typeface="Arial" pitchFamily="34" charset="0"/>
              </a:rPr>
              <a:t>)  Envoyé une semaine avant aux enseignants s’étant inscrits sur le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Googleform</a:t>
            </a:r>
            <a:r>
              <a:rPr lang="fr-FR" dirty="0">
                <a:latin typeface="Arial" pitchFamily="34" charset="0"/>
                <a:cs typeface="Arial" pitchFamily="34" charset="0"/>
              </a:rPr>
              <a:t>. </a:t>
            </a:r>
          </a:p>
          <a:p>
            <a:pPr lvl="1" algn="just"/>
            <a:r>
              <a:rPr lang="fr-FR" dirty="0">
                <a:latin typeface="Arial" pitchFamily="34" charset="0"/>
                <a:cs typeface="Arial" pitchFamily="34" charset="0"/>
              </a:rPr>
              <a:t>La semaine suivante un résultat de 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qualification ou non</a:t>
            </a:r>
            <a:r>
              <a:rPr lang="fr-FR" dirty="0">
                <a:latin typeface="Arial" pitchFamily="34" charset="0"/>
                <a:cs typeface="Arial" pitchFamily="34" charset="0"/>
              </a:rPr>
              <a:t> pour la deuxième phase de sélection sera envoyé directement aux élèves mais aussi à leur enseignant. Ceci permettra aux élèves qualifiés de mieux se préparer pour la deuxième phase.</a:t>
            </a:r>
          </a:p>
          <a:p>
            <a:pPr lvl="1" algn="just"/>
            <a:endParaRPr lang="fr-FR" dirty="0"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Février 2026: </a:t>
            </a:r>
            <a:r>
              <a:rPr lang="fr-FR" dirty="0">
                <a:latin typeface="Arial" pitchFamily="34" charset="0"/>
                <a:cs typeface="Arial" pitchFamily="34" charset="0"/>
              </a:rPr>
              <a:t>Entre le 02 et le 06 février 2026</a:t>
            </a:r>
          </a:p>
          <a:p>
            <a:pPr lvl="1" algn="just"/>
            <a:r>
              <a:rPr lang="fr-FR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b="1" u="sng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phase de sélection: </a:t>
            </a:r>
            <a:r>
              <a:rPr lang="fr-FR" dirty="0">
                <a:latin typeface="Arial" pitchFamily="34" charset="0"/>
                <a:cs typeface="Arial" pitchFamily="34" charset="0"/>
              </a:rPr>
              <a:t>Test d'une durée de 1h50 sera à réaliser (les résultats seront à rentrer directement dans un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Googleform</a:t>
            </a:r>
            <a:r>
              <a:rPr lang="fr-FR" dirty="0">
                <a:latin typeface="Arial" pitchFamily="34" charset="0"/>
                <a:cs typeface="Arial" pitchFamily="34" charset="0"/>
              </a:rPr>
              <a:t> à la fin du temps imparti). Le test comprendra une cinquantaine de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questions pour la plupart sur documents </a:t>
            </a:r>
            <a:r>
              <a:rPr lang="fr-FR" dirty="0">
                <a:latin typeface="Arial" pitchFamily="34" charset="0"/>
                <a:cs typeface="Arial" pitchFamily="34" charset="0"/>
              </a:rPr>
              <a:t>sur des notions de niveau seconde/1</a:t>
            </a:r>
            <a:r>
              <a:rPr lang="fr-FR" baseline="30000" dirty="0">
                <a:latin typeface="Arial" pitchFamily="34" charset="0"/>
                <a:cs typeface="Arial" pitchFamily="34" charset="0"/>
              </a:rPr>
              <a:t>ère</a:t>
            </a:r>
            <a:r>
              <a:rPr lang="fr-FR" dirty="0">
                <a:latin typeface="Arial" pitchFamily="34" charset="0"/>
                <a:cs typeface="Arial" pitchFamily="34" charset="0"/>
              </a:rPr>
              <a:t>/terminale (des programmes d'enseignement de 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spécialité SVT et de BPH </a:t>
            </a:r>
            <a:r>
              <a:rPr lang="fr-FR" dirty="0">
                <a:latin typeface="Arial" pitchFamily="34" charset="0"/>
                <a:cs typeface="Arial" pitchFamily="34" charset="0"/>
              </a:rPr>
              <a:t>(biologie et physiopathologie humaines)) mais également d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’enseignement supérieur. </a:t>
            </a:r>
            <a:r>
              <a:rPr lang="fr-FR" dirty="0">
                <a:latin typeface="Arial" pitchFamily="34" charset="0"/>
                <a:cs typeface="Arial" pitchFamily="34" charset="0"/>
              </a:rPr>
              <a:t>La maîtrise des notions de biologie des programmes de lycée est évidemment fondamentale pour réussir le test. 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Avril 2026: Annonce des élèves sélectionnés : 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 élèves</a:t>
            </a: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 seront sélectionnés sur les 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tests uniquement</a:t>
            </a: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et les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 2 autres</a:t>
            </a: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 à partir des 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tests de sélection ET de leurs résultats aux ONB</a:t>
            </a: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algn="just"/>
            <a:endParaRPr lang="fr-FR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Juillet 2026: </a:t>
            </a:r>
            <a:r>
              <a:rPr lang="fr-FR" dirty="0">
                <a:latin typeface="Arial" pitchFamily="34" charset="0"/>
                <a:cs typeface="Arial" pitchFamily="34" charset="0"/>
                <a:sym typeface="Wingdings" pitchFamily="2" charset="2"/>
              </a:rPr>
              <a:t>Participation de la délégation française à la compétition internationale</a:t>
            </a:r>
            <a:endParaRPr lang="x-none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DF7DF6-E1F7-0A1C-7AE8-4BD547BF6C04}"/>
              </a:ext>
            </a:extLst>
          </p:cNvPr>
          <p:cNvSpPr txBox="1"/>
          <p:nvPr/>
        </p:nvSpPr>
        <p:spPr>
          <a:xfrm>
            <a:off x="1126058" y="1578543"/>
            <a:ext cx="857892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i="0" u="sng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Objectifs pédagogiques: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Découverte d’un pays étranger et sa culture.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Transdisciplinarité des secteurs de la biologie à haut niveau scientifique.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Pratique de l’anglais scientifique.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Échanges internationaux entre étudiants et partenaires.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b="0" i="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Ouverture sur le monde de la recherche et les biotechnologies.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050845-886B-3624-B56E-C67121FE9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697" y="0"/>
            <a:ext cx="1854295" cy="21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235200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Nationales de Géosciences</a:t>
            </a:r>
            <a:br>
              <a:rPr lang="fr-FR" dirty="0"/>
            </a:br>
            <a:r>
              <a:rPr lang="fr-FR" dirty="0"/>
              <a:t>2025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40658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7EDA81-7379-751B-0020-56ECB08A51CE}"/>
              </a:ext>
            </a:extLst>
          </p:cNvPr>
          <p:cNvSpPr txBox="1"/>
          <p:nvPr/>
        </p:nvSpPr>
        <p:spPr>
          <a:xfrm>
            <a:off x="3272589" y="1047066"/>
            <a:ext cx="852798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Arial" pitchFamily="34" charset="0"/>
                <a:cs typeface="Arial" pitchFamily="34" charset="0"/>
              </a:rPr>
              <a:t>Concours consistant à la mise en place d’un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projet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, en équipe, en lien avec un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Thème*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400" dirty="0">
                <a:latin typeface="Arial" pitchFamily="34" charset="0"/>
                <a:cs typeface="Arial" pitchFamily="34" charset="0"/>
              </a:rPr>
              <a:t>Il conduit à renforcer chez l’élève une culture scientifique et c’est le moyen de découvrir des métiers et les formations qui y sont adossées. Elle développe chez les élèves l'initiative et le goût de la recherche. La conduite du projet peut être un support pour présenter le </a:t>
            </a:r>
            <a:r>
              <a:rPr lang="fr-FR" sz="2400" u="sng" dirty="0">
                <a:latin typeface="Arial" pitchFamily="34" charset="0"/>
                <a:cs typeface="Arial" pitchFamily="34" charset="0"/>
                <a:hlinkClick r:id="rId2"/>
              </a:rPr>
              <a:t>grand oral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 du baccalauréat.</a:t>
            </a:r>
          </a:p>
          <a:p>
            <a:pPr algn="just"/>
            <a:endParaRPr lang="fr-FR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400" dirty="0">
                <a:latin typeface="Arial" pitchFamily="34" charset="0"/>
                <a:cs typeface="Arial" pitchFamily="34" charset="0"/>
              </a:rPr>
              <a:t>Ce concours permet aussi  d’enrichir les relations entre l’éducation nationale, le monde de la recherche et les entreprises au sein des territoires.</a:t>
            </a:r>
          </a:p>
          <a:p>
            <a:pPr algn="ctr"/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Thème 2026: </a:t>
            </a:r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"Océans du passé, océans d’aujourd’hui"</a:t>
            </a:r>
            <a:endParaRPr lang="fr-FR" sz="36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137" y="1047066"/>
            <a:ext cx="2968057" cy="422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432964" y="1804431"/>
            <a:ext cx="660230" cy="307777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34507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435190" y="385012"/>
          <a:ext cx="9480885" cy="6445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86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4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326">
                <a:tc>
                  <a:txBody>
                    <a:bodyPr/>
                    <a:lstStyle/>
                    <a:p>
                      <a:pPr algn="just"/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fr-FR" sz="2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3674"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Modalités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Les élèves travaillent en équipe</a:t>
                      </a:r>
                      <a:r>
                        <a:rPr lang="fr-FR" sz="2400" b="1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fr-FR" sz="2400" b="0" i="0" kern="120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effectifs limités à trois élèves</a:t>
                      </a:r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 et réalisent un </a:t>
                      </a:r>
                      <a:r>
                        <a:rPr lang="fr-FR" sz="2400" b="0" i="0" kern="120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projet</a:t>
                      </a:r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en lien avec le thème proposé.</a:t>
                      </a:r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fr-F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2370"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Public concerné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Ce concours s’adresse à </a:t>
                      </a:r>
                      <a:r>
                        <a:rPr lang="fr-FR" sz="2400" b="0" i="0" kern="120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tous les élèves </a:t>
                      </a:r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seconde, première et terminale de la </a:t>
                      </a:r>
                      <a:r>
                        <a:rPr lang="fr-FR" sz="2400" b="0" i="0" kern="120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série générale </a:t>
                      </a:r>
                      <a:r>
                        <a:rPr lang="fr-FR" sz="2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l'enseignement public et privé sous contrat ainsi que ceux appartenant aux établissements du réseau de l’AEFE.</a:t>
                      </a:r>
                    </a:p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Les élèves peuvent appartenir à différentes classes d'un même niveau mais également de différentes classes de différents niveaux.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3674"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Les</a:t>
                      </a:r>
                      <a:r>
                        <a:rPr lang="fr-FR" sz="2400" baseline="0" dirty="0">
                          <a:latin typeface="Arial" pitchFamily="34" charset="0"/>
                          <a:cs typeface="Arial" pitchFamily="34" charset="0"/>
                        </a:rPr>
                        <a:t> élèves</a:t>
                      </a:r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 produisent un </a:t>
                      </a:r>
                      <a:r>
                        <a:rPr lang="fr-FR" sz="2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film de 5 minutes </a:t>
                      </a:r>
                      <a:r>
                        <a:rPr lang="fr-FR" sz="2400" dirty="0">
                          <a:latin typeface="Arial" pitchFamily="34" charset="0"/>
                          <a:cs typeface="Arial" pitchFamily="34" charset="0"/>
                        </a:rPr>
                        <a:t>présentant leur démarche, ainsi qu</a:t>
                      </a:r>
                      <a:r>
                        <a:rPr lang="fr-FR" sz="2400" b="0" i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’un </a:t>
                      </a:r>
                      <a:r>
                        <a:rPr lang="fr-FR" sz="2400" b="0" i="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texte</a:t>
                      </a:r>
                      <a:r>
                        <a:rPr lang="fr-FR" sz="2400" b="0" i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limité à 20 lignes explicitant leur démarche.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26199"/>
            <a:ext cx="2138615" cy="304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C3A70E5A-B8B4-5FD9-24A7-17B4C7153BF8}"/>
              </a:ext>
            </a:extLst>
          </p:cNvPr>
          <p:cNvSpPr/>
          <p:nvPr/>
        </p:nvSpPr>
        <p:spPr>
          <a:xfrm>
            <a:off x="0" y="2194514"/>
            <a:ext cx="11345239" cy="6986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x-non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4EBBE7-384C-F863-6D36-E2F67884B9F2}"/>
              </a:ext>
            </a:extLst>
          </p:cNvPr>
          <p:cNvSpPr txBox="1"/>
          <p:nvPr/>
        </p:nvSpPr>
        <p:spPr>
          <a:xfrm>
            <a:off x="599752" y="1125759"/>
            <a:ext cx="1941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Septembre 2025 à Janvier 2026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BC6BD2-3C50-B603-4892-2D9AB890DA15}"/>
              </a:ext>
            </a:extLst>
          </p:cNvPr>
          <p:cNvSpPr txBox="1"/>
          <p:nvPr/>
        </p:nvSpPr>
        <p:spPr>
          <a:xfrm>
            <a:off x="326204" y="2897312"/>
            <a:ext cx="25668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Constitution des équipes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Début des travaux</a:t>
            </a:r>
          </a:p>
          <a:p>
            <a:pPr algn="just"/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Inscriptions des équipes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par l’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enseignant.e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sur la plateforme </a:t>
            </a:r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ADAGE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 jusqu’au </a:t>
            </a:r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Janvier 2026.</a:t>
            </a:r>
            <a:endParaRPr lang="x-none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25C184-410E-6B55-B1F3-95C11AC580F2}"/>
              </a:ext>
            </a:extLst>
          </p:cNvPr>
          <p:cNvSpPr txBox="1"/>
          <p:nvPr/>
        </p:nvSpPr>
        <p:spPr>
          <a:xfrm>
            <a:off x="3577119" y="1479701"/>
            <a:ext cx="1900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Février 2026</a:t>
            </a: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B89AD0-B225-F802-6B08-1067ED348C06}"/>
              </a:ext>
            </a:extLst>
          </p:cNvPr>
          <p:cNvSpPr txBox="1"/>
          <p:nvPr/>
        </p:nvSpPr>
        <p:spPr>
          <a:xfrm>
            <a:off x="3577119" y="2786829"/>
            <a:ext cx="278258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Envoi des productions: 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Film+ texte à déposer sur un Drive académique  </a:t>
            </a:r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à confirmer</a:t>
            </a:r>
          </a:p>
          <a:p>
            <a:pPr algn="just"/>
            <a:endParaRPr lang="fr-FR" sz="2000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intra-établissement: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à organiser en amont de la finale académique si plusieurs équipes d’un même établissement participent*</a:t>
            </a:r>
          </a:p>
          <a:p>
            <a:pPr algn="just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9D9FC9-67D0-9A1D-2196-8E5B34F81A00}"/>
              </a:ext>
            </a:extLst>
          </p:cNvPr>
          <p:cNvSpPr txBox="1"/>
          <p:nvPr/>
        </p:nvSpPr>
        <p:spPr>
          <a:xfrm>
            <a:off x="6535554" y="1437486"/>
            <a:ext cx="142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Mars 2026</a:t>
            </a: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06635D-09AD-8EB5-6313-752B7822A2A9}"/>
              </a:ext>
            </a:extLst>
          </p:cNvPr>
          <p:cNvSpPr txBox="1"/>
          <p:nvPr/>
        </p:nvSpPr>
        <p:spPr>
          <a:xfrm>
            <a:off x="8729610" y="3060036"/>
            <a:ext cx="315759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Remise des prix (Nationale)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Lieu: Société Géologique de France (Paris)</a:t>
            </a:r>
            <a:endParaRPr lang="fr-FR" sz="2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ac</a:t>
            </a:r>
            <a:r>
              <a:rPr lang="fr-F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adémies ou les établissements prennent en charge les frais de déplacement et d’hébergement des élèves lauréats académiques. </a:t>
            </a: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5953043-08BE-8E55-3871-2610AEAA4614}"/>
              </a:ext>
            </a:extLst>
          </p:cNvPr>
          <p:cNvCxnSpPr/>
          <p:nvPr/>
        </p:nvCxnSpPr>
        <p:spPr>
          <a:xfrm>
            <a:off x="1489753" y="2167847"/>
            <a:ext cx="0" cy="1643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DA2003C-EDA7-CE3F-6A48-DD9AEC02BA35}"/>
              </a:ext>
            </a:extLst>
          </p:cNvPr>
          <p:cNvCxnSpPr/>
          <p:nvPr/>
        </p:nvCxnSpPr>
        <p:spPr>
          <a:xfrm>
            <a:off x="4143910" y="2103245"/>
            <a:ext cx="0" cy="228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02D3BFA-84E8-4ABB-57C0-B7AD7A8EFCB0}"/>
              </a:ext>
            </a:extLst>
          </p:cNvPr>
          <p:cNvCxnSpPr/>
          <p:nvPr/>
        </p:nvCxnSpPr>
        <p:spPr>
          <a:xfrm>
            <a:off x="7216881" y="2111917"/>
            <a:ext cx="0" cy="228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5CB1A76-A3A6-B13E-F03F-D85039838599}"/>
              </a:ext>
            </a:extLst>
          </p:cNvPr>
          <p:cNvSpPr txBox="1"/>
          <p:nvPr/>
        </p:nvSpPr>
        <p:spPr>
          <a:xfrm>
            <a:off x="6863137" y="2931092"/>
            <a:ext cx="1654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 académique: </a:t>
            </a:r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à confirmer</a:t>
            </a:r>
          </a:p>
          <a:p>
            <a:endParaRPr lang="x-none" sz="20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B11500-08F5-F821-ED80-6993595000BB}"/>
              </a:ext>
            </a:extLst>
          </p:cNvPr>
          <p:cNvSpPr txBox="1"/>
          <p:nvPr/>
        </p:nvSpPr>
        <p:spPr>
          <a:xfrm>
            <a:off x="9184336" y="1468264"/>
            <a:ext cx="176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Mai 2026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2052AC8-5BDD-8974-E645-BEB6D80ACF89}"/>
              </a:ext>
            </a:extLst>
          </p:cNvPr>
          <p:cNvCxnSpPr/>
          <p:nvPr/>
        </p:nvCxnSpPr>
        <p:spPr>
          <a:xfrm>
            <a:off x="9993948" y="2145372"/>
            <a:ext cx="0" cy="228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45BA3591-7765-E9B6-429F-DCED96A909C4}"/>
              </a:ext>
            </a:extLst>
          </p:cNvPr>
          <p:cNvSpPr txBox="1"/>
          <p:nvPr/>
        </p:nvSpPr>
        <p:spPr>
          <a:xfrm>
            <a:off x="2144065" y="87500"/>
            <a:ext cx="7586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Calendrier des Olympiades Nationales de Géosciences</a:t>
            </a:r>
            <a:endParaRPr lang="x-none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90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457C4-1046-DF33-DF8D-BDCD3A9E4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89" y="2822741"/>
            <a:ext cx="8825658" cy="3329581"/>
          </a:xfrm>
        </p:spPr>
        <p:txBody>
          <a:bodyPr/>
          <a:lstStyle/>
          <a:p>
            <a:pPr algn="ctr"/>
            <a:r>
              <a:rPr lang="fr-FR" dirty="0"/>
              <a:t>Olympiades </a:t>
            </a:r>
            <a:br>
              <a:rPr lang="fr-FR" dirty="0"/>
            </a:br>
            <a:r>
              <a:rPr lang="fr-FR" dirty="0"/>
              <a:t>Internationales de Géosciences</a:t>
            </a:r>
            <a:br>
              <a:rPr lang="fr-FR" dirty="0"/>
            </a:br>
            <a:r>
              <a:rPr lang="fr-FR" dirty="0"/>
              <a:t>2026</a:t>
            </a:r>
            <a:br>
              <a:rPr lang="fr-FR" dirty="0"/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74455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BD6DE83-D72A-5C58-D7F2-976CAB75F078}"/>
              </a:ext>
            </a:extLst>
          </p:cNvPr>
          <p:cNvSpPr txBox="1"/>
          <p:nvPr/>
        </p:nvSpPr>
        <p:spPr>
          <a:xfrm>
            <a:off x="1817769" y="2906829"/>
            <a:ext cx="85582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C’est u</a:t>
            </a:r>
            <a:r>
              <a:rPr lang="fr-FR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 compétition internationale annuelle dans le domaine des géosciences (géologie, météorologie, hydrologie et astronomie) </a:t>
            </a:r>
          </a:p>
          <a:p>
            <a:pPr algn="just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Plusieurs étapes pour sélectionner puis former les 4 élèves de la délégation française qui participeront à la finale internationale.</a:t>
            </a:r>
          </a:p>
          <a:p>
            <a:pPr algn="just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965B45C-4384-4B24-B5EA-AB4BD720173E}"/>
              </a:ext>
            </a:extLst>
          </p:cNvPr>
          <p:cNvSpPr txBox="1"/>
          <p:nvPr/>
        </p:nvSpPr>
        <p:spPr>
          <a:xfrm>
            <a:off x="8393985" y="1290093"/>
            <a:ext cx="347266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Olympiades Internationales de Géosciences (IESO, International </a:t>
            </a:r>
            <a:r>
              <a:rPr lang="fr-FR" sz="1400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fr-FR" sz="14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Science </a:t>
            </a:r>
            <a:r>
              <a:rPr lang="fr-FR" sz="1400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Olympiad</a:t>
            </a:r>
            <a:r>
              <a:rPr lang="fr-FR" sz="14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592" y="77243"/>
            <a:ext cx="75819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66969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8425" y="206723"/>
            <a:ext cx="7036068" cy="641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1" y="2699167"/>
            <a:ext cx="1838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Test écrits dans les établissements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rot="10800000">
            <a:off x="1463042" y="3022332"/>
            <a:ext cx="6737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275547" y="1908306"/>
            <a:ext cx="2736781" cy="3970318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dirty="0"/>
              <a:t>-Elèves de première et de terminale peuvent être inscrits au test de sélection.</a:t>
            </a:r>
          </a:p>
          <a:p>
            <a:pPr algn="just"/>
            <a:r>
              <a:rPr lang="fr-FR" dirty="0"/>
              <a:t>- Elèves de seconde peuvent être inscrits au test de sélection. Ils ne pourront pas être</a:t>
            </a:r>
          </a:p>
          <a:p>
            <a:pPr algn="just"/>
            <a:r>
              <a:rPr lang="fr-FR" dirty="0"/>
              <a:t>sélectionnés pour faire partie de la délégation française mais préparation éventuelle pour l’année suivante. 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rot="10800000">
            <a:off x="1615442" y="2231472"/>
            <a:ext cx="6737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222986" y="1908306"/>
            <a:ext cx="1615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 l’enseignant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8604985" y="3445844"/>
            <a:ext cx="670562" cy="17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F0055BD-8108-9D5B-B89B-92DE1C79BE09}"/>
              </a:ext>
            </a:extLst>
          </p:cNvPr>
          <p:cNvSpPr txBox="1"/>
          <p:nvPr/>
        </p:nvSpPr>
        <p:spPr>
          <a:xfrm>
            <a:off x="1027415" y="544529"/>
            <a:ext cx="896933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Une fois inscrits, les élèves auront accès à:</a:t>
            </a:r>
          </a:p>
          <a:p>
            <a:pPr algn="just"/>
            <a:endParaRPr lang="fr-F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 d</a:t>
            </a:r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ressources pédagogiques disponibles sur le site de Sciences à l’École</a:t>
            </a:r>
          </a:p>
          <a:p>
            <a:pPr algn="just"/>
            <a:endParaRPr lang="fr-F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une préparation au Grand Oral (pistes de réflexion dans le domaine des géosciences pour choisir leur sujet et formuler leur problématique)</a:t>
            </a:r>
          </a:p>
          <a:p>
            <a:pPr algn="just"/>
            <a:endParaRPr lang="fr-F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des fiches méthodes pour les aider à acquérir ou renforcer les compétences orales attendues pour présenter leur démarche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223434" y="5265019"/>
            <a:ext cx="777332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Toutes les informations pratiques sont disponibles sur le site de « Sciences à l’École » : 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http://www.sciencesalecole.org/ieso-organisation-de-lannee/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7157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hlinkClick r:id="rId2" action="ppaction://hlinkfile"/>
            <a:extLst>
              <a:ext uri="{FF2B5EF4-FFF2-40B4-BE49-F238E27FC236}">
                <a16:creationId xmlns:a16="http://schemas.microsoft.com/office/drawing/2014/main" id="{8300F33A-79B3-E2BE-AA2B-486DE7845A3B}"/>
              </a:ext>
            </a:extLst>
          </p:cNvPr>
          <p:cNvSpPr txBox="1"/>
          <p:nvPr/>
        </p:nvSpPr>
        <p:spPr>
          <a:xfrm>
            <a:off x="2007475" y="557048"/>
            <a:ext cx="7683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Vidéo ONG 2025_Ac Martinique- </a:t>
            </a:r>
            <a:r>
              <a:rPr lang="fr-FR" sz="2800" dirty="0" err="1"/>
              <a:t>Lahars</a:t>
            </a:r>
            <a:r>
              <a:rPr lang="fr-FR" sz="2800" dirty="0"/>
              <a:t> du Prêcheur</a:t>
            </a:r>
            <a:endParaRPr lang="x-none" sz="2800" dirty="0"/>
          </a:p>
        </p:txBody>
      </p:sp>
      <p:sp>
        <p:nvSpPr>
          <p:cNvPr id="5" name="Rectangle 4">
            <a:hlinkClick r:id="rId3"/>
          </p:cNvPr>
          <p:cNvSpPr/>
          <p:nvPr/>
        </p:nvSpPr>
        <p:spPr>
          <a:xfrm>
            <a:off x="7582605" y="3686476"/>
            <a:ext cx="42158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https://tube-sciences-technologies.apps.education.fr/w/8K7oo3QpPg51KNWT474CbC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43078" y="2088683"/>
            <a:ext cx="3984280" cy="397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446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hlinkClick r:id="rId2" action="ppaction://hlinkfile"/>
            <a:extLst>
              <a:ext uri="{FF2B5EF4-FFF2-40B4-BE49-F238E27FC236}">
                <a16:creationId xmlns:a16="http://schemas.microsoft.com/office/drawing/2014/main" id="{3058F7FD-E7C2-1F16-221A-2EAB10FCF574}"/>
              </a:ext>
            </a:extLst>
          </p:cNvPr>
          <p:cNvSpPr txBox="1"/>
          <p:nvPr/>
        </p:nvSpPr>
        <p:spPr>
          <a:xfrm>
            <a:off x="1429407" y="1324303"/>
            <a:ext cx="9133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Vidéo ONB 2024 –</a:t>
            </a:r>
            <a:r>
              <a:rPr lang="fr-FR" sz="2800" dirty="0" err="1"/>
              <a:t>Ac</a:t>
            </a:r>
            <a:r>
              <a:rPr lang="fr-FR" sz="2800" dirty="0"/>
              <a:t> Martinique- Crabes et pollution des mangroves</a:t>
            </a:r>
            <a:endParaRPr lang="x-none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073E02-ED93-892C-BA44-B9FFFCAA5136}"/>
              </a:ext>
            </a:extLst>
          </p:cNvPr>
          <p:cNvSpPr txBox="1"/>
          <p:nvPr/>
        </p:nvSpPr>
        <p:spPr>
          <a:xfrm>
            <a:off x="7914290" y="5241778"/>
            <a:ext cx="37311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dirty="0">
                <a:solidFill>
                  <a:schemeClr val="bg1"/>
                </a:solidFill>
              </a:rPr>
              <a:t>https://tube-sciences-technologies.apps.education.fr/w/14Dw8MsjsNP38xNie3Lpz7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C0E7F1-77B1-6B8D-B7DB-2DC175CEF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956" y="2874071"/>
            <a:ext cx="3270088" cy="341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927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8133</TotalTime>
  <Words>1481</Words>
  <Application>Microsoft Macintosh PowerPoint</Application>
  <PresentationFormat>Grand écran</PresentationFormat>
  <Paragraphs>122</Paragraphs>
  <Slides>19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Ion</vt:lpstr>
      <vt:lpstr>Olympiades  Nationales de Biologie 2026</vt:lpstr>
      <vt:lpstr>Présentation PowerPoint</vt:lpstr>
      <vt:lpstr>Présentation PowerPoint</vt:lpstr>
      <vt:lpstr>Présentation PowerPoint</vt:lpstr>
      <vt:lpstr>Présentation PowerPoint</vt:lpstr>
      <vt:lpstr>Olympiades  Internationales de Biologie 2026</vt:lpstr>
      <vt:lpstr>Présentation PowerPoint</vt:lpstr>
      <vt:lpstr>Présentation PowerPoint</vt:lpstr>
      <vt:lpstr>Présentation PowerPoint</vt:lpstr>
      <vt:lpstr>Olympiades  Nationales de Géosciences 2025</vt:lpstr>
      <vt:lpstr>Présentation PowerPoint</vt:lpstr>
      <vt:lpstr>Présentation PowerPoint</vt:lpstr>
      <vt:lpstr>Présentation PowerPoint</vt:lpstr>
      <vt:lpstr>Olympiades  Internationales de Géosciences 2026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des chargés de mission svt</dc:title>
  <dc:creator>Microsoft Office User</dc:creator>
  <cp:lastModifiedBy>Myriam CHARLOSSE</cp:lastModifiedBy>
  <cp:revision>190</cp:revision>
  <dcterms:created xsi:type="dcterms:W3CDTF">2022-11-22T23:16:32Z</dcterms:created>
  <dcterms:modified xsi:type="dcterms:W3CDTF">2025-09-29T16:32:24Z</dcterms:modified>
</cp:coreProperties>
</file>